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8"/>
  </p:notesMasterIdLst>
  <p:handoutMasterIdLst>
    <p:handoutMasterId r:id="rId39"/>
  </p:handoutMasterIdLst>
  <p:sldIdLst>
    <p:sldId id="949" r:id="rId2"/>
    <p:sldId id="1598" r:id="rId3"/>
    <p:sldId id="1599" r:id="rId4"/>
    <p:sldId id="1600" r:id="rId5"/>
    <p:sldId id="1601" r:id="rId6"/>
    <p:sldId id="1602" r:id="rId7"/>
    <p:sldId id="1603" r:id="rId8"/>
    <p:sldId id="1604" r:id="rId9"/>
    <p:sldId id="1605" r:id="rId10"/>
    <p:sldId id="1606" r:id="rId11"/>
    <p:sldId id="1607" r:id="rId12"/>
    <p:sldId id="1620" r:id="rId13"/>
    <p:sldId id="1622" r:id="rId14"/>
    <p:sldId id="1623" r:id="rId15"/>
    <p:sldId id="1624" r:id="rId16"/>
    <p:sldId id="1608" r:id="rId17"/>
    <p:sldId id="1610" r:id="rId18"/>
    <p:sldId id="1611" r:id="rId19"/>
    <p:sldId id="1612" r:id="rId20"/>
    <p:sldId id="1613" r:id="rId21"/>
    <p:sldId id="1614" r:id="rId22"/>
    <p:sldId id="1615" r:id="rId23"/>
    <p:sldId id="1597" r:id="rId24"/>
    <p:sldId id="1616" r:id="rId25"/>
    <p:sldId id="1617" r:id="rId26"/>
    <p:sldId id="1618" r:id="rId27"/>
    <p:sldId id="1625" r:id="rId28"/>
    <p:sldId id="1626" r:id="rId29"/>
    <p:sldId id="1627" r:id="rId30"/>
    <p:sldId id="1628" r:id="rId31"/>
    <p:sldId id="1632" r:id="rId32"/>
    <p:sldId id="1631" r:id="rId33"/>
    <p:sldId id="1630" r:id="rId34"/>
    <p:sldId id="1633" r:id="rId35"/>
    <p:sldId id="1619" r:id="rId36"/>
    <p:sldId id="1634" r:id="rId37"/>
  </p:sldIdLst>
  <p:sldSz cx="9906000" cy="6858000" type="A4"/>
  <p:notesSz cx="7315200" cy="96012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521415D9-36F7-43E2-AB2F-B90AF26B5E84}">
      <p14:sectionLst xmlns:p14="http://schemas.microsoft.com/office/powerpoint/2010/main">
        <p14:section name="Default Section" id="{1ED9DC27-254F-444F-B9DE-190F15E76F48}">
          <p14:sldIdLst>
            <p14:sldId id="949"/>
            <p14:sldId id="1598"/>
            <p14:sldId id="1599"/>
            <p14:sldId id="1600"/>
            <p14:sldId id="1601"/>
            <p14:sldId id="1602"/>
            <p14:sldId id="1603"/>
            <p14:sldId id="1604"/>
            <p14:sldId id="1605"/>
            <p14:sldId id="1606"/>
            <p14:sldId id="1607"/>
            <p14:sldId id="1620"/>
            <p14:sldId id="1622"/>
            <p14:sldId id="1623"/>
            <p14:sldId id="1624"/>
            <p14:sldId id="1608"/>
            <p14:sldId id="1610"/>
            <p14:sldId id="1611"/>
            <p14:sldId id="1612"/>
            <p14:sldId id="1613"/>
            <p14:sldId id="1614"/>
            <p14:sldId id="1615"/>
            <p14:sldId id="1597"/>
            <p14:sldId id="1616"/>
            <p14:sldId id="1617"/>
            <p14:sldId id="1618"/>
            <p14:sldId id="1625"/>
            <p14:sldId id="1626"/>
            <p14:sldId id="1627"/>
            <p14:sldId id="1628"/>
            <p14:sldId id="1632"/>
            <p14:sldId id="1631"/>
            <p14:sldId id="1630"/>
            <p14:sldId id="1633"/>
            <p14:sldId id="1619"/>
            <p14:sldId id="1634"/>
          </p14:sldIdLst>
        </p14:section>
      </p14:sectionLst>
    </p:ext>
    <p:ext uri="{EFAFB233-063F-42B5-8137-9DF3F51BA10A}">
      <p15:sldGuideLst xmlns:p15="http://schemas.microsoft.com/office/powerpoint/2012/main">
        <p15:guide id="2" pos="262" userDrawn="1">
          <p15:clr>
            <a:srgbClr val="A4A3A4"/>
          </p15:clr>
        </p15:guide>
        <p15:guide id="30" orient="horz" pos="4065" userDrawn="1">
          <p15:clr>
            <a:srgbClr val="A4A3A4"/>
          </p15:clr>
        </p15:guide>
        <p15:guide id="31" orient="horz" pos="141" userDrawn="1">
          <p15:clr>
            <a:srgbClr val="A4A3A4"/>
          </p15:clr>
        </p15:guide>
        <p15:guide id="34" orient="horz" pos="3974" userDrawn="1">
          <p15:clr>
            <a:srgbClr val="A4A3A4"/>
          </p15:clr>
        </p15:guide>
        <p15:guide id="38" orient="horz" pos="323" userDrawn="1">
          <p15:clr>
            <a:srgbClr val="A4A3A4"/>
          </p15:clr>
        </p15:guide>
        <p15:guide id="44" pos="421" userDrawn="1">
          <p15:clr>
            <a:srgbClr val="A4A3A4"/>
          </p15:clr>
        </p15:guide>
        <p15:guide id="50" orient="horz" pos="709" userDrawn="1">
          <p15:clr>
            <a:srgbClr val="A4A3A4"/>
          </p15:clr>
        </p15:guide>
        <p15:guide id="53" orient="horz" pos="482" userDrawn="1">
          <p15:clr>
            <a:srgbClr val="A4A3A4"/>
          </p15:clr>
        </p15:guide>
        <p15:guide id="55" pos="4073" userDrawn="1">
          <p15:clr>
            <a:srgbClr val="A4A3A4"/>
          </p15:clr>
        </p15:guide>
        <p15:guide id="56" pos="4776" userDrawn="1">
          <p15:clr>
            <a:srgbClr val="A4A3A4"/>
          </p15:clr>
        </p15:guide>
        <p15:guide id="57" orient="horz" pos="3702" userDrawn="1">
          <p15:clr>
            <a:srgbClr val="A4A3A4"/>
          </p15:clr>
        </p15:guide>
        <p15:guide id="58" pos="2054" userDrawn="1">
          <p15:clr>
            <a:srgbClr val="A4A3A4"/>
          </p15:clr>
        </p15:guide>
        <p15:guide id="60" pos="4186" userDrawn="1">
          <p15:clr>
            <a:srgbClr val="A4A3A4"/>
          </p15:clr>
        </p15:guide>
        <p15:guide id="61" orient="horz" pos="2886" userDrawn="1">
          <p15:clr>
            <a:srgbClr val="A4A3A4"/>
          </p15:clr>
        </p15:guide>
        <p15:guide id="62" orient="horz" pos="618" userDrawn="1">
          <p15:clr>
            <a:srgbClr val="A4A3A4"/>
          </p15:clr>
        </p15:guide>
        <p15:guide id="63" orient="horz" pos="3566" userDrawn="1">
          <p15:clr>
            <a:srgbClr val="A4A3A4"/>
          </p15:clr>
        </p15:guide>
        <p15:guide id="64" pos="126" userDrawn="1">
          <p15:clr>
            <a:srgbClr val="A4A3A4"/>
          </p15:clr>
        </p15:guide>
        <p15:guide id="65" pos="1578" userDrawn="1">
          <p15:clr>
            <a:srgbClr val="A4A3A4"/>
          </p15:clr>
        </p15:guide>
        <p15:guide id="66" pos="2145" userDrawn="1">
          <p15:clr>
            <a:srgbClr val="A4A3A4"/>
          </p15:clr>
        </p15:guide>
        <p15:guide id="67" pos="5796" userDrawn="1">
          <p15:clr>
            <a:srgbClr val="A4A3A4"/>
          </p15:clr>
        </p15:guide>
        <p15:guide id="68" pos="6114" userDrawn="1">
          <p15:clr>
            <a:srgbClr val="A4A3A4"/>
          </p15:clr>
        </p15:guide>
        <p15:guide id="69" pos="3029" userDrawn="1">
          <p15:clr>
            <a:srgbClr val="A4A3A4"/>
          </p15:clr>
        </p15:guide>
        <p15:guide id="70" pos="3120" userDrawn="1">
          <p15:clr>
            <a:srgbClr val="A4A3A4"/>
          </p15:clr>
        </p15:guide>
        <p15:guide id="72" pos="3211" userDrawn="1">
          <p15:clr>
            <a:srgbClr val="A4A3A4"/>
          </p15:clr>
        </p15:guide>
        <p15:guide id="73" orient="horz" pos="2160" userDrawn="1">
          <p15:clr>
            <a:srgbClr val="A4A3A4"/>
          </p15:clr>
        </p15:guide>
        <p15:guide id="74" orient="horz" pos="845"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8083"/>
    <a:srgbClr val="58B84A"/>
    <a:srgbClr val="FFFFFF"/>
    <a:srgbClr val="DAE894"/>
    <a:srgbClr val="FFE89F"/>
    <a:srgbClr val="00A5E6"/>
    <a:srgbClr val="7D7C79"/>
    <a:srgbClr val="F4F4F3"/>
    <a:srgbClr val="F0F0EE"/>
    <a:srgbClr val="F3F3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875" autoAdjust="0"/>
    <p:restoredTop sz="89687" autoAdjust="0"/>
  </p:normalViewPr>
  <p:slideViewPr>
    <p:cSldViewPr showGuides="1">
      <p:cViewPr varScale="1">
        <p:scale>
          <a:sx n="111" d="100"/>
          <a:sy n="111" d="100"/>
        </p:scale>
        <p:origin x="1680" y="96"/>
      </p:cViewPr>
      <p:guideLst>
        <p:guide pos="262"/>
        <p:guide orient="horz" pos="4065"/>
        <p:guide orient="horz" pos="141"/>
        <p:guide orient="horz" pos="3974"/>
        <p:guide orient="horz" pos="323"/>
        <p:guide pos="421"/>
        <p:guide orient="horz" pos="709"/>
        <p:guide orient="horz" pos="482"/>
        <p:guide pos="4073"/>
        <p:guide pos="4776"/>
        <p:guide orient="horz" pos="3702"/>
        <p:guide pos="2054"/>
        <p:guide pos="4186"/>
        <p:guide orient="horz" pos="2886"/>
        <p:guide orient="horz" pos="618"/>
        <p:guide orient="horz" pos="3566"/>
        <p:guide pos="126"/>
        <p:guide pos="1578"/>
        <p:guide pos="2145"/>
        <p:guide pos="5796"/>
        <p:guide pos="6114"/>
        <p:guide pos="3029"/>
        <p:guide pos="3120"/>
        <p:guide pos="3211"/>
        <p:guide orient="horz" pos="2160"/>
        <p:guide orient="horz" pos="845"/>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p:cViewPr varScale="1">
        <p:scale>
          <a:sx n="78" d="100"/>
          <a:sy n="78" d="100"/>
        </p:scale>
        <p:origin x="3984" y="102"/>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rgbClr val="7F8083"/>
              </a:solidFill>
              <a:ln w="19050">
                <a:solidFill>
                  <a:schemeClr val="lt1"/>
                </a:solidFill>
              </a:ln>
              <a:effectLst/>
            </c:spPr>
            <c:extLst>
              <c:ext xmlns:c16="http://schemas.microsoft.com/office/drawing/2014/chart" uri="{C3380CC4-5D6E-409C-BE32-E72D297353CC}">
                <c16:uniqueId val="{00000001-91BD-4D47-9D97-4033FC5043EA}"/>
              </c:ext>
            </c:extLst>
          </c:dPt>
          <c:dPt>
            <c:idx val="1"/>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3-91BD-4D47-9D97-4033FC5043EA}"/>
              </c:ext>
            </c:extLst>
          </c:dPt>
          <c:cat>
            <c:strRef>
              <c:f>Sheet1!$A$2:$A$3</c:f>
              <c:strCache>
                <c:ptCount val="2"/>
                <c:pt idx="0">
                  <c:v>1st Qtr</c:v>
                </c:pt>
                <c:pt idx="1">
                  <c:v>2nd Qtr</c:v>
                </c:pt>
              </c:strCache>
            </c:strRef>
          </c:cat>
          <c:val>
            <c:numRef>
              <c:f>Sheet1!$B$2:$B$3</c:f>
              <c:numCache>
                <c:formatCode>General</c:formatCode>
                <c:ptCount val="2"/>
                <c:pt idx="0">
                  <c:v>20</c:v>
                </c:pt>
                <c:pt idx="1">
                  <c:v>80</c:v>
                </c:pt>
              </c:numCache>
            </c:numRef>
          </c:val>
          <c:extLst>
            <c:ext xmlns:c16="http://schemas.microsoft.com/office/drawing/2014/chart" uri="{C3380CC4-5D6E-409C-BE32-E72D297353CC}">
              <c16:uniqueId val="{00000004-91BD-4D47-9D97-4033FC5043EA}"/>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uri="{0b15fc19-7d7d-44ad-8c2d-2c3a37ce22c3}">
        <chartProps xmlns="https://web.wps.cn/et/2018/main" chartId="{957ec1b2-fb37-40b3-9240-e4b3d9a1e060}"/>
      </c:ext>
    </c:extLst>
  </c:chart>
  <c:spPr>
    <a:noFill/>
    <a:ln>
      <a:noFill/>
    </a:ln>
    <a:effectLst/>
  </c:spPr>
  <c:txPr>
    <a:bodyPr/>
    <a:lstStyle/>
    <a:p>
      <a:pPr>
        <a:defRPr lang="en-GB"/>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rgbClr val="00A5E6"/>
              </a:solidFill>
              <a:ln w="19050">
                <a:solidFill>
                  <a:schemeClr val="lt1"/>
                </a:solidFill>
              </a:ln>
              <a:effectLst/>
            </c:spPr>
            <c:extLst>
              <c:ext xmlns:c16="http://schemas.microsoft.com/office/drawing/2014/chart" uri="{C3380CC4-5D6E-409C-BE32-E72D297353CC}">
                <c16:uniqueId val="{00000001-6A87-4258-91EB-0881E01BAEE3}"/>
              </c:ext>
            </c:extLst>
          </c:dPt>
          <c:dPt>
            <c:idx val="1"/>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3-6A87-4258-91EB-0881E01BAEE3}"/>
              </c:ext>
            </c:extLst>
          </c:dPt>
          <c:cat>
            <c:strRef>
              <c:f>Sheet1!$A$2:$A$3</c:f>
              <c:strCache>
                <c:ptCount val="2"/>
                <c:pt idx="0">
                  <c:v>1st Qtr</c:v>
                </c:pt>
                <c:pt idx="1">
                  <c:v>2nd Qtr</c:v>
                </c:pt>
              </c:strCache>
            </c:strRef>
          </c:cat>
          <c:val>
            <c:numRef>
              <c:f>Sheet1!$B$2:$B$3</c:f>
              <c:numCache>
                <c:formatCode>General</c:formatCode>
                <c:ptCount val="2"/>
                <c:pt idx="0">
                  <c:v>40</c:v>
                </c:pt>
                <c:pt idx="1">
                  <c:v>60</c:v>
                </c:pt>
              </c:numCache>
            </c:numRef>
          </c:val>
          <c:extLst>
            <c:ext xmlns:c16="http://schemas.microsoft.com/office/drawing/2014/chart" uri="{C3380CC4-5D6E-409C-BE32-E72D297353CC}">
              <c16:uniqueId val="{00000004-6A87-4258-91EB-0881E01BAEE3}"/>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uri="{0b15fc19-7d7d-44ad-8c2d-2c3a37ce22c3}">
        <chartProps xmlns="https://web.wps.cn/et/2018/main" chartId="{41d05a2b-2240-469e-9c14-cd7d737effe3}"/>
      </c:ext>
    </c:extLst>
  </c:chart>
  <c:spPr>
    <a:noFill/>
    <a:ln>
      <a:noFill/>
    </a:ln>
    <a:effectLst/>
  </c:spPr>
  <c:txPr>
    <a:bodyPr/>
    <a:lstStyle/>
    <a:p>
      <a:pPr>
        <a:defRPr lang="en-GB"/>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rgbClr val="58B84A"/>
              </a:solidFill>
              <a:ln w="19050">
                <a:solidFill>
                  <a:schemeClr val="lt1"/>
                </a:solidFill>
              </a:ln>
              <a:effectLst/>
            </c:spPr>
            <c:extLst>
              <c:ext xmlns:c16="http://schemas.microsoft.com/office/drawing/2014/chart" uri="{C3380CC4-5D6E-409C-BE32-E72D297353CC}">
                <c16:uniqueId val="{00000001-299F-46CE-9A09-DE5A27A6366C}"/>
              </c:ext>
            </c:extLst>
          </c:dPt>
          <c:dPt>
            <c:idx val="1"/>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3-299F-46CE-9A09-DE5A27A6366C}"/>
              </c:ext>
            </c:extLst>
          </c:dPt>
          <c:cat>
            <c:strRef>
              <c:f>Sheet1!$A$2:$A$3</c:f>
              <c:strCache>
                <c:ptCount val="2"/>
                <c:pt idx="0">
                  <c:v>1st Qtr</c:v>
                </c:pt>
                <c:pt idx="1">
                  <c:v>2nd Qtr</c:v>
                </c:pt>
              </c:strCache>
            </c:strRef>
          </c:cat>
          <c:val>
            <c:numRef>
              <c:f>Sheet1!$B$2:$B$3</c:f>
              <c:numCache>
                <c:formatCode>General</c:formatCode>
                <c:ptCount val="2"/>
                <c:pt idx="0">
                  <c:v>20</c:v>
                </c:pt>
                <c:pt idx="1">
                  <c:v>80</c:v>
                </c:pt>
              </c:numCache>
            </c:numRef>
          </c:val>
          <c:extLst>
            <c:ext xmlns:c16="http://schemas.microsoft.com/office/drawing/2014/chart" uri="{C3380CC4-5D6E-409C-BE32-E72D297353CC}">
              <c16:uniqueId val="{00000004-299F-46CE-9A09-DE5A27A6366C}"/>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uri="{0b15fc19-7d7d-44ad-8c2d-2c3a37ce22c3}">
        <chartProps xmlns="https://web.wps.cn/et/2018/main" chartId="{91eef17f-24a0-49fb-8705-c79205e7bd07}"/>
      </c:ext>
    </c:extLst>
  </c:chart>
  <c:spPr>
    <a:noFill/>
    <a:ln>
      <a:noFill/>
    </a:ln>
    <a:effectLst/>
  </c:spPr>
  <c:txPr>
    <a:bodyPr/>
    <a:lstStyle/>
    <a:p>
      <a:pPr>
        <a:defRPr lang="en-GB"/>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rgbClr val="7F8083"/>
              </a:solidFill>
              <a:ln w="19050">
                <a:solidFill>
                  <a:schemeClr val="lt1"/>
                </a:solidFill>
              </a:ln>
              <a:effectLst/>
            </c:spPr>
            <c:extLst>
              <c:ext xmlns:c16="http://schemas.microsoft.com/office/drawing/2014/chart" uri="{C3380CC4-5D6E-409C-BE32-E72D297353CC}">
                <c16:uniqueId val="{00000001-91BD-4D47-9D97-4033FC5043EA}"/>
              </c:ext>
            </c:extLst>
          </c:dPt>
          <c:dPt>
            <c:idx val="1"/>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3-91BD-4D47-9D97-4033FC5043EA}"/>
              </c:ext>
            </c:extLst>
          </c:dPt>
          <c:cat>
            <c:strRef>
              <c:f>Sheet1!$A$2:$A$3</c:f>
              <c:strCache>
                <c:ptCount val="2"/>
                <c:pt idx="0">
                  <c:v>1st Qtr</c:v>
                </c:pt>
                <c:pt idx="1">
                  <c:v>2nd Qtr</c:v>
                </c:pt>
              </c:strCache>
            </c:strRef>
          </c:cat>
          <c:val>
            <c:numRef>
              <c:f>Sheet1!$B$2:$B$3</c:f>
              <c:numCache>
                <c:formatCode>General</c:formatCode>
                <c:ptCount val="2"/>
                <c:pt idx="0">
                  <c:v>10</c:v>
                </c:pt>
                <c:pt idx="1">
                  <c:v>90</c:v>
                </c:pt>
              </c:numCache>
            </c:numRef>
          </c:val>
          <c:extLst>
            <c:ext xmlns:c16="http://schemas.microsoft.com/office/drawing/2014/chart" uri="{C3380CC4-5D6E-409C-BE32-E72D297353CC}">
              <c16:uniqueId val="{00000004-91BD-4D47-9D97-4033FC5043EA}"/>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uri="{0b15fc19-7d7d-44ad-8c2d-2c3a37ce22c3}">
        <chartProps xmlns="https://web.wps.cn/et/2018/main" chartId="{957ec1b2-fb37-40b3-9240-e4b3d9a1e060}"/>
      </c:ext>
    </c:extLst>
  </c:chart>
  <c:spPr>
    <a:noFill/>
    <a:ln>
      <a:noFill/>
    </a:ln>
    <a:effectLst/>
  </c:spPr>
  <c:txPr>
    <a:bodyPr/>
    <a:lstStyle/>
    <a:p>
      <a:pPr>
        <a:defRPr lang="en-GB"/>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rgbClr val="00A5E6"/>
              </a:solidFill>
              <a:ln w="19050">
                <a:solidFill>
                  <a:schemeClr val="lt1"/>
                </a:solidFill>
              </a:ln>
              <a:effectLst/>
            </c:spPr>
            <c:extLst>
              <c:ext xmlns:c16="http://schemas.microsoft.com/office/drawing/2014/chart" uri="{C3380CC4-5D6E-409C-BE32-E72D297353CC}">
                <c16:uniqueId val="{00000001-6A87-4258-91EB-0881E01BAEE3}"/>
              </c:ext>
            </c:extLst>
          </c:dPt>
          <c:dPt>
            <c:idx val="1"/>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3-6A87-4258-91EB-0881E01BAEE3}"/>
              </c:ext>
            </c:extLst>
          </c:dPt>
          <c:cat>
            <c:strRef>
              <c:f>Sheet1!$A$2:$A$3</c:f>
              <c:strCache>
                <c:ptCount val="2"/>
                <c:pt idx="0">
                  <c:v>1st Qtr</c:v>
                </c:pt>
                <c:pt idx="1">
                  <c:v>2nd Qtr</c:v>
                </c:pt>
              </c:strCache>
            </c:strRef>
          </c:cat>
          <c:val>
            <c:numRef>
              <c:f>Sheet1!$B$2:$B$3</c:f>
              <c:numCache>
                <c:formatCode>General</c:formatCode>
                <c:ptCount val="2"/>
                <c:pt idx="0">
                  <c:v>30</c:v>
                </c:pt>
                <c:pt idx="1">
                  <c:v>70</c:v>
                </c:pt>
              </c:numCache>
            </c:numRef>
          </c:val>
          <c:extLst>
            <c:ext xmlns:c16="http://schemas.microsoft.com/office/drawing/2014/chart" uri="{C3380CC4-5D6E-409C-BE32-E72D297353CC}">
              <c16:uniqueId val="{00000004-6A87-4258-91EB-0881E01BAEE3}"/>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uri="{0b15fc19-7d7d-44ad-8c2d-2c3a37ce22c3}">
        <chartProps xmlns="https://web.wps.cn/et/2018/main" chartId="{41d05a2b-2240-469e-9c14-cd7d737effe3}"/>
      </c:ext>
    </c:extLst>
  </c:chart>
  <c:spPr>
    <a:noFill/>
    <a:ln>
      <a:noFill/>
    </a:ln>
    <a:effectLst/>
  </c:spPr>
  <c:txPr>
    <a:bodyPr/>
    <a:lstStyle/>
    <a:p>
      <a:pPr>
        <a:defRPr lang="en-GB"/>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rgbClr val="58B84A"/>
              </a:solidFill>
              <a:ln w="19050">
                <a:solidFill>
                  <a:schemeClr val="lt1"/>
                </a:solidFill>
              </a:ln>
              <a:effectLst/>
            </c:spPr>
            <c:extLst>
              <c:ext xmlns:c16="http://schemas.microsoft.com/office/drawing/2014/chart" uri="{C3380CC4-5D6E-409C-BE32-E72D297353CC}">
                <c16:uniqueId val="{00000001-299F-46CE-9A09-DE5A27A6366C}"/>
              </c:ext>
            </c:extLst>
          </c:dPt>
          <c:dPt>
            <c:idx val="1"/>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3-299F-46CE-9A09-DE5A27A6366C}"/>
              </c:ext>
            </c:extLst>
          </c:dPt>
          <c:cat>
            <c:strRef>
              <c:f>Sheet1!$A$2:$A$3</c:f>
              <c:strCache>
                <c:ptCount val="2"/>
                <c:pt idx="0">
                  <c:v>1st Qtr</c:v>
                </c:pt>
                <c:pt idx="1">
                  <c:v>2nd Qtr</c:v>
                </c:pt>
              </c:strCache>
            </c:strRef>
          </c:cat>
          <c:val>
            <c:numRef>
              <c:f>Sheet1!$B$2:$B$3</c:f>
              <c:numCache>
                <c:formatCode>General</c:formatCode>
                <c:ptCount val="2"/>
                <c:pt idx="0">
                  <c:v>10</c:v>
                </c:pt>
                <c:pt idx="1">
                  <c:v>90</c:v>
                </c:pt>
              </c:numCache>
            </c:numRef>
          </c:val>
          <c:extLst>
            <c:ext xmlns:c16="http://schemas.microsoft.com/office/drawing/2014/chart" uri="{C3380CC4-5D6E-409C-BE32-E72D297353CC}">
              <c16:uniqueId val="{00000004-299F-46CE-9A09-DE5A27A6366C}"/>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uri="{0b15fc19-7d7d-44ad-8c2d-2c3a37ce22c3}">
        <chartProps xmlns="https://web.wps.cn/et/2018/main" chartId="{91eef17f-24a0-49fb-8705-c79205e7bd07}"/>
      </c:ext>
    </c:extLst>
  </c:chart>
  <c:spPr>
    <a:noFill/>
    <a:ln>
      <a:noFill/>
    </a:ln>
    <a:effectLst/>
  </c:spPr>
  <c:txPr>
    <a:bodyPr/>
    <a:lstStyle/>
    <a:p>
      <a:pPr>
        <a:defRPr lang="en-GB"/>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170552" cy="48183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142925" y="0"/>
            <a:ext cx="3170551" cy="481836"/>
          </a:xfrm>
          <a:prstGeom prst="rect">
            <a:avLst/>
          </a:prstGeom>
        </p:spPr>
        <p:txBody>
          <a:bodyPr vert="horz" lIns="91440" tIns="45720" rIns="91440" bIns="45720" rtlCol="0"/>
          <a:lstStyle>
            <a:lvl1pPr algn="r">
              <a:defRPr sz="1200"/>
            </a:lvl1pPr>
          </a:lstStyle>
          <a:p>
            <a:fld id="{A6FA06D8-9409-4B5B-83EB-9A7FA61B34EC}" type="datetimeFigureOut">
              <a:rPr lang="en-US" smtClean="0"/>
              <a:t>08/26/2026</a:t>
            </a:fld>
            <a:endParaRPr lang="en-US"/>
          </a:p>
        </p:txBody>
      </p:sp>
      <p:sp>
        <p:nvSpPr>
          <p:cNvPr id="4" name="Footer Placeholder 3"/>
          <p:cNvSpPr>
            <a:spLocks noGrp="1"/>
          </p:cNvSpPr>
          <p:nvPr>
            <p:ph type="ftr" sz="quarter" idx="2"/>
          </p:nvPr>
        </p:nvSpPr>
        <p:spPr>
          <a:xfrm>
            <a:off x="2" y="9119364"/>
            <a:ext cx="3170552" cy="481836"/>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142925" y="9119364"/>
            <a:ext cx="3170551" cy="481836"/>
          </a:xfrm>
          <a:prstGeom prst="rect">
            <a:avLst/>
          </a:prstGeom>
        </p:spPr>
        <p:txBody>
          <a:bodyPr vert="horz" lIns="91440" tIns="45720" rIns="91440" bIns="45720" rtlCol="0" anchor="b"/>
          <a:lstStyle>
            <a:lvl1pPr algn="r">
              <a:defRPr sz="1200"/>
            </a:lvl1pPr>
          </a:lstStyle>
          <a:p>
            <a:fld id="{1E82D077-1E4A-4A04-BF7A-A101E213C9B0}"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170552" cy="481836"/>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4142925" y="0"/>
            <a:ext cx="3170551" cy="481836"/>
          </a:xfrm>
          <a:prstGeom prst="rect">
            <a:avLst/>
          </a:prstGeom>
        </p:spPr>
        <p:txBody>
          <a:bodyPr vert="horz" lIns="91440" tIns="45720" rIns="91440" bIns="45720" rtlCol="0"/>
          <a:lstStyle>
            <a:lvl1pPr algn="r">
              <a:defRPr sz="1200"/>
            </a:lvl1pPr>
          </a:lstStyle>
          <a:p>
            <a:pPr>
              <a:defRPr/>
            </a:pPr>
            <a:fld id="{0DDF1D16-7D19-497B-B15A-0DC159F3D4B8}" type="datetimeFigureOut">
              <a:rPr lang="en-US"/>
              <a:t>08/26/2026</a:t>
            </a:fld>
            <a:endParaRPr lang="en-US"/>
          </a:p>
        </p:txBody>
      </p:sp>
      <p:sp>
        <p:nvSpPr>
          <p:cNvPr id="4" name="Slide Image Placeholder 3"/>
          <p:cNvSpPr>
            <a:spLocks noGrp="1" noRot="1" noChangeAspect="1"/>
          </p:cNvSpPr>
          <p:nvPr>
            <p:ph type="sldImg" idx="2"/>
          </p:nvPr>
        </p:nvSpPr>
        <p:spPr>
          <a:xfrm>
            <a:off x="1317625" y="1200150"/>
            <a:ext cx="4679950" cy="3240088"/>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731004" y="4620684"/>
            <a:ext cx="5853195" cy="3780559"/>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2" y="9119364"/>
            <a:ext cx="3170552" cy="481836"/>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4142925" y="9119364"/>
            <a:ext cx="3170551" cy="481836"/>
          </a:xfrm>
          <a:prstGeom prst="rect">
            <a:avLst/>
          </a:prstGeom>
        </p:spPr>
        <p:txBody>
          <a:bodyPr vert="horz" lIns="91440" tIns="45720" rIns="91440" bIns="45720" rtlCol="0" anchor="b"/>
          <a:lstStyle>
            <a:lvl1pPr algn="r">
              <a:defRPr sz="1200"/>
            </a:lvl1pPr>
          </a:lstStyle>
          <a:p>
            <a:pPr>
              <a:defRPr/>
            </a:pPr>
            <a:fld id="{B3D71226-372A-4798-97A2-ACF4B472E0C9}" type="slidenum">
              <a:rPr lang="en-US"/>
              <a:t>‹#›</a:t>
            </a:fld>
            <a:endParaRPr lang="en-US"/>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07052-2DB2-5B34-A335-81E5A77E39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5EE5BD-06AA-8785-84EF-8EBBB58247D2}"/>
              </a:ext>
            </a:extLst>
          </p:cNvPr>
          <p:cNvSpPr>
            <a:spLocks noGrp="1" noRot="1" noChangeAspect="1"/>
          </p:cNvSpPr>
          <p:nvPr>
            <p:ph type="sldImg"/>
          </p:nvPr>
        </p:nvSpPr>
        <p:spPr>
          <a:xfrm>
            <a:off x="431800" y="1771650"/>
            <a:ext cx="6908800" cy="4783138"/>
          </a:xfrm>
        </p:spPr>
        <p:txBody>
          <a:bodyPr/>
          <a:lstStyle/>
          <a:p>
            <a:endParaRPr lang="en-US"/>
          </a:p>
        </p:txBody>
      </p:sp>
      <p:sp>
        <p:nvSpPr>
          <p:cNvPr id="3" name="Notes Placeholder 2">
            <a:extLst>
              <a:ext uri="{FF2B5EF4-FFF2-40B4-BE49-F238E27FC236}">
                <a16:creationId xmlns:a16="http://schemas.microsoft.com/office/drawing/2014/main" id="{8D4681D5-9147-4EB7-8AD5-ED3224DD587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FA7539D-17C8-243A-A670-B8831295A2B8}"/>
              </a:ext>
            </a:extLst>
          </p:cNvPr>
          <p:cNvSpPr>
            <a:spLocks noGrp="1"/>
          </p:cNvSpPr>
          <p:nvPr>
            <p:ph type="sldNum" sz="quarter" idx="10"/>
          </p:nvPr>
        </p:nvSpPr>
        <p:spPr/>
        <p:txBody>
          <a:bodyPr/>
          <a:lstStyle/>
          <a:p>
            <a:fld id="{E1C19211-5B1D-44DD-8B99-EA75CAEAC796}" type="slidenum">
              <a:rPr lang="en-US" smtClean="0"/>
              <a:t>2</a:t>
            </a:fld>
            <a:endParaRPr lang="en-US"/>
          </a:p>
        </p:txBody>
      </p:sp>
    </p:spTree>
    <p:extLst>
      <p:ext uri="{BB962C8B-B14F-4D97-AF65-F5344CB8AC3E}">
        <p14:creationId xmlns:p14="http://schemas.microsoft.com/office/powerpoint/2010/main" val="458517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424FC-A32C-BF0F-F7D6-87E7611923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7D07EE-11A6-4255-8E9A-65A36F093E98}"/>
              </a:ext>
            </a:extLst>
          </p:cNvPr>
          <p:cNvSpPr>
            <a:spLocks noGrp="1" noRot="1" noChangeAspect="1"/>
          </p:cNvSpPr>
          <p:nvPr>
            <p:ph type="sldImg"/>
          </p:nvPr>
        </p:nvSpPr>
        <p:spPr>
          <a:xfrm>
            <a:off x="431800" y="1771650"/>
            <a:ext cx="6908800" cy="4783138"/>
          </a:xfrm>
        </p:spPr>
        <p:txBody>
          <a:bodyPr/>
          <a:lstStyle/>
          <a:p>
            <a:endParaRPr lang="en-US"/>
          </a:p>
        </p:txBody>
      </p:sp>
      <p:sp>
        <p:nvSpPr>
          <p:cNvPr id="3" name="Notes Placeholder 2">
            <a:extLst>
              <a:ext uri="{FF2B5EF4-FFF2-40B4-BE49-F238E27FC236}">
                <a16:creationId xmlns:a16="http://schemas.microsoft.com/office/drawing/2014/main" id="{2ED70651-BE7D-CC83-6442-7953D429790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E03008D-834F-AA17-9857-E753A90B5BA6}"/>
              </a:ext>
            </a:extLst>
          </p:cNvPr>
          <p:cNvSpPr>
            <a:spLocks noGrp="1"/>
          </p:cNvSpPr>
          <p:nvPr>
            <p:ph type="sldNum" sz="quarter" idx="10"/>
          </p:nvPr>
        </p:nvSpPr>
        <p:spPr/>
        <p:txBody>
          <a:bodyPr/>
          <a:lstStyle/>
          <a:p>
            <a:fld id="{E1C19211-5B1D-44DD-8B99-EA75CAEAC796}" type="slidenum">
              <a:rPr lang="en-US" smtClean="0"/>
              <a:t>11</a:t>
            </a:fld>
            <a:endParaRPr lang="en-US"/>
          </a:p>
        </p:txBody>
      </p:sp>
    </p:spTree>
    <p:extLst>
      <p:ext uri="{BB962C8B-B14F-4D97-AF65-F5344CB8AC3E}">
        <p14:creationId xmlns:p14="http://schemas.microsoft.com/office/powerpoint/2010/main" val="24478894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40957-21A5-A7CB-AA71-438A64A569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C13FA2-C04E-2F98-4A77-DD3E599AA60C}"/>
              </a:ext>
            </a:extLst>
          </p:cNvPr>
          <p:cNvSpPr>
            <a:spLocks noGrp="1" noRot="1" noChangeAspect="1"/>
          </p:cNvSpPr>
          <p:nvPr>
            <p:ph type="sldImg"/>
          </p:nvPr>
        </p:nvSpPr>
        <p:spPr>
          <a:xfrm>
            <a:off x="431800" y="1771650"/>
            <a:ext cx="6908800" cy="4783138"/>
          </a:xfrm>
        </p:spPr>
        <p:txBody>
          <a:bodyPr/>
          <a:lstStyle/>
          <a:p>
            <a:endParaRPr lang="en-US"/>
          </a:p>
        </p:txBody>
      </p:sp>
      <p:sp>
        <p:nvSpPr>
          <p:cNvPr id="3" name="Notes Placeholder 2">
            <a:extLst>
              <a:ext uri="{FF2B5EF4-FFF2-40B4-BE49-F238E27FC236}">
                <a16:creationId xmlns:a16="http://schemas.microsoft.com/office/drawing/2014/main" id="{787088B9-D790-EDB8-D153-7BF6250ED08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D9E3A84-E483-14A6-61F5-070240B80879}"/>
              </a:ext>
            </a:extLst>
          </p:cNvPr>
          <p:cNvSpPr>
            <a:spLocks noGrp="1"/>
          </p:cNvSpPr>
          <p:nvPr>
            <p:ph type="sldNum" sz="quarter" idx="10"/>
          </p:nvPr>
        </p:nvSpPr>
        <p:spPr/>
        <p:txBody>
          <a:bodyPr/>
          <a:lstStyle/>
          <a:p>
            <a:fld id="{E1C19211-5B1D-44DD-8B99-EA75CAEAC796}" type="slidenum">
              <a:rPr lang="en-US" smtClean="0"/>
              <a:t>12</a:t>
            </a:fld>
            <a:endParaRPr lang="en-US"/>
          </a:p>
        </p:txBody>
      </p:sp>
    </p:spTree>
    <p:extLst>
      <p:ext uri="{BB962C8B-B14F-4D97-AF65-F5344CB8AC3E}">
        <p14:creationId xmlns:p14="http://schemas.microsoft.com/office/powerpoint/2010/main" val="2891763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B627D-8173-F366-22C8-253C1C0588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1F460E-9914-2263-1A84-ED353F7BBE03}"/>
              </a:ext>
            </a:extLst>
          </p:cNvPr>
          <p:cNvSpPr>
            <a:spLocks noGrp="1" noRot="1" noChangeAspect="1"/>
          </p:cNvSpPr>
          <p:nvPr>
            <p:ph type="sldImg"/>
          </p:nvPr>
        </p:nvSpPr>
        <p:spPr>
          <a:xfrm>
            <a:off x="431800" y="1771650"/>
            <a:ext cx="6908800" cy="4783138"/>
          </a:xfrm>
        </p:spPr>
        <p:txBody>
          <a:bodyPr/>
          <a:lstStyle/>
          <a:p>
            <a:endParaRPr lang="en-US"/>
          </a:p>
        </p:txBody>
      </p:sp>
      <p:sp>
        <p:nvSpPr>
          <p:cNvPr id="3" name="Notes Placeholder 2">
            <a:extLst>
              <a:ext uri="{FF2B5EF4-FFF2-40B4-BE49-F238E27FC236}">
                <a16:creationId xmlns:a16="http://schemas.microsoft.com/office/drawing/2014/main" id="{E8A279FC-F147-1655-09E7-FBAC6306A18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E97DB09-3959-BA66-CADE-E1B4AA8EA6DD}"/>
              </a:ext>
            </a:extLst>
          </p:cNvPr>
          <p:cNvSpPr>
            <a:spLocks noGrp="1"/>
          </p:cNvSpPr>
          <p:nvPr>
            <p:ph type="sldNum" sz="quarter" idx="10"/>
          </p:nvPr>
        </p:nvSpPr>
        <p:spPr/>
        <p:txBody>
          <a:bodyPr/>
          <a:lstStyle/>
          <a:p>
            <a:fld id="{E1C19211-5B1D-44DD-8B99-EA75CAEAC796}" type="slidenum">
              <a:rPr lang="en-US" smtClean="0"/>
              <a:t>13</a:t>
            </a:fld>
            <a:endParaRPr lang="en-US"/>
          </a:p>
        </p:txBody>
      </p:sp>
    </p:spTree>
    <p:extLst>
      <p:ext uri="{BB962C8B-B14F-4D97-AF65-F5344CB8AC3E}">
        <p14:creationId xmlns:p14="http://schemas.microsoft.com/office/powerpoint/2010/main" val="21777976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2CDEB-E322-F26F-FAF5-67C0594DFF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04C09E-08D7-07D1-5F8B-AB5E7F419295}"/>
              </a:ext>
            </a:extLst>
          </p:cNvPr>
          <p:cNvSpPr>
            <a:spLocks noGrp="1" noRot="1" noChangeAspect="1"/>
          </p:cNvSpPr>
          <p:nvPr>
            <p:ph type="sldImg"/>
          </p:nvPr>
        </p:nvSpPr>
        <p:spPr>
          <a:xfrm>
            <a:off x="431800" y="1771650"/>
            <a:ext cx="6908800" cy="4783138"/>
          </a:xfrm>
        </p:spPr>
        <p:txBody>
          <a:bodyPr/>
          <a:lstStyle/>
          <a:p>
            <a:endParaRPr lang="en-US"/>
          </a:p>
        </p:txBody>
      </p:sp>
      <p:sp>
        <p:nvSpPr>
          <p:cNvPr id="3" name="Notes Placeholder 2">
            <a:extLst>
              <a:ext uri="{FF2B5EF4-FFF2-40B4-BE49-F238E27FC236}">
                <a16:creationId xmlns:a16="http://schemas.microsoft.com/office/drawing/2014/main" id="{1F3CC507-F8BA-DE40-F3F8-9976DA24242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F679848-B2B5-AF8A-95A1-5C563FBBEF32}"/>
              </a:ext>
            </a:extLst>
          </p:cNvPr>
          <p:cNvSpPr>
            <a:spLocks noGrp="1"/>
          </p:cNvSpPr>
          <p:nvPr>
            <p:ph type="sldNum" sz="quarter" idx="10"/>
          </p:nvPr>
        </p:nvSpPr>
        <p:spPr/>
        <p:txBody>
          <a:bodyPr/>
          <a:lstStyle/>
          <a:p>
            <a:fld id="{E1C19211-5B1D-44DD-8B99-EA75CAEAC796}" type="slidenum">
              <a:rPr lang="en-US" smtClean="0"/>
              <a:t>14</a:t>
            </a:fld>
            <a:endParaRPr lang="en-US"/>
          </a:p>
        </p:txBody>
      </p:sp>
    </p:spTree>
    <p:extLst>
      <p:ext uri="{BB962C8B-B14F-4D97-AF65-F5344CB8AC3E}">
        <p14:creationId xmlns:p14="http://schemas.microsoft.com/office/powerpoint/2010/main" val="18588851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56303-A0C1-A049-1B18-0F148DC7D6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145526-4ECD-BF28-4DA3-B0E78BD782BB}"/>
              </a:ext>
            </a:extLst>
          </p:cNvPr>
          <p:cNvSpPr>
            <a:spLocks noGrp="1" noRot="1" noChangeAspect="1"/>
          </p:cNvSpPr>
          <p:nvPr>
            <p:ph type="sldImg"/>
          </p:nvPr>
        </p:nvSpPr>
        <p:spPr>
          <a:xfrm>
            <a:off x="431800" y="1771650"/>
            <a:ext cx="6908800" cy="4783138"/>
          </a:xfrm>
        </p:spPr>
        <p:txBody>
          <a:bodyPr/>
          <a:lstStyle/>
          <a:p>
            <a:endParaRPr lang="en-US"/>
          </a:p>
        </p:txBody>
      </p:sp>
      <p:sp>
        <p:nvSpPr>
          <p:cNvPr id="3" name="Notes Placeholder 2">
            <a:extLst>
              <a:ext uri="{FF2B5EF4-FFF2-40B4-BE49-F238E27FC236}">
                <a16:creationId xmlns:a16="http://schemas.microsoft.com/office/drawing/2014/main" id="{C0B572BD-4C77-14B9-B77A-D4789AEB003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C3E2562-16D2-9FE6-B447-0C7D222D583C}"/>
              </a:ext>
            </a:extLst>
          </p:cNvPr>
          <p:cNvSpPr>
            <a:spLocks noGrp="1"/>
          </p:cNvSpPr>
          <p:nvPr>
            <p:ph type="sldNum" sz="quarter" idx="10"/>
          </p:nvPr>
        </p:nvSpPr>
        <p:spPr/>
        <p:txBody>
          <a:bodyPr/>
          <a:lstStyle/>
          <a:p>
            <a:fld id="{E1C19211-5B1D-44DD-8B99-EA75CAEAC796}" type="slidenum">
              <a:rPr lang="en-US" smtClean="0"/>
              <a:t>15</a:t>
            </a:fld>
            <a:endParaRPr lang="en-US"/>
          </a:p>
        </p:txBody>
      </p:sp>
    </p:spTree>
    <p:extLst>
      <p:ext uri="{BB962C8B-B14F-4D97-AF65-F5344CB8AC3E}">
        <p14:creationId xmlns:p14="http://schemas.microsoft.com/office/powerpoint/2010/main" val="36099173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253A5-A0B2-5FAE-DD39-4E79E1F802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70D5E4-6C29-E30F-FB7A-69C8CCEA51DC}"/>
              </a:ext>
            </a:extLst>
          </p:cNvPr>
          <p:cNvSpPr>
            <a:spLocks noGrp="1" noRot="1" noChangeAspect="1"/>
          </p:cNvSpPr>
          <p:nvPr>
            <p:ph type="sldImg"/>
          </p:nvPr>
        </p:nvSpPr>
        <p:spPr>
          <a:xfrm>
            <a:off x="431800" y="1771650"/>
            <a:ext cx="6908800" cy="4783138"/>
          </a:xfrm>
        </p:spPr>
        <p:txBody>
          <a:bodyPr/>
          <a:lstStyle/>
          <a:p>
            <a:endParaRPr lang="en-US"/>
          </a:p>
        </p:txBody>
      </p:sp>
      <p:sp>
        <p:nvSpPr>
          <p:cNvPr id="3" name="Notes Placeholder 2">
            <a:extLst>
              <a:ext uri="{FF2B5EF4-FFF2-40B4-BE49-F238E27FC236}">
                <a16:creationId xmlns:a16="http://schemas.microsoft.com/office/drawing/2014/main" id="{A38B985E-3F11-1F0B-D339-015A6948390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E3946BA-79B3-8FD4-0783-3198322971C3}"/>
              </a:ext>
            </a:extLst>
          </p:cNvPr>
          <p:cNvSpPr>
            <a:spLocks noGrp="1"/>
          </p:cNvSpPr>
          <p:nvPr>
            <p:ph type="sldNum" sz="quarter" idx="10"/>
          </p:nvPr>
        </p:nvSpPr>
        <p:spPr/>
        <p:txBody>
          <a:bodyPr/>
          <a:lstStyle/>
          <a:p>
            <a:fld id="{E1C19211-5B1D-44DD-8B99-EA75CAEAC796}" type="slidenum">
              <a:rPr lang="en-US" smtClean="0"/>
              <a:t>16</a:t>
            </a:fld>
            <a:endParaRPr lang="en-US"/>
          </a:p>
        </p:txBody>
      </p:sp>
    </p:spTree>
    <p:extLst>
      <p:ext uri="{BB962C8B-B14F-4D97-AF65-F5344CB8AC3E}">
        <p14:creationId xmlns:p14="http://schemas.microsoft.com/office/powerpoint/2010/main" val="1409676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FE6755-1ED5-059C-AFD5-54653A39E0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15D0DC-F226-4365-D9A2-BDF9302B51C8}"/>
              </a:ext>
            </a:extLst>
          </p:cNvPr>
          <p:cNvSpPr>
            <a:spLocks noGrp="1" noRot="1" noChangeAspect="1"/>
          </p:cNvSpPr>
          <p:nvPr>
            <p:ph type="sldImg"/>
          </p:nvPr>
        </p:nvSpPr>
        <p:spPr>
          <a:xfrm>
            <a:off x="431800" y="1771650"/>
            <a:ext cx="6908800" cy="4783138"/>
          </a:xfrm>
        </p:spPr>
        <p:txBody>
          <a:bodyPr/>
          <a:lstStyle/>
          <a:p>
            <a:endParaRPr lang="en-US"/>
          </a:p>
        </p:txBody>
      </p:sp>
      <p:sp>
        <p:nvSpPr>
          <p:cNvPr id="3" name="Notes Placeholder 2">
            <a:extLst>
              <a:ext uri="{FF2B5EF4-FFF2-40B4-BE49-F238E27FC236}">
                <a16:creationId xmlns:a16="http://schemas.microsoft.com/office/drawing/2014/main" id="{038668AA-1C1C-3BFE-AA61-E414C74F2C2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A9E6409-708C-F376-F323-FDFE18D04312}"/>
              </a:ext>
            </a:extLst>
          </p:cNvPr>
          <p:cNvSpPr>
            <a:spLocks noGrp="1"/>
          </p:cNvSpPr>
          <p:nvPr>
            <p:ph type="sldNum" sz="quarter" idx="10"/>
          </p:nvPr>
        </p:nvSpPr>
        <p:spPr/>
        <p:txBody>
          <a:bodyPr/>
          <a:lstStyle/>
          <a:p>
            <a:fld id="{E1C19211-5B1D-44DD-8B99-EA75CAEAC796}" type="slidenum">
              <a:rPr lang="en-US" smtClean="0"/>
              <a:t>17</a:t>
            </a:fld>
            <a:endParaRPr lang="en-US"/>
          </a:p>
        </p:txBody>
      </p:sp>
    </p:spTree>
    <p:extLst>
      <p:ext uri="{BB962C8B-B14F-4D97-AF65-F5344CB8AC3E}">
        <p14:creationId xmlns:p14="http://schemas.microsoft.com/office/powerpoint/2010/main" val="25641496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A76DA-4015-EDF6-9F98-8F35605D41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C1C65D-29FF-7679-6D61-EEE1D85BC5BC}"/>
              </a:ext>
            </a:extLst>
          </p:cNvPr>
          <p:cNvSpPr>
            <a:spLocks noGrp="1" noRot="1" noChangeAspect="1"/>
          </p:cNvSpPr>
          <p:nvPr>
            <p:ph type="sldImg"/>
          </p:nvPr>
        </p:nvSpPr>
        <p:spPr>
          <a:xfrm>
            <a:off x="431800" y="1771650"/>
            <a:ext cx="6908800" cy="4783138"/>
          </a:xfrm>
        </p:spPr>
        <p:txBody>
          <a:bodyPr/>
          <a:lstStyle/>
          <a:p>
            <a:endParaRPr lang="en-US"/>
          </a:p>
        </p:txBody>
      </p:sp>
      <p:sp>
        <p:nvSpPr>
          <p:cNvPr id="3" name="Notes Placeholder 2">
            <a:extLst>
              <a:ext uri="{FF2B5EF4-FFF2-40B4-BE49-F238E27FC236}">
                <a16:creationId xmlns:a16="http://schemas.microsoft.com/office/drawing/2014/main" id="{054787AD-8D21-359F-5A0A-F8D405FEC5C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554B377-1E5E-1F0D-3494-203CFBA90D02}"/>
              </a:ext>
            </a:extLst>
          </p:cNvPr>
          <p:cNvSpPr>
            <a:spLocks noGrp="1"/>
          </p:cNvSpPr>
          <p:nvPr>
            <p:ph type="sldNum" sz="quarter" idx="10"/>
          </p:nvPr>
        </p:nvSpPr>
        <p:spPr/>
        <p:txBody>
          <a:bodyPr/>
          <a:lstStyle/>
          <a:p>
            <a:fld id="{E1C19211-5B1D-44DD-8B99-EA75CAEAC796}" type="slidenum">
              <a:rPr lang="en-US" smtClean="0"/>
              <a:t>18</a:t>
            </a:fld>
            <a:endParaRPr lang="en-US"/>
          </a:p>
        </p:txBody>
      </p:sp>
    </p:spTree>
    <p:extLst>
      <p:ext uri="{BB962C8B-B14F-4D97-AF65-F5344CB8AC3E}">
        <p14:creationId xmlns:p14="http://schemas.microsoft.com/office/powerpoint/2010/main" val="25369379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5ED95-7154-B5E9-6A31-A150227DD8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64F114-2338-797E-9E0C-049035540B6B}"/>
              </a:ext>
            </a:extLst>
          </p:cNvPr>
          <p:cNvSpPr>
            <a:spLocks noGrp="1" noRot="1" noChangeAspect="1"/>
          </p:cNvSpPr>
          <p:nvPr>
            <p:ph type="sldImg"/>
          </p:nvPr>
        </p:nvSpPr>
        <p:spPr>
          <a:xfrm>
            <a:off x="431800" y="1771650"/>
            <a:ext cx="6908800" cy="4783138"/>
          </a:xfrm>
        </p:spPr>
        <p:txBody>
          <a:bodyPr/>
          <a:lstStyle/>
          <a:p>
            <a:endParaRPr lang="en-US"/>
          </a:p>
        </p:txBody>
      </p:sp>
      <p:sp>
        <p:nvSpPr>
          <p:cNvPr id="3" name="Notes Placeholder 2">
            <a:extLst>
              <a:ext uri="{FF2B5EF4-FFF2-40B4-BE49-F238E27FC236}">
                <a16:creationId xmlns:a16="http://schemas.microsoft.com/office/drawing/2014/main" id="{FB979E3E-355F-513D-9A56-56C9E943890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D2E37FC-9655-0F41-392D-722D30923CAC}"/>
              </a:ext>
            </a:extLst>
          </p:cNvPr>
          <p:cNvSpPr>
            <a:spLocks noGrp="1"/>
          </p:cNvSpPr>
          <p:nvPr>
            <p:ph type="sldNum" sz="quarter" idx="10"/>
          </p:nvPr>
        </p:nvSpPr>
        <p:spPr/>
        <p:txBody>
          <a:bodyPr/>
          <a:lstStyle/>
          <a:p>
            <a:fld id="{E1C19211-5B1D-44DD-8B99-EA75CAEAC796}" type="slidenum">
              <a:rPr lang="en-US" smtClean="0"/>
              <a:t>19</a:t>
            </a:fld>
            <a:endParaRPr lang="en-US"/>
          </a:p>
        </p:txBody>
      </p:sp>
    </p:spTree>
    <p:extLst>
      <p:ext uri="{BB962C8B-B14F-4D97-AF65-F5344CB8AC3E}">
        <p14:creationId xmlns:p14="http://schemas.microsoft.com/office/powerpoint/2010/main" val="10012996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FE7F75-CAB0-ED9C-0D4E-CDF7D32478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4624A4-D11D-53F3-906E-0BAFEDB00F5F}"/>
              </a:ext>
            </a:extLst>
          </p:cNvPr>
          <p:cNvSpPr>
            <a:spLocks noGrp="1" noRot="1" noChangeAspect="1"/>
          </p:cNvSpPr>
          <p:nvPr>
            <p:ph type="sldImg"/>
          </p:nvPr>
        </p:nvSpPr>
        <p:spPr>
          <a:xfrm>
            <a:off x="431800" y="1771650"/>
            <a:ext cx="6908800" cy="4783138"/>
          </a:xfrm>
        </p:spPr>
        <p:txBody>
          <a:bodyPr/>
          <a:lstStyle/>
          <a:p>
            <a:endParaRPr lang="en-US"/>
          </a:p>
        </p:txBody>
      </p:sp>
      <p:sp>
        <p:nvSpPr>
          <p:cNvPr id="3" name="Notes Placeholder 2">
            <a:extLst>
              <a:ext uri="{FF2B5EF4-FFF2-40B4-BE49-F238E27FC236}">
                <a16:creationId xmlns:a16="http://schemas.microsoft.com/office/drawing/2014/main" id="{334738FC-8008-9A36-F1D3-C04D4BE2800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7F1213E-6961-1B46-5D12-380EC44B3DDC}"/>
              </a:ext>
            </a:extLst>
          </p:cNvPr>
          <p:cNvSpPr>
            <a:spLocks noGrp="1"/>
          </p:cNvSpPr>
          <p:nvPr>
            <p:ph type="sldNum" sz="quarter" idx="10"/>
          </p:nvPr>
        </p:nvSpPr>
        <p:spPr/>
        <p:txBody>
          <a:bodyPr/>
          <a:lstStyle/>
          <a:p>
            <a:fld id="{E1C19211-5B1D-44DD-8B99-EA75CAEAC796}" type="slidenum">
              <a:rPr lang="en-US" smtClean="0"/>
              <a:t>20</a:t>
            </a:fld>
            <a:endParaRPr lang="en-US"/>
          </a:p>
        </p:txBody>
      </p:sp>
    </p:spTree>
    <p:extLst>
      <p:ext uri="{BB962C8B-B14F-4D97-AF65-F5344CB8AC3E}">
        <p14:creationId xmlns:p14="http://schemas.microsoft.com/office/powerpoint/2010/main" val="977454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DD73A-E4F1-85E7-54B2-765BF168FD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CAA110-0C2A-F960-4CFD-D2944BA71A4F}"/>
              </a:ext>
            </a:extLst>
          </p:cNvPr>
          <p:cNvSpPr>
            <a:spLocks noGrp="1" noRot="1" noChangeAspect="1"/>
          </p:cNvSpPr>
          <p:nvPr>
            <p:ph type="sldImg"/>
          </p:nvPr>
        </p:nvSpPr>
        <p:spPr>
          <a:xfrm>
            <a:off x="431800" y="1771650"/>
            <a:ext cx="6908800" cy="4783138"/>
          </a:xfrm>
        </p:spPr>
        <p:txBody>
          <a:bodyPr/>
          <a:lstStyle/>
          <a:p>
            <a:endParaRPr lang="en-US"/>
          </a:p>
        </p:txBody>
      </p:sp>
      <p:sp>
        <p:nvSpPr>
          <p:cNvPr id="3" name="Notes Placeholder 2">
            <a:extLst>
              <a:ext uri="{FF2B5EF4-FFF2-40B4-BE49-F238E27FC236}">
                <a16:creationId xmlns:a16="http://schemas.microsoft.com/office/drawing/2014/main" id="{8AD7868E-D5AE-F4FA-69E2-43E4CC2F47C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C96A89A-35B0-FD4A-2BB0-987DAA04AC21}"/>
              </a:ext>
            </a:extLst>
          </p:cNvPr>
          <p:cNvSpPr>
            <a:spLocks noGrp="1"/>
          </p:cNvSpPr>
          <p:nvPr>
            <p:ph type="sldNum" sz="quarter" idx="10"/>
          </p:nvPr>
        </p:nvSpPr>
        <p:spPr/>
        <p:txBody>
          <a:bodyPr/>
          <a:lstStyle/>
          <a:p>
            <a:fld id="{E1C19211-5B1D-44DD-8B99-EA75CAEAC796}" type="slidenum">
              <a:rPr lang="en-US" smtClean="0"/>
              <a:t>3</a:t>
            </a:fld>
            <a:endParaRPr lang="en-US"/>
          </a:p>
        </p:txBody>
      </p:sp>
    </p:spTree>
    <p:extLst>
      <p:ext uri="{BB962C8B-B14F-4D97-AF65-F5344CB8AC3E}">
        <p14:creationId xmlns:p14="http://schemas.microsoft.com/office/powerpoint/2010/main" val="6450584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F2ED55-7402-F634-F748-4380ED7D83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0F05C7-1377-CB1C-FE87-760ADBDD7A06}"/>
              </a:ext>
            </a:extLst>
          </p:cNvPr>
          <p:cNvSpPr>
            <a:spLocks noGrp="1" noRot="1" noChangeAspect="1"/>
          </p:cNvSpPr>
          <p:nvPr>
            <p:ph type="sldImg"/>
          </p:nvPr>
        </p:nvSpPr>
        <p:spPr>
          <a:xfrm>
            <a:off x="431800" y="1771650"/>
            <a:ext cx="6908800" cy="4783138"/>
          </a:xfrm>
        </p:spPr>
        <p:txBody>
          <a:bodyPr/>
          <a:lstStyle/>
          <a:p>
            <a:endParaRPr lang="en-US"/>
          </a:p>
        </p:txBody>
      </p:sp>
      <p:sp>
        <p:nvSpPr>
          <p:cNvPr id="3" name="Notes Placeholder 2">
            <a:extLst>
              <a:ext uri="{FF2B5EF4-FFF2-40B4-BE49-F238E27FC236}">
                <a16:creationId xmlns:a16="http://schemas.microsoft.com/office/drawing/2014/main" id="{9A4A49DC-FEF1-E0CD-C65D-31DE4796217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A6711B4-4943-A685-51F6-FFE7FC425C39}"/>
              </a:ext>
            </a:extLst>
          </p:cNvPr>
          <p:cNvSpPr>
            <a:spLocks noGrp="1"/>
          </p:cNvSpPr>
          <p:nvPr>
            <p:ph type="sldNum" sz="quarter" idx="10"/>
          </p:nvPr>
        </p:nvSpPr>
        <p:spPr/>
        <p:txBody>
          <a:bodyPr/>
          <a:lstStyle/>
          <a:p>
            <a:fld id="{E1C19211-5B1D-44DD-8B99-EA75CAEAC796}" type="slidenum">
              <a:rPr lang="en-US" smtClean="0"/>
              <a:t>21</a:t>
            </a:fld>
            <a:endParaRPr lang="en-US"/>
          </a:p>
        </p:txBody>
      </p:sp>
    </p:spTree>
    <p:extLst>
      <p:ext uri="{BB962C8B-B14F-4D97-AF65-F5344CB8AC3E}">
        <p14:creationId xmlns:p14="http://schemas.microsoft.com/office/powerpoint/2010/main" val="7444213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100A0-34FB-9C2E-38D9-EE82485F8C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710D3B-6DD3-923E-D2D2-4A48AA9A2781}"/>
              </a:ext>
            </a:extLst>
          </p:cNvPr>
          <p:cNvSpPr>
            <a:spLocks noGrp="1" noRot="1" noChangeAspect="1"/>
          </p:cNvSpPr>
          <p:nvPr>
            <p:ph type="sldImg"/>
          </p:nvPr>
        </p:nvSpPr>
        <p:spPr>
          <a:xfrm>
            <a:off x="431800" y="1771650"/>
            <a:ext cx="6908800" cy="4783138"/>
          </a:xfrm>
        </p:spPr>
        <p:txBody>
          <a:bodyPr/>
          <a:lstStyle/>
          <a:p>
            <a:endParaRPr lang="en-US"/>
          </a:p>
        </p:txBody>
      </p:sp>
      <p:sp>
        <p:nvSpPr>
          <p:cNvPr id="3" name="Notes Placeholder 2">
            <a:extLst>
              <a:ext uri="{FF2B5EF4-FFF2-40B4-BE49-F238E27FC236}">
                <a16:creationId xmlns:a16="http://schemas.microsoft.com/office/drawing/2014/main" id="{A0631013-9897-2EA3-FBC8-C4A5A8BBEAF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2609810-B0BC-9A22-3363-83AE57646C58}"/>
              </a:ext>
            </a:extLst>
          </p:cNvPr>
          <p:cNvSpPr>
            <a:spLocks noGrp="1"/>
          </p:cNvSpPr>
          <p:nvPr>
            <p:ph type="sldNum" sz="quarter" idx="10"/>
          </p:nvPr>
        </p:nvSpPr>
        <p:spPr/>
        <p:txBody>
          <a:bodyPr/>
          <a:lstStyle/>
          <a:p>
            <a:fld id="{E1C19211-5B1D-44DD-8B99-EA75CAEAC796}" type="slidenum">
              <a:rPr lang="en-US" smtClean="0"/>
              <a:t>22</a:t>
            </a:fld>
            <a:endParaRPr lang="en-US"/>
          </a:p>
        </p:txBody>
      </p:sp>
    </p:spTree>
    <p:extLst>
      <p:ext uri="{BB962C8B-B14F-4D97-AF65-F5344CB8AC3E}">
        <p14:creationId xmlns:p14="http://schemas.microsoft.com/office/powerpoint/2010/main" val="38284854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829D57-B387-00B3-2B33-181D5522CA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2A6AC2-FFF4-1511-7389-8119FDBA85F4}"/>
              </a:ext>
            </a:extLst>
          </p:cNvPr>
          <p:cNvSpPr>
            <a:spLocks noGrp="1" noRot="1" noChangeAspect="1"/>
          </p:cNvSpPr>
          <p:nvPr>
            <p:ph type="sldImg"/>
          </p:nvPr>
        </p:nvSpPr>
        <p:spPr>
          <a:xfrm>
            <a:off x="431800" y="1771650"/>
            <a:ext cx="6908800" cy="4783138"/>
          </a:xfrm>
        </p:spPr>
        <p:txBody>
          <a:bodyPr/>
          <a:lstStyle/>
          <a:p>
            <a:endParaRPr lang="en-US"/>
          </a:p>
        </p:txBody>
      </p:sp>
      <p:sp>
        <p:nvSpPr>
          <p:cNvPr id="3" name="Notes Placeholder 2">
            <a:extLst>
              <a:ext uri="{FF2B5EF4-FFF2-40B4-BE49-F238E27FC236}">
                <a16:creationId xmlns:a16="http://schemas.microsoft.com/office/drawing/2014/main" id="{7E904525-063D-F3BE-DD6F-F1C2A215B44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810632A-4A1A-84CC-9284-B5177BEBC378}"/>
              </a:ext>
            </a:extLst>
          </p:cNvPr>
          <p:cNvSpPr>
            <a:spLocks noGrp="1"/>
          </p:cNvSpPr>
          <p:nvPr>
            <p:ph type="sldNum" sz="quarter" idx="10"/>
          </p:nvPr>
        </p:nvSpPr>
        <p:spPr/>
        <p:txBody>
          <a:bodyPr/>
          <a:lstStyle/>
          <a:p>
            <a:fld id="{E1C19211-5B1D-44DD-8B99-EA75CAEAC796}" type="slidenum">
              <a:rPr lang="en-US" smtClean="0"/>
              <a:t>23</a:t>
            </a:fld>
            <a:endParaRPr lang="en-US"/>
          </a:p>
        </p:txBody>
      </p:sp>
    </p:spTree>
    <p:extLst>
      <p:ext uri="{BB962C8B-B14F-4D97-AF65-F5344CB8AC3E}">
        <p14:creationId xmlns:p14="http://schemas.microsoft.com/office/powerpoint/2010/main" val="28439100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663698-5568-EA23-BD80-6742BFB138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7551F2-FCE2-BA18-9266-D40D42110A0E}"/>
              </a:ext>
            </a:extLst>
          </p:cNvPr>
          <p:cNvSpPr>
            <a:spLocks noGrp="1" noRot="1" noChangeAspect="1"/>
          </p:cNvSpPr>
          <p:nvPr>
            <p:ph type="sldImg"/>
          </p:nvPr>
        </p:nvSpPr>
        <p:spPr>
          <a:xfrm>
            <a:off x="431800" y="1771650"/>
            <a:ext cx="6908800" cy="4783138"/>
          </a:xfrm>
        </p:spPr>
        <p:txBody>
          <a:bodyPr/>
          <a:lstStyle/>
          <a:p>
            <a:endParaRPr lang="en-US"/>
          </a:p>
        </p:txBody>
      </p:sp>
      <p:sp>
        <p:nvSpPr>
          <p:cNvPr id="3" name="Notes Placeholder 2">
            <a:extLst>
              <a:ext uri="{FF2B5EF4-FFF2-40B4-BE49-F238E27FC236}">
                <a16:creationId xmlns:a16="http://schemas.microsoft.com/office/drawing/2014/main" id="{574EA743-7B0A-48D2-5475-EFB12A342D7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F9434E4-8FEB-F6A0-9628-42E12137A57F}"/>
              </a:ext>
            </a:extLst>
          </p:cNvPr>
          <p:cNvSpPr>
            <a:spLocks noGrp="1"/>
          </p:cNvSpPr>
          <p:nvPr>
            <p:ph type="sldNum" sz="quarter" idx="10"/>
          </p:nvPr>
        </p:nvSpPr>
        <p:spPr/>
        <p:txBody>
          <a:bodyPr/>
          <a:lstStyle/>
          <a:p>
            <a:fld id="{E1C19211-5B1D-44DD-8B99-EA75CAEAC796}" type="slidenum">
              <a:rPr lang="en-US" smtClean="0"/>
              <a:t>24</a:t>
            </a:fld>
            <a:endParaRPr lang="en-US"/>
          </a:p>
        </p:txBody>
      </p:sp>
    </p:spTree>
    <p:extLst>
      <p:ext uri="{BB962C8B-B14F-4D97-AF65-F5344CB8AC3E}">
        <p14:creationId xmlns:p14="http://schemas.microsoft.com/office/powerpoint/2010/main" val="10117276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429BF-949C-88C6-B5A3-878DE3A2AE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13CD8A-D624-1AD4-D209-25F324EF5492}"/>
              </a:ext>
            </a:extLst>
          </p:cNvPr>
          <p:cNvSpPr>
            <a:spLocks noGrp="1" noRot="1" noChangeAspect="1"/>
          </p:cNvSpPr>
          <p:nvPr>
            <p:ph type="sldImg"/>
          </p:nvPr>
        </p:nvSpPr>
        <p:spPr>
          <a:xfrm>
            <a:off x="431800" y="1771650"/>
            <a:ext cx="6908800" cy="4783138"/>
          </a:xfrm>
        </p:spPr>
        <p:txBody>
          <a:bodyPr/>
          <a:lstStyle/>
          <a:p>
            <a:endParaRPr lang="en-US"/>
          </a:p>
        </p:txBody>
      </p:sp>
      <p:sp>
        <p:nvSpPr>
          <p:cNvPr id="3" name="Notes Placeholder 2">
            <a:extLst>
              <a:ext uri="{FF2B5EF4-FFF2-40B4-BE49-F238E27FC236}">
                <a16:creationId xmlns:a16="http://schemas.microsoft.com/office/drawing/2014/main" id="{65BC5B51-808A-5856-4045-CB8C30EEBCC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95C03CC-620E-C460-2927-A6DACB05EB0C}"/>
              </a:ext>
            </a:extLst>
          </p:cNvPr>
          <p:cNvSpPr>
            <a:spLocks noGrp="1"/>
          </p:cNvSpPr>
          <p:nvPr>
            <p:ph type="sldNum" sz="quarter" idx="10"/>
          </p:nvPr>
        </p:nvSpPr>
        <p:spPr/>
        <p:txBody>
          <a:bodyPr/>
          <a:lstStyle/>
          <a:p>
            <a:fld id="{E1C19211-5B1D-44DD-8B99-EA75CAEAC796}" type="slidenum">
              <a:rPr lang="en-US" smtClean="0"/>
              <a:t>25</a:t>
            </a:fld>
            <a:endParaRPr lang="en-US"/>
          </a:p>
        </p:txBody>
      </p:sp>
    </p:spTree>
    <p:extLst>
      <p:ext uri="{BB962C8B-B14F-4D97-AF65-F5344CB8AC3E}">
        <p14:creationId xmlns:p14="http://schemas.microsoft.com/office/powerpoint/2010/main" val="28733562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ECD8C7-5DA3-8BBB-E4E3-61E0937525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391AD8-5BFC-1E33-D5EE-632196AD18CA}"/>
              </a:ext>
            </a:extLst>
          </p:cNvPr>
          <p:cNvSpPr>
            <a:spLocks noGrp="1" noRot="1" noChangeAspect="1"/>
          </p:cNvSpPr>
          <p:nvPr>
            <p:ph type="sldImg"/>
          </p:nvPr>
        </p:nvSpPr>
        <p:spPr>
          <a:xfrm>
            <a:off x="431800" y="1771650"/>
            <a:ext cx="6908800" cy="4783138"/>
          </a:xfrm>
        </p:spPr>
        <p:txBody>
          <a:bodyPr/>
          <a:lstStyle/>
          <a:p>
            <a:endParaRPr lang="en-US"/>
          </a:p>
        </p:txBody>
      </p:sp>
      <p:sp>
        <p:nvSpPr>
          <p:cNvPr id="3" name="Notes Placeholder 2">
            <a:extLst>
              <a:ext uri="{FF2B5EF4-FFF2-40B4-BE49-F238E27FC236}">
                <a16:creationId xmlns:a16="http://schemas.microsoft.com/office/drawing/2014/main" id="{2029A1A3-FEA2-3B71-F237-87FD295624C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C07C046-4A37-E24D-F24D-EEDFC2622DE9}"/>
              </a:ext>
            </a:extLst>
          </p:cNvPr>
          <p:cNvSpPr>
            <a:spLocks noGrp="1"/>
          </p:cNvSpPr>
          <p:nvPr>
            <p:ph type="sldNum" sz="quarter" idx="10"/>
          </p:nvPr>
        </p:nvSpPr>
        <p:spPr/>
        <p:txBody>
          <a:bodyPr/>
          <a:lstStyle/>
          <a:p>
            <a:fld id="{E1C19211-5B1D-44DD-8B99-EA75CAEAC796}" type="slidenum">
              <a:rPr lang="en-US" smtClean="0"/>
              <a:t>26</a:t>
            </a:fld>
            <a:endParaRPr lang="en-US"/>
          </a:p>
        </p:txBody>
      </p:sp>
    </p:spTree>
    <p:extLst>
      <p:ext uri="{BB962C8B-B14F-4D97-AF65-F5344CB8AC3E}">
        <p14:creationId xmlns:p14="http://schemas.microsoft.com/office/powerpoint/2010/main" val="8863518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DE532-C221-640A-2F16-3C9D4CE62C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1C9B2F-112B-6017-C4C9-6AFEAF4D0E57}"/>
              </a:ext>
            </a:extLst>
          </p:cNvPr>
          <p:cNvSpPr>
            <a:spLocks noGrp="1" noRot="1" noChangeAspect="1"/>
          </p:cNvSpPr>
          <p:nvPr>
            <p:ph type="sldImg"/>
          </p:nvPr>
        </p:nvSpPr>
        <p:spPr>
          <a:xfrm>
            <a:off x="431800" y="1771650"/>
            <a:ext cx="6908800" cy="4783138"/>
          </a:xfrm>
        </p:spPr>
        <p:txBody>
          <a:bodyPr/>
          <a:lstStyle/>
          <a:p>
            <a:endParaRPr lang="en-US"/>
          </a:p>
        </p:txBody>
      </p:sp>
      <p:sp>
        <p:nvSpPr>
          <p:cNvPr id="3" name="Notes Placeholder 2">
            <a:extLst>
              <a:ext uri="{FF2B5EF4-FFF2-40B4-BE49-F238E27FC236}">
                <a16:creationId xmlns:a16="http://schemas.microsoft.com/office/drawing/2014/main" id="{D9CA011C-73D2-CEED-2014-272AD05311F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145FCFF-DB89-7A4A-2147-AF1E7B8D1322}"/>
              </a:ext>
            </a:extLst>
          </p:cNvPr>
          <p:cNvSpPr>
            <a:spLocks noGrp="1"/>
          </p:cNvSpPr>
          <p:nvPr>
            <p:ph type="sldNum" sz="quarter" idx="10"/>
          </p:nvPr>
        </p:nvSpPr>
        <p:spPr/>
        <p:txBody>
          <a:bodyPr/>
          <a:lstStyle/>
          <a:p>
            <a:fld id="{E1C19211-5B1D-44DD-8B99-EA75CAEAC796}" type="slidenum">
              <a:rPr lang="en-US" smtClean="0"/>
              <a:t>27</a:t>
            </a:fld>
            <a:endParaRPr lang="en-US"/>
          </a:p>
        </p:txBody>
      </p:sp>
    </p:spTree>
    <p:extLst>
      <p:ext uri="{BB962C8B-B14F-4D97-AF65-F5344CB8AC3E}">
        <p14:creationId xmlns:p14="http://schemas.microsoft.com/office/powerpoint/2010/main" val="41240439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C3BB04-DD53-E2DE-5913-1DAAC35CF2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BCFC11-CB56-57C7-7196-905E8D27E88C}"/>
              </a:ext>
            </a:extLst>
          </p:cNvPr>
          <p:cNvSpPr>
            <a:spLocks noGrp="1" noRot="1" noChangeAspect="1"/>
          </p:cNvSpPr>
          <p:nvPr>
            <p:ph type="sldImg"/>
          </p:nvPr>
        </p:nvSpPr>
        <p:spPr>
          <a:xfrm>
            <a:off x="431800" y="1771650"/>
            <a:ext cx="6908800" cy="4783138"/>
          </a:xfrm>
        </p:spPr>
        <p:txBody>
          <a:bodyPr/>
          <a:lstStyle/>
          <a:p>
            <a:endParaRPr lang="en-US"/>
          </a:p>
        </p:txBody>
      </p:sp>
      <p:sp>
        <p:nvSpPr>
          <p:cNvPr id="3" name="Notes Placeholder 2">
            <a:extLst>
              <a:ext uri="{FF2B5EF4-FFF2-40B4-BE49-F238E27FC236}">
                <a16:creationId xmlns:a16="http://schemas.microsoft.com/office/drawing/2014/main" id="{E318EA31-BD75-7307-BB75-74AC6878760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7069007-06E7-00DF-FD76-5100C2B8AE85}"/>
              </a:ext>
            </a:extLst>
          </p:cNvPr>
          <p:cNvSpPr>
            <a:spLocks noGrp="1"/>
          </p:cNvSpPr>
          <p:nvPr>
            <p:ph type="sldNum" sz="quarter" idx="10"/>
          </p:nvPr>
        </p:nvSpPr>
        <p:spPr/>
        <p:txBody>
          <a:bodyPr/>
          <a:lstStyle/>
          <a:p>
            <a:fld id="{E1C19211-5B1D-44DD-8B99-EA75CAEAC796}" type="slidenum">
              <a:rPr lang="en-US" smtClean="0"/>
              <a:t>28</a:t>
            </a:fld>
            <a:endParaRPr lang="en-US"/>
          </a:p>
        </p:txBody>
      </p:sp>
    </p:spTree>
    <p:extLst>
      <p:ext uri="{BB962C8B-B14F-4D97-AF65-F5344CB8AC3E}">
        <p14:creationId xmlns:p14="http://schemas.microsoft.com/office/powerpoint/2010/main" val="534406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C58FE9-576F-BF06-7155-F5017CE37B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6630B0-3150-9973-547E-9810A113105B}"/>
              </a:ext>
            </a:extLst>
          </p:cNvPr>
          <p:cNvSpPr>
            <a:spLocks noGrp="1" noRot="1" noChangeAspect="1"/>
          </p:cNvSpPr>
          <p:nvPr>
            <p:ph type="sldImg"/>
          </p:nvPr>
        </p:nvSpPr>
        <p:spPr>
          <a:xfrm>
            <a:off x="431800" y="1771650"/>
            <a:ext cx="6908800" cy="4783138"/>
          </a:xfrm>
        </p:spPr>
        <p:txBody>
          <a:bodyPr/>
          <a:lstStyle/>
          <a:p>
            <a:endParaRPr lang="en-US"/>
          </a:p>
        </p:txBody>
      </p:sp>
      <p:sp>
        <p:nvSpPr>
          <p:cNvPr id="3" name="Notes Placeholder 2">
            <a:extLst>
              <a:ext uri="{FF2B5EF4-FFF2-40B4-BE49-F238E27FC236}">
                <a16:creationId xmlns:a16="http://schemas.microsoft.com/office/drawing/2014/main" id="{2A8A2EB9-7415-F571-7BFD-B032161532A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FE61EED-ED61-270C-3D4A-1696D9AE8838}"/>
              </a:ext>
            </a:extLst>
          </p:cNvPr>
          <p:cNvSpPr>
            <a:spLocks noGrp="1"/>
          </p:cNvSpPr>
          <p:nvPr>
            <p:ph type="sldNum" sz="quarter" idx="10"/>
          </p:nvPr>
        </p:nvSpPr>
        <p:spPr/>
        <p:txBody>
          <a:bodyPr/>
          <a:lstStyle/>
          <a:p>
            <a:fld id="{E1C19211-5B1D-44DD-8B99-EA75CAEAC796}" type="slidenum">
              <a:rPr lang="en-US" smtClean="0"/>
              <a:t>29</a:t>
            </a:fld>
            <a:endParaRPr lang="en-US"/>
          </a:p>
        </p:txBody>
      </p:sp>
    </p:spTree>
    <p:extLst>
      <p:ext uri="{BB962C8B-B14F-4D97-AF65-F5344CB8AC3E}">
        <p14:creationId xmlns:p14="http://schemas.microsoft.com/office/powerpoint/2010/main" val="17576714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838C9-8F37-9950-68BC-5B821E9C7C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8B3E8C-43F9-007B-C266-68C12F682A81}"/>
              </a:ext>
            </a:extLst>
          </p:cNvPr>
          <p:cNvSpPr>
            <a:spLocks noGrp="1" noRot="1" noChangeAspect="1"/>
          </p:cNvSpPr>
          <p:nvPr>
            <p:ph type="sldImg"/>
          </p:nvPr>
        </p:nvSpPr>
        <p:spPr>
          <a:xfrm>
            <a:off x="431800" y="1771650"/>
            <a:ext cx="6908800" cy="4783138"/>
          </a:xfrm>
        </p:spPr>
        <p:txBody>
          <a:bodyPr/>
          <a:lstStyle/>
          <a:p>
            <a:endParaRPr lang="en-US"/>
          </a:p>
        </p:txBody>
      </p:sp>
      <p:sp>
        <p:nvSpPr>
          <p:cNvPr id="3" name="Notes Placeholder 2">
            <a:extLst>
              <a:ext uri="{FF2B5EF4-FFF2-40B4-BE49-F238E27FC236}">
                <a16:creationId xmlns:a16="http://schemas.microsoft.com/office/drawing/2014/main" id="{1A00440F-BCE4-0978-D88E-CFD8E68B6C4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28058F8-0B42-97BA-ABC3-DAE7CE443848}"/>
              </a:ext>
            </a:extLst>
          </p:cNvPr>
          <p:cNvSpPr>
            <a:spLocks noGrp="1"/>
          </p:cNvSpPr>
          <p:nvPr>
            <p:ph type="sldNum" sz="quarter" idx="10"/>
          </p:nvPr>
        </p:nvSpPr>
        <p:spPr/>
        <p:txBody>
          <a:bodyPr/>
          <a:lstStyle/>
          <a:p>
            <a:fld id="{E1C19211-5B1D-44DD-8B99-EA75CAEAC796}" type="slidenum">
              <a:rPr lang="en-US" smtClean="0"/>
              <a:t>30</a:t>
            </a:fld>
            <a:endParaRPr lang="en-US"/>
          </a:p>
        </p:txBody>
      </p:sp>
    </p:spTree>
    <p:extLst>
      <p:ext uri="{BB962C8B-B14F-4D97-AF65-F5344CB8AC3E}">
        <p14:creationId xmlns:p14="http://schemas.microsoft.com/office/powerpoint/2010/main" val="42057077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190F5-0DEE-A38F-9B7D-2302E16639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42643F-153E-91ED-4225-DD95FD87C31E}"/>
              </a:ext>
            </a:extLst>
          </p:cNvPr>
          <p:cNvSpPr>
            <a:spLocks noGrp="1" noRot="1" noChangeAspect="1"/>
          </p:cNvSpPr>
          <p:nvPr>
            <p:ph type="sldImg"/>
          </p:nvPr>
        </p:nvSpPr>
        <p:spPr>
          <a:xfrm>
            <a:off x="431800" y="1771650"/>
            <a:ext cx="6908800" cy="4783138"/>
          </a:xfrm>
        </p:spPr>
        <p:txBody>
          <a:bodyPr/>
          <a:lstStyle/>
          <a:p>
            <a:endParaRPr lang="en-US"/>
          </a:p>
        </p:txBody>
      </p:sp>
      <p:sp>
        <p:nvSpPr>
          <p:cNvPr id="3" name="Notes Placeholder 2">
            <a:extLst>
              <a:ext uri="{FF2B5EF4-FFF2-40B4-BE49-F238E27FC236}">
                <a16:creationId xmlns:a16="http://schemas.microsoft.com/office/drawing/2014/main" id="{C0498EEE-AF46-1527-132D-436EC5B236E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FE16C40-C10B-8FAE-FD20-6FD047BDF84A}"/>
              </a:ext>
            </a:extLst>
          </p:cNvPr>
          <p:cNvSpPr>
            <a:spLocks noGrp="1"/>
          </p:cNvSpPr>
          <p:nvPr>
            <p:ph type="sldNum" sz="quarter" idx="10"/>
          </p:nvPr>
        </p:nvSpPr>
        <p:spPr/>
        <p:txBody>
          <a:bodyPr/>
          <a:lstStyle/>
          <a:p>
            <a:fld id="{E1C19211-5B1D-44DD-8B99-EA75CAEAC796}" type="slidenum">
              <a:rPr lang="en-US" smtClean="0"/>
              <a:t>4</a:t>
            </a:fld>
            <a:endParaRPr lang="en-US"/>
          </a:p>
        </p:txBody>
      </p:sp>
    </p:spTree>
    <p:extLst>
      <p:ext uri="{BB962C8B-B14F-4D97-AF65-F5344CB8AC3E}">
        <p14:creationId xmlns:p14="http://schemas.microsoft.com/office/powerpoint/2010/main" val="26950850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809D02-9DEB-C3AD-78A4-EE0F2073A7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5B35E9-A575-22AB-1A1D-0DF268EF202B}"/>
              </a:ext>
            </a:extLst>
          </p:cNvPr>
          <p:cNvSpPr>
            <a:spLocks noGrp="1" noRot="1" noChangeAspect="1"/>
          </p:cNvSpPr>
          <p:nvPr>
            <p:ph type="sldImg"/>
          </p:nvPr>
        </p:nvSpPr>
        <p:spPr>
          <a:xfrm>
            <a:off x="431800" y="1771650"/>
            <a:ext cx="6908800" cy="4783138"/>
          </a:xfrm>
        </p:spPr>
        <p:txBody>
          <a:bodyPr/>
          <a:lstStyle/>
          <a:p>
            <a:endParaRPr lang="en-US"/>
          </a:p>
        </p:txBody>
      </p:sp>
      <p:sp>
        <p:nvSpPr>
          <p:cNvPr id="3" name="Notes Placeholder 2">
            <a:extLst>
              <a:ext uri="{FF2B5EF4-FFF2-40B4-BE49-F238E27FC236}">
                <a16:creationId xmlns:a16="http://schemas.microsoft.com/office/drawing/2014/main" id="{9229D6B8-E147-5402-D84C-C14973425A0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D3F7FE6-C4C8-FFB8-548B-F185AC28B0BE}"/>
              </a:ext>
            </a:extLst>
          </p:cNvPr>
          <p:cNvSpPr>
            <a:spLocks noGrp="1"/>
          </p:cNvSpPr>
          <p:nvPr>
            <p:ph type="sldNum" sz="quarter" idx="10"/>
          </p:nvPr>
        </p:nvSpPr>
        <p:spPr/>
        <p:txBody>
          <a:bodyPr/>
          <a:lstStyle/>
          <a:p>
            <a:fld id="{E1C19211-5B1D-44DD-8B99-EA75CAEAC796}" type="slidenum">
              <a:rPr lang="en-US" smtClean="0"/>
              <a:t>31</a:t>
            </a:fld>
            <a:endParaRPr lang="en-US"/>
          </a:p>
        </p:txBody>
      </p:sp>
    </p:spTree>
    <p:extLst>
      <p:ext uri="{BB962C8B-B14F-4D97-AF65-F5344CB8AC3E}">
        <p14:creationId xmlns:p14="http://schemas.microsoft.com/office/powerpoint/2010/main" val="2031612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F1C015-1CB7-4C0A-1F4F-7A177BC49B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F7EB5F-BD36-5858-C43C-377D275BF5AD}"/>
              </a:ext>
            </a:extLst>
          </p:cNvPr>
          <p:cNvSpPr>
            <a:spLocks noGrp="1" noRot="1" noChangeAspect="1"/>
          </p:cNvSpPr>
          <p:nvPr>
            <p:ph type="sldImg"/>
          </p:nvPr>
        </p:nvSpPr>
        <p:spPr>
          <a:xfrm>
            <a:off x="431800" y="1771650"/>
            <a:ext cx="6908800" cy="4783138"/>
          </a:xfrm>
        </p:spPr>
        <p:txBody>
          <a:bodyPr/>
          <a:lstStyle/>
          <a:p>
            <a:endParaRPr lang="en-US"/>
          </a:p>
        </p:txBody>
      </p:sp>
      <p:sp>
        <p:nvSpPr>
          <p:cNvPr id="3" name="Notes Placeholder 2">
            <a:extLst>
              <a:ext uri="{FF2B5EF4-FFF2-40B4-BE49-F238E27FC236}">
                <a16:creationId xmlns:a16="http://schemas.microsoft.com/office/drawing/2014/main" id="{ED3C58C2-61B9-B60E-9C6E-B58CE2DC493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F8C58B2-9FF3-1C83-6800-43C41B53C1AA}"/>
              </a:ext>
            </a:extLst>
          </p:cNvPr>
          <p:cNvSpPr>
            <a:spLocks noGrp="1"/>
          </p:cNvSpPr>
          <p:nvPr>
            <p:ph type="sldNum" sz="quarter" idx="10"/>
          </p:nvPr>
        </p:nvSpPr>
        <p:spPr/>
        <p:txBody>
          <a:bodyPr/>
          <a:lstStyle/>
          <a:p>
            <a:fld id="{E1C19211-5B1D-44DD-8B99-EA75CAEAC796}" type="slidenum">
              <a:rPr lang="en-US" smtClean="0"/>
              <a:t>32</a:t>
            </a:fld>
            <a:endParaRPr lang="en-US"/>
          </a:p>
        </p:txBody>
      </p:sp>
    </p:spTree>
    <p:extLst>
      <p:ext uri="{BB962C8B-B14F-4D97-AF65-F5344CB8AC3E}">
        <p14:creationId xmlns:p14="http://schemas.microsoft.com/office/powerpoint/2010/main" val="40183374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E00620-798D-2B79-BF6B-A5F1170592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B2820F-5CA2-1504-D3A5-80E1DDD1412F}"/>
              </a:ext>
            </a:extLst>
          </p:cNvPr>
          <p:cNvSpPr>
            <a:spLocks noGrp="1" noRot="1" noChangeAspect="1"/>
          </p:cNvSpPr>
          <p:nvPr>
            <p:ph type="sldImg"/>
          </p:nvPr>
        </p:nvSpPr>
        <p:spPr>
          <a:xfrm>
            <a:off x="431800" y="1771650"/>
            <a:ext cx="6908800" cy="4783138"/>
          </a:xfrm>
        </p:spPr>
        <p:txBody>
          <a:bodyPr/>
          <a:lstStyle/>
          <a:p>
            <a:endParaRPr lang="en-US"/>
          </a:p>
        </p:txBody>
      </p:sp>
      <p:sp>
        <p:nvSpPr>
          <p:cNvPr id="3" name="Notes Placeholder 2">
            <a:extLst>
              <a:ext uri="{FF2B5EF4-FFF2-40B4-BE49-F238E27FC236}">
                <a16:creationId xmlns:a16="http://schemas.microsoft.com/office/drawing/2014/main" id="{1E02FDFF-8B8D-B4E9-08E4-9B9E66A060F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3161BFB-5F18-D398-6361-2A253D04B95F}"/>
              </a:ext>
            </a:extLst>
          </p:cNvPr>
          <p:cNvSpPr>
            <a:spLocks noGrp="1"/>
          </p:cNvSpPr>
          <p:nvPr>
            <p:ph type="sldNum" sz="quarter" idx="10"/>
          </p:nvPr>
        </p:nvSpPr>
        <p:spPr/>
        <p:txBody>
          <a:bodyPr/>
          <a:lstStyle/>
          <a:p>
            <a:fld id="{E1C19211-5B1D-44DD-8B99-EA75CAEAC796}" type="slidenum">
              <a:rPr lang="en-US" smtClean="0"/>
              <a:t>33</a:t>
            </a:fld>
            <a:endParaRPr lang="en-US"/>
          </a:p>
        </p:txBody>
      </p:sp>
    </p:spTree>
    <p:extLst>
      <p:ext uri="{BB962C8B-B14F-4D97-AF65-F5344CB8AC3E}">
        <p14:creationId xmlns:p14="http://schemas.microsoft.com/office/powerpoint/2010/main" val="8422867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6B71D-F3FF-3149-117B-0A656B4240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C20602-9280-8644-B366-68AE8EEAA2E2}"/>
              </a:ext>
            </a:extLst>
          </p:cNvPr>
          <p:cNvSpPr>
            <a:spLocks noGrp="1" noRot="1" noChangeAspect="1"/>
          </p:cNvSpPr>
          <p:nvPr>
            <p:ph type="sldImg"/>
          </p:nvPr>
        </p:nvSpPr>
        <p:spPr>
          <a:xfrm>
            <a:off x="431800" y="1771650"/>
            <a:ext cx="6908800" cy="4783138"/>
          </a:xfrm>
        </p:spPr>
        <p:txBody>
          <a:bodyPr/>
          <a:lstStyle/>
          <a:p>
            <a:endParaRPr lang="en-US"/>
          </a:p>
        </p:txBody>
      </p:sp>
      <p:sp>
        <p:nvSpPr>
          <p:cNvPr id="3" name="Notes Placeholder 2">
            <a:extLst>
              <a:ext uri="{FF2B5EF4-FFF2-40B4-BE49-F238E27FC236}">
                <a16:creationId xmlns:a16="http://schemas.microsoft.com/office/drawing/2014/main" id="{25F1EB70-E311-CAE9-BD59-AE569D475FF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130CFAE-5609-7270-4E64-5CF9BA0DF737}"/>
              </a:ext>
            </a:extLst>
          </p:cNvPr>
          <p:cNvSpPr>
            <a:spLocks noGrp="1"/>
          </p:cNvSpPr>
          <p:nvPr>
            <p:ph type="sldNum" sz="quarter" idx="10"/>
          </p:nvPr>
        </p:nvSpPr>
        <p:spPr/>
        <p:txBody>
          <a:bodyPr/>
          <a:lstStyle/>
          <a:p>
            <a:fld id="{E1C19211-5B1D-44DD-8B99-EA75CAEAC796}" type="slidenum">
              <a:rPr lang="en-US" smtClean="0"/>
              <a:t>34</a:t>
            </a:fld>
            <a:endParaRPr lang="en-US"/>
          </a:p>
        </p:txBody>
      </p:sp>
    </p:spTree>
    <p:extLst>
      <p:ext uri="{BB962C8B-B14F-4D97-AF65-F5344CB8AC3E}">
        <p14:creationId xmlns:p14="http://schemas.microsoft.com/office/powerpoint/2010/main" val="26059662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12FFE-0020-990A-B87A-FDBDBC3B87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93A269-4E21-9A07-5BC9-833890694EF9}"/>
              </a:ext>
            </a:extLst>
          </p:cNvPr>
          <p:cNvSpPr>
            <a:spLocks noGrp="1" noRot="1" noChangeAspect="1"/>
          </p:cNvSpPr>
          <p:nvPr>
            <p:ph type="sldImg"/>
          </p:nvPr>
        </p:nvSpPr>
        <p:spPr>
          <a:xfrm>
            <a:off x="431800" y="1771650"/>
            <a:ext cx="6908800" cy="4783138"/>
          </a:xfrm>
        </p:spPr>
        <p:txBody>
          <a:bodyPr/>
          <a:lstStyle/>
          <a:p>
            <a:endParaRPr lang="en-US"/>
          </a:p>
        </p:txBody>
      </p:sp>
      <p:sp>
        <p:nvSpPr>
          <p:cNvPr id="3" name="Notes Placeholder 2">
            <a:extLst>
              <a:ext uri="{FF2B5EF4-FFF2-40B4-BE49-F238E27FC236}">
                <a16:creationId xmlns:a16="http://schemas.microsoft.com/office/drawing/2014/main" id="{49E6B17F-4872-1886-97F5-D16AE53D8E3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9F91747-CBC1-513A-4840-539FF5381F15}"/>
              </a:ext>
            </a:extLst>
          </p:cNvPr>
          <p:cNvSpPr>
            <a:spLocks noGrp="1"/>
          </p:cNvSpPr>
          <p:nvPr>
            <p:ph type="sldNum" sz="quarter" idx="10"/>
          </p:nvPr>
        </p:nvSpPr>
        <p:spPr/>
        <p:txBody>
          <a:bodyPr/>
          <a:lstStyle/>
          <a:p>
            <a:fld id="{E1C19211-5B1D-44DD-8B99-EA75CAEAC796}" type="slidenum">
              <a:rPr lang="en-US" smtClean="0"/>
              <a:t>35</a:t>
            </a:fld>
            <a:endParaRPr lang="en-US"/>
          </a:p>
        </p:txBody>
      </p:sp>
    </p:spTree>
    <p:extLst>
      <p:ext uri="{BB962C8B-B14F-4D97-AF65-F5344CB8AC3E}">
        <p14:creationId xmlns:p14="http://schemas.microsoft.com/office/powerpoint/2010/main" val="33303367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7B0B6-BF26-4D79-8E8F-638C042A89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E76D07-08E3-DE73-4FD3-D2655229C6D8}"/>
              </a:ext>
            </a:extLst>
          </p:cNvPr>
          <p:cNvSpPr>
            <a:spLocks noGrp="1" noRot="1" noChangeAspect="1"/>
          </p:cNvSpPr>
          <p:nvPr>
            <p:ph type="sldImg"/>
          </p:nvPr>
        </p:nvSpPr>
        <p:spPr>
          <a:xfrm>
            <a:off x="431800" y="1771650"/>
            <a:ext cx="6908800" cy="4783138"/>
          </a:xfrm>
        </p:spPr>
        <p:txBody>
          <a:bodyPr/>
          <a:lstStyle/>
          <a:p>
            <a:endParaRPr lang="en-US"/>
          </a:p>
        </p:txBody>
      </p:sp>
      <p:sp>
        <p:nvSpPr>
          <p:cNvPr id="3" name="Notes Placeholder 2">
            <a:extLst>
              <a:ext uri="{FF2B5EF4-FFF2-40B4-BE49-F238E27FC236}">
                <a16:creationId xmlns:a16="http://schemas.microsoft.com/office/drawing/2014/main" id="{26E5DA48-BC24-8639-E25B-DD6A3463B68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B309306-D3B0-A98E-C0B6-467701019C10}"/>
              </a:ext>
            </a:extLst>
          </p:cNvPr>
          <p:cNvSpPr>
            <a:spLocks noGrp="1"/>
          </p:cNvSpPr>
          <p:nvPr>
            <p:ph type="sldNum" sz="quarter" idx="10"/>
          </p:nvPr>
        </p:nvSpPr>
        <p:spPr/>
        <p:txBody>
          <a:bodyPr/>
          <a:lstStyle/>
          <a:p>
            <a:fld id="{E1C19211-5B1D-44DD-8B99-EA75CAEAC796}" type="slidenum">
              <a:rPr lang="en-US" smtClean="0"/>
              <a:t>36</a:t>
            </a:fld>
            <a:endParaRPr lang="en-US"/>
          </a:p>
        </p:txBody>
      </p:sp>
    </p:spTree>
    <p:extLst>
      <p:ext uri="{BB962C8B-B14F-4D97-AF65-F5344CB8AC3E}">
        <p14:creationId xmlns:p14="http://schemas.microsoft.com/office/powerpoint/2010/main" val="18968918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DCDB9-162E-0E75-28CB-312BCAE3F0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C69EB3-9B62-726B-DA79-B96035060AC2}"/>
              </a:ext>
            </a:extLst>
          </p:cNvPr>
          <p:cNvSpPr>
            <a:spLocks noGrp="1" noRot="1" noChangeAspect="1"/>
          </p:cNvSpPr>
          <p:nvPr>
            <p:ph type="sldImg"/>
          </p:nvPr>
        </p:nvSpPr>
        <p:spPr>
          <a:xfrm>
            <a:off x="431800" y="1771650"/>
            <a:ext cx="6908800" cy="4783138"/>
          </a:xfrm>
        </p:spPr>
        <p:txBody>
          <a:bodyPr/>
          <a:lstStyle/>
          <a:p>
            <a:endParaRPr lang="en-US"/>
          </a:p>
        </p:txBody>
      </p:sp>
      <p:sp>
        <p:nvSpPr>
          <p:cNvPr id="3" name="Notes Placeholder 2">
            <a:extLst>
              <a:ext uri="{FF2B5EF4-FFF2-40B4-BE49-F238E27FC236}">
                <a16:creationId xmlns:a16="http://schemas.microsoft.com/office/drawing/2014/main" id="{C134E94B-9ED8-0F16-4EE5-8998DE6F95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D915CB4-0471-7C75-309E-EE98A8DF526B}"/>
              </a:ext>
            </a:extLst>
          </p:cNvPr>
          <p:cNvSpPr>
            <a:spLocks noGrp="1"/>
          </p:cNvSpPr>
          <p:nvPr>
            <p:ph type="sldNum" sz="quarter" idx="10"/>
          </p:nvPr>
        </p:nvSpPr>
        <p:spPr/>
        <p:txBody>
          <a:bodyPr/>
          <a:lstStyle/>
          <a:p>
            <a:fld id="{E1C19211-5B1D-44DD-8B99-EA75CAEAC796}" type="slidenum">
              <a:rPr lang="en-US" smtClean="0"/>
              <a:t>5</a:t>
            </a:fld>
            <a:endParaRPr lang="en-US"/>
          </a:p>
        </p:txBody>
      </p:sp>
    </p:spTree>
    <p:extLst>
      <p:ext uri="{BB962C8B-B14F-4D97-AF65-F5344CB8AC3E}">
        <p14:creationId xmlns:p14="http://schemas.microsoft.com/office/powerpoint/2010/main" val="31306439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1F864-952C-5FE4-245A-D202D8AD01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68A3D6-A474-68D6-F806-E849342FECAB}"/>
              </a:ext>
            </a:extLst>
          </p:cNvPr>
          <p:cNvSpPr>
            <a:spLocks noGrp="1" noRot="1" noChangeAspect="1"/>
          </p:cNvSpPr>
          <p:nvPr>
            <p:ph type="sldImg"/>
          </p:nvPr>
        </p:nvSpPr>
        <p:spPr>
          <a:xfrm>
            <a:off x="431800" y="1771650"/>
            <a:ext cx="6908800" cy="4783138"/>
          </a:xfrm>
        </p:spPr>
        <p:txBody>
          <a:bodyPr/>
          <a:lstStyle/>
          <a:p>
            <a:endParaRPr lang="en-US"/>
          </a:p>
        </p:txBody>
      </p:sp>
      <p:sp>
        <p:nvSpPr>
          <p:cNvPr id="3" name="Notes Placeholder 2">
            <a:extLst>
              <a:ext uri="{FF2B5EF4-FFF2-40B4-BE49-F238E27FC236}">
                <a16:creationId xmlns:a16="http://schemas.microsoft.com/office/drawing/2014/main" id="{673AD9D8-67DC-EB45-5CE9-22331EA2519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F2162E6-0FDB-CFBD-F0D1-CB00E3C93991}"/>
              </a:ext>
            </a:extLst>
          </p:cNvPr>
          <p:cNvSpPr>
            <a:spLocks noGrp="1"/>
          </p:cNvSpPr>
          <p:nvPr>
            <p:ph type="sldNum" sz="quarter" idx="10"/>
          </p:nvPr>
        </p:nvSpPr>
        <p:spPr/>
        <p:txBody>
          <a:bodyPr/>
          <a:lstStyle/>
          <a:p>
            <a:fld id="{E1C19211-5B1D-44DD-8B99-EA75CAEAC796}" type="slidenum">
              <a:rPr lang="en-US" smtClean="0"/>
              <a:t>6</a:t>
            </a:fld>
            <a:endParaRPr lang="en-US"/>
          </a:p>
        </p:txBody>
      </p:sp>
    </p:spTree>
    <p:extLst>
      <p:ext uri="{BB962C8B-B14F-4D97-AF65-F5344CB8AC3E}">
        <p14:creationId xmlns:p14="http://schemas.microsoft.com/office/powerpoint/2010/main" val="196163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CA845-6327-39A8-C686-FFF2F7B313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1086BD-EE6E-E8E9-638D-1AA828B13169}"/>
              </a:ext>
            </a:extLst>
          </p:cNvPr>
          <p:cNvSpPr>
            <a:spLocks noGrp="1" noRot="1" noChangeAspect="1"/>
          </p:cNvSpPr>
          <p:nvPr>
            <p:ph type="sldImg"/>
          </p:nvPr>
        </p:nvSpPr>
        <p:spPr>
          <a:xfrm>
            <a:off x="431800" y="1771650"/>
            <a:ext cx="6908800" cy="4783138"/>
          </a:xfrm>
        </p:spPr>
        <p:txBody>
          <a:bodyPr/>
          <a:lstStyle/>
          <a:p>
            <a:endParaRPr lang="en-US"/>
          </a:p>
        </p:txBody>
      </p:sp>
      <p:sp>
        <p:nvSpPr>
          <p:cNvPr id="3" name="Notes Placeholder 2">
            <a:extLst>
              <a:ext uri="{FF2B5EF4-FFF2-40B4-BE49-F238E27FC236}">
                <a16:creationId xmlns:a16="http://schemas.microsoft.com/office/drawing/2014/main" id="{E245A90E-5E47-2B5B-2DE6-F6B4A3B02DC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9BB1E42-743A-2B1D-0899-755919ECB620}"/>
              </a:ext>
            </a:extLst>
          </p:cNvPr>
          <p:cNvSpPr>
            <a:spLocks noGrp="1"/>
          </p:cNvSpPr>
          <p:nvPr>
            <p:ph type="sldNum" sz="quarter" idx="10"/>
          </p:nvPr>
        </p:nvSpPr>
        <p:spPr/>
        <p:txBody>
          <a:bodyPr/>
          <a:lstStyle/>
          <a:p>
            <a:fld id="{E1C19211-5B1D-44DD-8B99-EA75CAEAC796}" type="slidenum">
              <a:rPr lang="en-US" smtClean="0"/>
              <a:t>7</a:t>
            </a:fld>
            <a:endParaRPr lang="en-US"/>
          </a:p>
        </p:txBody>
      </p:sp>
    </p:spTree>
    <p:extLst>
      <p:ext uri="{BB962C8B-B14F-4D97-AF65-F5344CB8AC3E}">
        <p14:creationId xmlns:p14="http://schemas.microsoft.com/office/powerpoint/2010/main" val="8969894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A96BE-0678-AA28-22FD-B0EFB1C66C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75812D-21AA-B386-935F-0C78202BDF1E}"/>
              </a:ext>
            </a:extLst>
          </p:cNvPr>
          <p:cNvSpPr>
            <a:spLocks noGrp="1" noRot="1" noChangeAspect="1"/>
          </p:cNvSpPr>
          <p:nvPr>
            <p:ph type="sldImg"/>
          </p:nvPr>
        </p:nvSpPr>
        <p:spPr>
          <a:xfrm>
            <a:off x="431800" y="1771650"/>
            <a:ext cx="6908800" cy="4783138"/>
          </a:xfrm>
        </p:spPr>
        <p:txBody>
          <a:bodyPr/>
          <a:lstStyle/>
          <a:p>
            <a:endParaRPr lang="en-US"/>
          </a:p>
        </p:txBody>
      </p:sp>
      <p:sp>
        <p:nvSpPr>
          <p:cNvPr id="3" name="Notes Placeholder 2">
            <a:extLst>
              <a:ext uri="{FF2B5EF4-FFF2-40B4-BE49-F238E27FC236}">
                <a16:creationId xmlns:a16="http://schemas.microsoft.com/office/drawing/2014/main" id="{7BD2F8A0-A865-722A-6CE9-2822CB052D8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1B04D87-3444-9F07-4119-9B41209AB463}"/>
              </a:ext>
            </a:extLst>
          </p:cNvPr>
          <p:cNvSpPr>
            <a:spLocks noGrp="1"/>
          </p:cNvSpPr>
          <p:nvPr>
            <p:ph type="sldNum" sz="quarter" idx="10"/>
          </p:nvPr>
        </p:nvSpPr>
        <p:spPr/>
        <p:txBody>
          <a:bodyPr/>
          <a:lstStyle/>
          <a:p>
            <a:fld id="{E1C19211-5B1D-44DD-8B99-EA75CAEAC796}" type="slidenum">
              <a:rPr lang="en-US" smtClean="0"/>
              <a:t>8</a:t>
            </a:fld>
            <a:endParaRPr lang="en-US"/>
          </a:p>
        </p:txBody>
      </p:sp>
    </p:spTree>
    <p:extLst>
      <p:ext uri="{BB962C8B-B14F-4D97-AF65-F5344CB8AC3E}">
        <p14:creationId xmlns:p14="http://schemas.microsoft.com/office/powerpoint/2010/main" val="22190306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EDBC0-4EE7-B545-6F11-763CF4BECB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7A0F4C-4A97-61E4-ECF7-73D63C613677}"/>
              </a:ext>
            </a:extLst>
          </p:cNvPr>
          <p:cNvSpPr>
            <a:spLocks noGrp="1" noRot="1" noChangeAspect="1"/>
          </p:cNvSpPr>
          <p:nvPr>
            <p:ph type="sldImg"/>
          </p:nvPr>
        </p:nvSpPr>
        <p:spPr>
          <a:xfrm>
            <a:off x="431800" y="1771650"/>
            <a:ext cx="6908800" cy="4783138"/>
          </a:xfrm>
        </p:spPr>
        <p:txBody>
          <a:bodyPr/>
          <a:lstStyle/>
          <a:p>
            <a:endParaRPr lang="en-US"/>
          </a:p>
        </p:txBody>
      </p:sp>
      <p:sp>
        <p:nvSpPr>
          <p:cNvPr id="3" name="Notes Placeholder 2">
            <a:extLst>
              <a:ext uri="{FF2B5EF4-FFF2-40B4-BE49-F238E27FC236}">
                <a16:creationId xmlns:a16="http://schemas.microsoft.com/office/drawing/2014/main" id="{E01BCD9E-CFB7-77F9-D940-9A01B393D70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1B392F7-FBA9-BA58-E387-10679A8807DA}"/>
              </a:ext>
            </a:extLst>
          </p:cNvPr>
          <p:cNvSpPr>
            <a:spLocks noGrp="1"/>
          </p:cNvSpPr>
          <p:nvPr>
            <p:ph type="sldNum" sz="quarter" idx="10"/>
          </p:nvPr>
        </p:nvSpPr>
        <p:spPr/>
        <p:txBody>
          <a:bodyPr/>
          <a:lstStyle/>
          <a:p>
            <a:fld id="{E1C19211-5B1D-44DD-8B99-EA75CAEAC796}" type="slidenum">
              <a:rPr lang="en-US" smtClean="0"/>
              <a:t>9</a:t>
            </a:fld>
            <a:endParaRPr lang="en-US"/>
          </a:p>
        </p:txBody>
      </p:sp>
    </p:spTree>
    <p:extLst>
      <p:ext uri="{BB962C8B-B14F-4D97-AF65-F5344CB8AC3E}">
        <p14:creationId xmlns:p14="http://schemas.microsoft.com/office/powerpoint/2010/main" val="17204871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FBF174-67A9-FFA0-5015-C3F50CCBAA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3B4F3C-B8AB-8A66-D659-71DFC628699B}"/>
              </a:ext>
            </a:extLst>
          </p:cNvPr>
          <p:cNvSpPr>
            <a:spLocks noGrp="1" noRot="1" noChangeAspect="1"/>
          </p:cNvSpPr>
          <p:nvPr>
            <p:ph type="sldImg"/>
          </p:nvPr>
        </p:nvSpPr>
        <p:spPr>
          <a:xfrm>
            <a:off x="431800" y="1771650"/>
            <a:ext cx="6908800" cy="4783138"/>
          </a:xfrm>
        </p:spPr>
        <p:txBody>
          <a:bodyPr/>
          <a:lstStyle/>
          <a:p>
            <a:endParaRPr lang="en-US"/>
          </a:p>
        </p:txBody>
      </p:sp>
      <p:sp>
        <p:nvSpPr>
          <p:cNvPr id="3" name="Notes Placeholder 2">
            <a:extLst>
              <a:ext uri="{FF2B5EF4-FFF2-40B4-BE49-F238E27FC236}">
                <a16:creationId xmlns:a16="http://schemas.microsoft.com/office/drawing/2014/main" id="{C70A6ACE-78AA-6CD4-6291-139B196035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8B7FE77-00C9-2253-8C94-025C2660EEFC}"/>
              </a:ext>
            </a:extLst>
          </p:cNvPr>
          <p:cNvSpPr>
            <a:spLocks noGrp="1"/>
          </p:cNvSpPr>
          <p:nvPr>
            <p:ph type="sldNum" sz="quarter" idx="10"/>
          </p:nvPr>
        </p:nvSpPr>
        <p:spPr/>
        <p:txBody>
          <a:bodyPr/>
          <a:lstStyle/>
          <a:p>
            <a:fld id="{E1C19211-5B1D-44DD-8B99-EA75CAEAC796}" type="slidenum">
              <a:rPr lang="en-US" smtClean="0"/>
              <a:t>10</a:t>
            </a:fld>
            <a:endParaRPr lang="en-US"/>
          </a:p>
        </p:txBody>
      </p:sp>
    </p:spTree>
    <p:extLst>
      <p:ext uri="{BB962C8B-B14F-4D97-AF65-F5344CB8AC3E}">
        <p14:creationId xmlns:p14="http://schemas.microsoft.com/office/powerpoint/2010/main" val="8825495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38250" y="1122363"/>
            <a:ext cx="74295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238250" y="3602038"/>
            <a:ext cx="74295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95300" y="1600200"/>
            <a:ext cx="8915400" cy="4525963"/>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495300" y="6245225"/>
            <a:ext cx="2311400" cy="476250"/>
          </a:xfrm>
          <a:prstGeom prst="rect">
            <a:avLst/>
          </a:prstGeom>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xfrm>
            <a:off x="3384550" y="6245225"/>
            <a:ext cx="3136900" cy="476250"/>
          </a:xfrm>
          <a:prstGeom prst="rect">
            <a:avLst/>
          </a:prstGeom>
        </p:spPr>
        <p:txBody>
          <a:bodyPr/>
          <a:lstStyle>
            <a:lvl1pPr>
              <a:defRPr/>
            </a:lvl1pPr>
          </a:lstStyle>
          <a:p>
            <a:pPr>
              <a:defRPr/>
            </a:pPr>
            <a:endParaRPr lang="en-US" altLang="en-US"/>
          </a:p>
        </p:txBody>
      </p:sp>
      <p:sp>
        <p:nvSpPr>
          <p:cNvPr id="7" name="Slide Number Placeholder 6"/>
          <p:cNvSpPr>
            <a:spLocks noGrp="1"/>
          </p:cNvSpPr>
          <p:nvPr>
            <p:ph type="sldNum" sz="quarter" idx="12"/>
          </p:nvPr>
        </p:nvSpPr>
        <p:spPr>
          <a:xfrm>
            <a:off x="7149244" y="6489340"/>
            <a:ext cx="2228850" cy="365125"/>
          </a:xfrm>
          <a:prstGeom prst="rect">
            <a:avLst/>
          </a:prstGeom>
        </p:spPr>
        <p:txBody>
          <a:bodyPr/>
          <a:lstStyle/>
          <a:p>
            <a:fld id="{8FDAFEF3-54DD-46E6-A8B0-0BFEF460456D}" type="slidenum">
              <a:rPr lang="vi-VN" smtClean="0"/>
              <a:t>‹#›</a:t>
            </a:fld>
            <a:endParaRPr lang="vi-VN"/>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38"/>
            <a:ext cx="222885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95300" y="274638"/>
            <a:ext cx="6534150" cy="5851525"/>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495300" y="6245225"/>
            <a:ext cx="2311400" cy="476250"/>
          </a:xfrm>
          <a:prstGeom prst="rect">
            <a:avLst/>
          </a:prstGeom>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xfrm>
            <a:off x="3384550" y="6245225"/>
            <a:ext cx="3136900" cy="476250"/>
          </a:xfrm>
          <a:prstGeom prst="rect">
            <a:avLst/>
          </a:prstGeom>
        </p:spPr>
        <p:txBody>
          <a:bodyPr/>
          <a:lstStyle>
            <a:lvl1pPr>
              <a:defRPr/>
            </a:lvl1pPr>
          </a:lstStyle>
          <a:p>
            <a:pPr>
              <a:defRPr/>
            </a:pPr>
            <a:endParaRPr lang="en-US" altLang="en-US"/>
          </a:p>
        </p:txBody>
      </p:sp>
      <p:sp>
        <p:nvSpPr>
          <p:cNvPr id="7" name="Slide Number Placeholder 6"/>
          <p:cNvSpPr>
            <a:spLocks noGrp="1"/>
          </p:cNvSpPr>
          <p:nvPr>
            <p:ph type="sldNum" sz="quarter" idx="12"/>
          </p:nvPr>
        </p:nvSpPr>
        <p:spPr>
          <a:xfrm>
            <a:off x="7149244" y="6489340"/>
            <a:ext cx="2228850" cy="365125"/>
          </a:xfrm>
          <a:prstGeom prst="rect">
            <a:avLst/>
          </a:prstGeom>
        </p:spPr>
        <p:txBody>
          <a:bodyPr/>
          <a:lstStyle/>
          <a:p>
            <a:fld id="{8FDAFEF3-54DD-46E6-A8B0-0BFEF460456D}" type="slidenum">
              <a:rPr lang="vi-VN" smtClean="0"/>
              <a:t>‹#›</a:t>
            </a:fld>
            <a:endParaRPr lang="vi-VN"/>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95300" y="1600200"/>
            <a:ext cx="8915400" cy="4525963"/>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7"/>
          <p:cNvSpPr>
            <a:spLocks noGrp="1"/>
          </p:cNvSpPr>
          <p:nvPr>
            <p:ph type="dt" sz="half" idx="10"/>
          </p:nvPr>
        </p:nvSpPr>
        <p:spPr>
          <a:xfrm>
            <a:off x="495300" y="6245225"/>
            <a:ext cx="2311400" cy="476250"/>
          </a:xfrm>
          <a:prstGeom prst="rect">
            <a:avLst/>
          </a:prstGeom>
        </p:spPr>
        <p:txBody>
          <a:bodyPr/>
          <a:lstStyle/>
          <a:p>
            <a:pPr>
              <a:defRPr/>
            </a:pPr>
            <a:endParaRPr lang="en-US" altLang="en-US"/>
          </a:p>
        </p:txBody>
      </p:sp>
      <p:sp>
        <p:nvSpPr>
          <p:cNvPr id="9" name="Footer Placeholder 8"/>
          <p:cNvSpPr>
            <a:spLocks noGrp="1"/>
          </p:cNvSpPr>
          <p:nvPr>
            <p:ph type="ftr" sz="quarter" idx="11"/>
          </p:nvPr>
        </p:nvSpPr>
        <p:spPr>
          <a:xfrm>
            <a:off x="3384550" y="6245225"/>
            <a:ext cx="3136900" cy="476250"/>
          </a:xfrm>
          <a:prstGeom prst="rect">
            <a:avLst/>
          </a:prstGeom>
        </p:spPr>
        <p:txBody>
          <a:bodyPr/>
          <a:lstStyle/>
          <a:p>
            <a:pPr>
              <a:defRPr/>
            </a:pPr>
            <a:endParaRPr lang="en-US" altLang="en-US"/>
          </a:p>
        </p:txBody>
      </p:sp>
      <p:sp>
        <p:nvSpPr>
          <p:cNvPr id="10" name="Slide Number Placeholder 9"/>
          <p:cNvSpPr>
            <a:spLocks noGrp="1"/>
          </p:cNvSpPr>
          <p:nvPr>
            <p:ph type="sldNum" sz="quarter" idx="12"/>
          </p:nvPr>
        </p:nvSpPr>
        <p:spPr>
          <a:xfrm>
            <a:off x="7149244" y="6489340"/>
            <a:ext cx="2228850" cy="365125"/>
          </a:xfrm>
          <a:prstGeom prst="rect">
            <a:avLst/>
          </a:prstGeom>
        </p:spPr>
        <p:txBody>
          <a:bodyPr/>
          <a:lstStyle/>
          <a:p>
            <a:fld id="{8FDAFEF3-54DD-46E6-A8B0-0BFEF460456D}" type="slidenum">
              <a:rPr lang="vi-VN" smtClean="0"/>
              <a:t>‹#›</a:t>
            </a:fld>
            <a:endParaRPr lang="vi-VN"/>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6275" y="1709738"/>
            <a:ext cx="8543925"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76275" y="4589463"/>
            <a:ext cx="8543925" cy="150018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Rectangle 4"/>
          <p:cNvSpPr>
            <a:spLocks noGrp="1" noChangeArrowheads="1"/>
          </p:cNvSpPr>
          <p:nvPr>
            <p:ph type="dt" sz="half" idx="10"/>
          </p:nvPr>
        </p:nvSpPr>
        <p:spPr>
          <a:xfrm>
            <a:off x="495300" y="6245225"/>
            <a:ext cx="2311400" cy="476250"/>
          </a:xfrm>
          <a:prstGeom prst="rect">
            <a:avLst/>
          </a:prstGeom>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xfrm>
            <a:off x="3384550" y="6245225"/>
            <a:ext cx="3136900" cy="476250"/>
          </a:xfrm>
          <a:prstGeom prst="rect">
            <a:avLst/>
          </a:prstGeom>
        </p:spPr>
        <p:txBody>
          <a:bodyPr/>
          <a:lstStyle>
            <a:lvl1pPr>
              <a:defRPr/>
            </a:lvl1pPr>
          </a:lstStyle>
          <a:p>
            <a:pPr>
              <a:defRPr/>
            </a:pPr>
            <a:endParaRPr lang="en-US" altLang="en-US"/>
          </a:p>
        </p:txBody>
      </p:sp>
      <p:sp>
        <p:nvSpPr>
          <p:cNvPr id="7" name="Slide Number Placeholder 6"/>
          <p:cNvSpPr>
            <a:spLocks noGrp="1"/>
          </p:cNvSpPr>
          <p:nvPr>
            <p:ph type="sldNum" sz="quarter" idx="12"/>
          </p:nvPr>
        </p:nvSpPr>
        <p:spPr>
          <a:xfrm>
            <a:off x="7149244" y="6489340"/>
            <a:ext cx="2228850" cy="365125"/>
          </a:xfrm>
          <a:prstGeom prst="rect">
            <a:avLst/>
          </a:prstGeom>
        </p:spPr>
        <p:txBody>
          <a:bodyPr/>
          <a:lstStyle/>
          <a:p>
            <a:fld id="{8FDAFEF3-54DD-46E6-A8B0-0BFEF460456D}" type="slidenum">
              <a:rPr lang="vi-VN" smtClean="0"/>
              <a:t>‹#›</a:t>
            </a:fld>
            <a:endParaRPr lang="vi-VN"/>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95300" y="1600200"/>
            <a:ext cx="4381500" cy="4525963"/>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29200" y="1600200"/>
            <a:ext cx="4381500" cy="4525963"/>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6"/>
          <p:cNvSpPr>
            <a:spLocks noGrp="1" noChangeArrowheads="1"/>
          </p:cNvSpPr>
          <p:nvPr>
            <p:ph type="dt" sz="half" idx="10"/>
          </p:nvPr>
        </p:nvSpPr>
        <p:spPr>
          <a:xfrm>
            <a:off x="495300" y="6245225"/>
            <a:ext cx="2311400" cy="476250"/>
          </a:xfrm>
          <a:prstGeom prst="rect">
            <a:avLst/>
          </a:prstGeom>
        </p:spPr>
        <p:txBody>
          <a:bodyPr/>
          <a:lstStyle>
            <a:lvl1pPr>
              <a:defRPr/>
            </a:lvl1pPr>
          </a:lstStyle>
          <a:p>
            <a:pPr>
              <a:defRPr/>
            </a:pPr>
            <a:endParaRPr lang="en-US" altLang="en-US"/>
          </a:p>
        </p:txBody>
      </p:sp>
      <p:sp>
        <p:nvSpPr>
          <p:cNvPr id="6" name="Footer Placeholder 7"/>
          <p:cNvSpPr>
            <a:spLocks noGrp="1" noChangeArrowheads="1"/>
          </p:cNvSpPr>
          <p:nvPr>
            <p:ph type="ftr" sz="quarter" idx="11"/>
          </p:nvPr>
        </p:nvSpPr>
        <p:spPr>
          <a:xfrm>
            <a:off x="3384550" y="6245225"/>
            <a:ext cx="3136900" cy="476250"/>
          </a:xfrm>
          <a:prstGeom prst="rect">
            <a:avLst/>
          </a:prstGeom>
        </p:spPr>
        <p:txBody>
          <a:bodyPr/>
          <a:lstStyle>
            <a:lvl1pPr>
              <a:defRPr/>
            </a:lvl1pPr>
          </a:lstStyle>
          <a:p>
            <a:pPr>
              <a:defRPr/>
            </a:pPr>
            <a:endParaRPr lang="en-US" altLang="en-US"/>
          </a:p>
        </p:txBody>
      </p:sp>
      <p:sp>
        <p:nvSpPr>
          <p:cNvPr id="8" name="Slide Number Placeholder 7"/>
          <p:cNvSpPr>
            <a:spLocks noGrp="1"/>
          </p:cNvSpPr>
          <p:nvPr>
            <p:ph type="sldNum" sz="quarter" idx="12"/>
          </p:nvPr>
        </p:nvSpPr>
        <p:spPr>
          <a:xfrm>
            <a:off x="7149244" y="6489340"/>
            <a:ext cx="2228850" cy="365125"/>
          </a:xfrm>
          <a:prstGeom prst="rect">
            <a:avLst/>
          </a:prstGeom>
        </p:spPr>
        <p:txBody>
          <a:bodyPr/>
          <a:lstStyle/>
          <a:p>
            <a:fld id="{8FDAFEF3-54DD-46E6-A8B0-0BFEF460456D}" type="slidenum">
              <a:rPr lang="vi-VN" smtClean="0"/>
              <a:t>‹#›</a:t>
            </a:fld>
            <a:endParaRPr lang="vi-VN"/>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625" y="365125"/>
            <a:ext cx="8543925"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682625" y="1681163"/>
            <a:ext cx="419100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2625" y="2505075"/>
            <a:ext cx="4191000"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14913" y="1681163"/>
            <a:ext cx="42116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14913" y="2505075"/>
            <a:ext cx="421163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xfrm>
            <a:off x="495300" y="6245225"/>
            <a:ext cx="2311400" cy="476250"/>
          </a:xfrm>
          <a:prstGeom prst="rect">
            <a:avLst/>
          </a:prstGeom>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xfrm>
            <a:off x="3384550" y="6245225"/>
            <a:ext cx="3136900" cy="476250"/>
          </a:xfrm>
          <a:prstGeom prst="rect">
            <a:avLst/>
          </a:prstGeom>
        </p:spPr>
        <p:txBody>
          <a:bodyPr/>
          <a:lstStyle>
            <a:lvl1pPr>
              <a:defRPr/>
            </a:lvl1pPr>
          </a:lstStyle>
          <a:p>
            <a:pPr>
              <a:defRPr/>
            </a:pPr>
            <a:endParaRPr lang="en-US" altLang="en-US"/>
          </a:p>
        </p:txBody>
      </p:sp>
      <p:sp>
        <p:nvSpPr>
          <p:cNvPr id="10" name="Slide Number Placeholder 9"/>
          <p:cNvSpPr>
            <a:spLocks noGrp="1"/>
          </p:cNvSpPr>
          <p:nvPr>
            <p:ph type="sldNum" sz="quarter" idx="12"/>
          </p:nvPr>
        </p:nvSpPr>
        <p:spPr>
          <a:xfrm>
            <a:off x="7149244" y="6489340"/>
            <a:ext cx="2228850" cy="365125"/>
          </a:xfrm>
          <a:prstGeom prst="rect">
            <a:avLst/>
          </a:prstGeom>
        </p:spPr>
        <p:txBody>
          <a:bodyPr/>
          <a:lstStyle/>
          <a:p>
            <a:fld id="{8FDAFEF3-54DD-46E6-A8B0-0BFEF460456D}" type="slidenum">
              <a:rPr lang="vi-VN" smtClean="0"/>
              <a:t>‹#›</a:t>
            </a:fld>
            <a:endParaRPr lang="vi-VN"/>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a:prstGeom prst="rect">
            <a:avLst/>
          </a:prstGeom>
        </p:spPr>
        <p:txBody>
          <a:bodyPr/>
          <a:lstStyle/>
          <a:p>
            <a:r>
              <a:rPr lang="en-US"/>
              <a:t>Click to edit Master title style</a:t>
            </a:r>
          </a:p>
        </p:txBody>
      </p:sp>
      <p:sp>
        <p:nvSpPr>
          <p:cNvPr id="3" name="Rectangle 4"/>
          <p:cNvSpPr>
            <a:spLocks noGrp="1" noChangeArrowheads="1"/>
          </p:cNvSpPr>
          <p:nvPr>
            <p:ph type="dt" sz="half" idx="10"/>
          </p:nvPr>
        </p:nvSpPr>
        <p:spPr>
          <a:xfrm>
            <a:off x="495300" y="6245225"/>
            <a:ext cx="2311400" cy="476250"/>
          </a:xfrm>
          <a:prstGeom prst="rect">
            <a:avLst/>
          </a:prstGeom>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xfrm>
            <a:off x="3384550" y="6245225"/>
            <a:ext cx="3136900" cy="476250"/>
          </a:xfrm>
          <a:prstGeom prst="rect">
            <a:avLst/>
          </a:prstGeom>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a:xfrm>
            <a:off x="7149244" y="6489340"/>
            <a:ext cx="2228850" cy="365125"/>
          </a:xfrm>
          <a:prstGeom prst="rect">
            <a:avLst/>
          </a:prstGeom>
        </p:spPr>
        <p:txBody>
          <a:bodyPr/>
          <a:lstStyle/>
          <a:p>
            <a:fld id="{8FDAFEF3-54DD-46E6-A8B0-0BFEF460456D}" type="slidenum">
              <a:rPr lang="vi-VN" smtClean="0"/>
              <a:t>‹#›</a:t>
            </a:fld>
            <a:endParaRPr lang="vi-VN"/>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95300" y="6245225"/>
            <a:ext cx="2311400" cy="476250"/>
          </a:xfrm>
          <a:prstGeom prst="rect">
            <a:avLst/>
          </a:prstGeom>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xfrm>
            <a:off x="3384550" y="6245225"/>
            <a:ext cx="3136900" cy="476250"/>
          </a:xfrm>
          <a:prstGeom prst="rect">
            <a:avLst/>
          </a:prstGeom>
        </p:spPr>
        <p:txBody>
          <a:bodyPr/>
          <a:lstStyle>
            <a:lvl1pPr>
              <a:defRPr/>
            </a:lvl1pPr>
          </a:lstStyle>
          <a:p>
            <a:pPr>
              <a:defRPr/>
            </a:pPr>
            <a:endParaRPr lang="en-US" altLang="en-US"/>
          </a:p>
        </p:txBody>
      </p:sp>
      <p:sp>
        <p:nvSpPr>
          <p:cNvPr id="5" name="Slide Number Placeholder 4"/>
          <p:cNvSpPr>
            <a:spLocks noGrp="1"/>
          </p:cNvSpPr>
          <p:nvPr>
            <p:ph type="sldNum" sz="quarter" idx="12"/>
          </p:nvPr>
        </p:nvSpPr>
        <p:spPr>
          <a:xfrm>
            <a:off x="7149244" y="6489340"/>
            <a:ext cx="2228850" cy="365125"/>
          </a:xfrm>
          <a:prstGeom prst="rect">
            <a:avLst/>
          </a:prstGeom>
        </p:spPr>
        <p:txBody>
          <a:bodyPr/>
          <a:lstStyle/>
          <a:p>
            <a:fld id="{8FDAFEF3-54DD-46E6-A8B0-0BFEF460456D}" type="slidenum">
              <a:rPr lang="vi-VN" smtClean="0"/>
              <a:t>‹#›</a:t>
            </a:fld>
            <a:endParaRPr lang="vi-VN"/>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625" y="457200"/>
            <a:ext cx="3194050"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4211638" y="987425"/>
            <a:ext cx="5014912"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625" y="2057400"/>
            <a:ext cx="3194050"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6"/>
          <p:cNvSpPr>
            <a:spLocks noGrp="1" noChangeArrowheads="1"/>
          </p:cNvSpPr>
          <p:nvPr>
            <p:ph type="dt" sz="half" idx="10"/>
          </p:nvPr>
        </p:nvSpPr>
        <p:spPr>
          <a:xfrm>
            <a:off x="495300" y="6245225"/>
            <a:ext cx="2311400" cy="476250"/>
          </a:xfrm>
          <a:prstGeom prst="rect">
            <a:avLst/>
          </a:prstGeom>
        </p:spPr>
        <p:txBody>
          <a:bodyPr/>
          <a:lstStyle>
            <a:lvl1pPr>
              <a:defRPr/>
            </a:lvl1pPr>
          </a:lstStyle>
          <a:p>
            <a:pPr>
              <a:defRPr/>
            </a:pPr>
            <a:endParaRPr lang="en-US" altLang="en-US"/>
          </a:p>
        </p:txBody>
      </p:sp>
      <p:sp>
        <p:nvSpPr>
          <p:cNvPr id="6" name="Footer Placeholder 7"/>
          <p:cNvSpPr>
            <a:spLocks noGrp="1" noChangeArrowheads="1"/>
          </p:cNvSpPr>
          <p:nvPr>
            <p:ph type="ftr" sz="quarter" idx="11"/>
          </p:nvPr>
        </p:nvSpPr>
        <p:spPr>
          <a:xfrm>
            <a:off x="3384550" y="6245225"/>
            <a:ext cx="3136900" cy="476250"/>
          </a:xfrm>
          <a:prstGeom prst="rect">
            <a:avLst/>
          </a:prstGeom>
        </p:spPr>
        <p:txBody>
          <a:bodyPr/>
          <a:lstStyle>
            <a:lvl1pPr>
              <a:defRPr/>
            </a:lvl1pPr>
          </a:lstStyle>
          <a:p>
            <a:pPr>
              <a:defRPr/>
            </a:pPr>
            <a:endParaRPr lang="en-US" altLang="en-US"/>
          </a:p>
        </p:txBody>
      </p:sp>
      <p:sp>
        <p:nvSpPr>
          <p:cNvPr id="8" name="Slide Number Placeholder 7"/>
          <p:cNvSpPr>
            <a:spLocks noGrp="1"/>
          </p:cNvSpPr>
          <p:nvPr>
            <p:ph type="sldNum" sz="quarter" idx="12"/>
          </p:nvPr>
        </p:nvSpPr>
        <p:spPr>
          <a:xfrm>
            <a:off x="7149244" y="6489340"/>
            <a:ext cx="2228850" cy="365125"/>
          </a:xfrm>
          <a:prstGeom prst="rect">
            <a:avLst/>
          </a:prstGeom>
        </p:spPr>
        <p:txBody>
          <a:bodyPr/>
          <a:lstStyle/>
          <a:p>
            <a:fld id="{8FDAFEF3-54DD-46E6-A8B0-0BFEF460456D}" type="slidenum">
              <a:rPr lang="vi-VN" smtClean="0"/>
              <a:t>‹#›</a:t>
            </a:fld>
            <a:endParaRPr lang="vi-VN"/>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625" y="457200"/>
            <a:ext cx="3194050"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4211638" y="987425"/>
            <a:ext cx="5014912"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82625" y="2057400"/>
            <a:ext cx="3194050"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Date Placeholder 8"/>
          <p:cNvSpPr>
            <a:spLocks noGrp="1"/>
          </p:cNvSpPr>
          <p:nvPr>
            <p:ph type="dt" sz="half" idx="10"/>
          </p:nvPr>
        </p:nvSpPr>
        <p:spPr>
          <a:xfrm>
            <a:off x="495300" y="6245225"/>
            <a:ext cx="2311400" cy="476250"/>
          </a:xfrm>
          <a:prstGeom prst="rect">
            <a:avLst/>
          </a:prstGeom>
        </p:spPr>
        <p:txBody>
          <a:bodyPr/>
          <a:lstStyle/>
          <a:p>
            <a:pPr>
              <a:defRPr/>
            </a:pPr>
            <a:endParaRPr lang="en-US" altLang="en-US"/>
          </a:p>
        </p:txBody>
      </p:sp>
      <p:sp>
        <p:nvSpPr>
          <p:cNvPr id="10" name="Footer Placeholder 9"/>
          <p:cNvSpPr>
            <a:spLocks noGrp="1"/>
          </p:cNvSpPr>
          <p:nvPr>
            <p:ph type="ftr" sz="quarter" idx="11"/>
          </p:nvPr>
        </p:nvSpPr>
        <p:spPr>
          <a:xfrm>
            <a:off x="3384550" y="6245225"/>
            <a:ext cx="3136900" cy="476250"/>
          </a:xfrm>
          <a:prstGeom prst="rect">
            <a:avLst/>
          </a:prstGeom>
        </p:spPr>
        <p:txBody>
          <a:bodyPr/>
          <a:lstStyle/>
          <a:p>
            <a:pPr>
              <a:defRPr/>
            </a:pPr>
            <a:endParaRPr lang="en-US" altLang="en-US"/>
          </a:p>
        </p:txBody>
      </p:sp>
      <p:sp>
        <p:nvSpPr>
          <p:cNvPr id="11" name="Slide Number Placeholder 10"/>
          <p:cNvSpPr>
            <a:spLocks noGrp="1"/>
          </p:cNvSpPr>
          <p:nvPr>
            <p:ph type="sldNum" sz="quarter" idx="12"/>
          </p:nvPr>
        </p:nvSpPr>
        <p:spPr>
          <a:xfrm>
            <a:off x="7149244" y="6489340"/>
            <a:ext cx="2228850" cy="365125"/>
          </a:xfrm>
          <a:prstGeom prst="rect">
            <a:avLst/>
          </a:prstGeom>
        </p:spPr>
        <p:txBody>
          <a:bodyPr/>
          <a:lstStyle/>
          <a:p>
            <a:fld id="{8FDAFEF3-54DD-46E6-A8B0-0BFEF460456D}" type="slidenum">
              <a:rPr lang="vi-VN" smtClean="0"/>
              <a:t>‹#›</a:t>
            </a:fld>
            <a:endParaRPr lang="vi-VN"/>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9"/>
          <p:cNvSpPr>
            <a:spLocks noChangeArrowheads="1"/>
          </p:cNvSpPr>
          <p:nvPr userDrawn="1"/>
        </p:nvSpPr>
        <p:spPr bwMode="auto">
          <a:xfrm>
            <a:off x="0" y="0"/>
            <a:ext cx="9906000" cy="304800"/>
          </a:xfrm>
          <a:prstGeom prst="rect">
            <a:avLst/>
          </a:prstGeom>
          <a:solidFill>
            <a:schemeClr val="bg1"/>
          </a:solidFill>
          <a:ln w="9525" algn="ctr">
            <a:noFill/>
            <a:miter lim="800000"/>
          </a:ln>
        </p:spPr>
        <p:txBody>
          <a:bodyPr/>
          <a:lstStyle/>
          <a:p>
            <a:pPr>
              <a:defRPr/>
            </a:pPr>
            <a:endParaRPr lang="en-US" sz="1350"/>
          </a:p>
        </p:txBody>
      </p:sp>
      <p:sp>
        <p:nvSpPr>
          <p:cNvPr id="1032" name="Text Box 37"/>
          <p:cNvSpPr txBox="1">
            <a:spLocks noChangeArrowheads="1"/>
          </p:cNvSpPr>
          <p:nvPr userDrawn="1"/>
        </p:nvSpPr>
        <p:spPr bwMode="auto">
          <a:xfrm>
            <a:off x="0" y="6553200"/>
            <a:ext cx="9906000" cy="304800"/>
          </a:xfrm>
          <a:prstGeom prst="rect">
            <a:avLst/>
          </a:prstGeom>
          <a:noFill/>
          <a:ln>
            <a:noFill/>
          </a:ln>
        </p:spPr>
        <p:txBody>
          <a:bodyPr lIns="233172" tIns="27432" rIns="27432" bIns="27432"/>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450"/>
              </a:spcAft>
              <a:defRPr/>
            </a:pPr>
            <a:endParaRPr lang="vi-VN" altLang="vi-VN" sz="600" b="1">
              <a:solidFill>
                <a:srgbClr val="FFFFFF"/>
              </a:solidFill>
            </a:endParaRPr>
          </a:p>
        </p:txBody>
      </p:sp>
      <p:sp>
        <p:nvSpPr>
          <p:cNvPr id="1033" name="ZoneTexte 7"/>
          <p:cNvSpPr txBox="1">
            <a:spLocks noChangeArrowheads="1"/>
          </p:cNvSpPr>
          <p:nvPr userDrawn="1"/>
        </p:nvSpPr>
        <p:spPr bwMode="auto">
          <a:xfrm>
            <a:off x="56456" y="6554235"/>
            <a:ext cx="5760640"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defTabSz="685800">
              <a:defRPr>
                <a:solidFill>
                  <a:schemeClr val="tx1"/>
                </a:solidFill>
                <a:latin typeface="Arial" panose="020B0604020202020204" pitchFamily="34" charset="0"/>
              </a:defRPr>
            </a:lvl1pPr>
            <a:lvl2pPr marL="742950" indent="-285750" defTabSz="685800">
              <a:defRPr>
                <a:solidFill>
                  <a:schemeClr val="tx1"/>
                </a:solidFill>
                <a:latin typeface="Arial" panose="020B0604020202020204" pitchFamily="34" charset="0"/>
              </a:defRPr>
            </a:lvl2pPr>
            <a:lvl3pPr marL="1143000" indent="-228600" defTabSz="685800">
              <a:defRPr>
                <a:solidFill>
                  <a:schemeClr val="tx1"/>
                </a:solidFill>
                <a:latin typeface="Arial" panose="020B0604020202020204" pitchFamily="34" charset="0"/>
              </a:defRPr>
            </a:lvl3pPr>
            <a:lvl4pPr marL="1600200" indent="-228600" defTabSz="685800">
              <a:defRPr>
                <a:solidFill>
                  <a:schemeClr val="tx1"/>
                </a:solidFill>
                <a:latin typeface="Arial" panose="020B0604020202020204" pitchFamily="34" charset="0"/>
              </a:defRPr>
            </a:lvl4pPr>
            <a:lvl5pPr marL="2057400" indent="-228600" defTabSz="685800">
              <a:defRPr>
                <a:solidFill>
                  <a:schemeClr val="tx1"/>
                </a:solidFill>
                <a:latin typeface="Arial" panose="020B0604020202020204" pitchFamily="34" charset="0"/>
              </a:defRPr>
            </a:lvl5pPr>
            <a:lvl6pPr marL="2514600" indent="-228600" defTabSz="685800" eaLnBrk="0" fontAlgn="base" hangingPunct="0">
              <a:spcBef>
                <a:spcPct val="0"/>
              </a:spcBef>
              <a:spcAft>
                <a:spcPct val="0"/>
              </a:spcAft>
              <a:defRPr>
                <a:solidFill>
                  <a:schemeClr val="tx1"/>
                </a:solidFill>
                <a:latin typeface="Arial" panose="020B0604020202020204" pitchFamily="34" charset="0"/>
              </a:defRPr>
            </a:lvl6pPr>
            <a:lvl7pPr marL="2971800" indent="-228600" defTabSz="685800" eaLnBrk="0" fontAlgn="base" hangingPunct="0">
              <a:spcBef>
                <a:spcPct val="0"/>
              </a:spcBef>
              <a:spcAft>
                <a:spcPct val="0"/>
              </a:spcAft>
              <a:defRPr>
                <a:solidFill>
                  <a:schemeClr val="tx1"/>
                </a:solidFill>
                <a:latin typeface="Arial" panose="020B0604020202020204" pitchFamily="34" charset="0"/>
              </a:defRPr>
            </a:lvl7pPr>
            <a:lvl8pPr marL="3429000" indent="-228600" defTabSz="685800" eaLnBrk="0" fontAlgn="base" hangingPunct="0">
              <a:spcBef>
                <a:spcPct val="0"/>
              </a:spcBef>
              <a:spcAft>
                <a:spcPct val="0"/>
              </a:spcAft>
              <a:defRPr>
                <a:solidFill>
                  <a:schemeClr val="tx1"/>
                </a:solidFill>
                <a:latin typeface="Arial" panose="020B0604020202020204" pitchFamily="34" charset="0"/>
              </a:defRPr>
            </a:lvl8pPr>
            <a:lvl9pPr marL="3886200" indent="-228600" defTabSz="6858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vi-VN" sz="900" baseline="0" dirty="0">
                <a:solidFill>
                  <a:schemeClr val="tx1">
                    <a:lumMod val="75000"/>
                    <a:lumOff val="25000"/>
                  </a:schemeClr>
                </a:solidFill>
                <a:cs typeface="Arial" panose="020B0604020202020204" pitchFamily="34" charset="0"/>
              </a:rPr>
              <a:t>ARDOR Green - HỘI THẢO KỸ THUẬT -</a:t>
            </a:r>
            <a:r>
              <a:rPr lang="en-US" altLang="vi-VN" sz="900" dirty="0">
                <a:solidFill>
                  <a:schemeClr val="tx1">
                    <a:lumMod val="75000"/>
                    <a:lumOff val="25000"/>
                  </a:schemeClr>
                </a:solidFill>
                <a:cs typeface="Arial" panose="020B0604020202020204" pitchFamily="34" charset="0"/>
              </a:rPr>
              <a:t> </a:t>
            </a:r>
            <a:fld id="{8FDAFEF3-54DD-46E6-A8B0-0BFEF460456D}" type="slidenum">
              <a:rPr lang="vi-VN" sz="900" smtClean="0">
                <a:solidFill>
                  <a:schemeClr val="tx1">
                    <a:lumMod val="75000"/>
                    <a:lumOff val="25000"/>
                  </a:schemeClr>
                </a:solidFill>
              </a:rPr>
              <a:t>‹#›</a:t>
            </a:fld>
            <a:endParaRPr lang="en-US" altLang="vi-VN" sz="900" dirty="0">
              <a:solidFill>
                <a:schemeClr val="tx1">
                  <a:lumMod val="75000"/>
                  <a:lumOff val="25000"/>
                </a:schemeClr>
              </a:solidFill>
              <a:cs typeface="Arial" panose="020B0604020202020204" pitchFamily="34" charset="0"/>
            </a:endParaRPr>
          </a:p>
        </p:txBody>
      </p:sp>
      <p:sp>
        <p:nvSpPr>
          <p:cNvPr id="2" name="TextBox 1"/>
          <p:cNvSpPr txBox="1"/>
          <p:nvPr userDrawn="1"/>
        </p:nvSpPr>
        <p:spPr>
          <a:xfrm>
            <a:off x="8625408" y="65820"/>
            <a:ext cx="1226067" cy="230832"/>
          </a:xfrm>
          <a:prstGeom prst="rect">
            <a:avLst/>
          </a:prstGeom>
          <a:noFill/>
        </p:spPr>
        <p:txBody>
          <a:bodyPr wrap="square" rtlCol="0">
            <a:spAutoFit/>
          </a:bodyPr>
          <a:lstStyle/>
          <a:p>
            <a:pPr lvl="1" algn="r"/>
            <a:r>
              <a:rPr lang="en-US" sz="900" dirty="0">
                <a:solidFill>
                  <a:schemeClr val="bg2">
                    <a:lumMod val="75000"/>
                  </a:schemeClr>
                </a:solidFill>
                <a:latin typeface="Arial" panose="020B0604020202020204" pitchFamily="34" charset="0"/>
                <a:cs typeface="Arial" panose="020B0604020202020204" pitchFamily="34" charset="0"/>
              </a:rPr>
              <a:t>25/08/2026</a:t>
            </a:r>
          </a:p>
        </p:txBody>
      </p:sp>
      <p:pic>
        <p:nvPicPr>
          <p:cNvPr id="5" name="Picture 4"/>
          <p:cNvPicPr>
            <a:picLocks noChangeAspect="1"/>
          </p:cNvPicPr>
          <p:nvPr userDrawn="1"/>
        </p:nvPicPr>
        <p:blipFill rotWithShape="1">
          <a:blip r:embed="rId13" cstate="print">
            <a:extLst>
              <a:ext uri="{28A0092B-C50C-407E-A947-70E740481C1C}">
                <a14:useLocalDpi xmlns:a14="http://schemas.microsoft.com/office/drawing/2010/main" val="0"/>
              </a:ext>
            </a:extLst>
          </a:blip>
          <a:srcRect l="10625" t="8935" r="8001" b="9527"/>
          <a:stretch>
            <a:fillRect/>
          </a:stretch>
        </p:blipFill>
        <p:spPr>
          <a:xfrm>
            <a:off x="9424787" y="6457063"/>
            <a:ext cx="320040" cy="32069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hf hdr="0" ftr="0" dt="0"/>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30505"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11.png"/><Relationship Id="rId7" Type="http://schemas.openxmlformats.org/officeDocument/2006/relationships/image" Target="../media/image40.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11.png"/><Relationship Id="rId7" Type="http://schemas.openxmlformats.org/officeDocument/2006/relationships/image" Target="../media/image44.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3.png"/><Relationship Id="rId11" Type="http://schemas.openxmlformats.org/officeDocument/2006/relationships/image" Target="../media/image48.png"/><Relationship Id="rId5" Type="http://schemas.openxmlformats.org/officeDocument/2006/relationships/image" Target="../media/image42.png"/><Relationship Id="rId10" Type="http://schemas.openxmlformats.org/officeDocument/2006/relationships/image" Target="../media/image47.png"/><Relationship Id="rId4" Type="http://schemas.openxmlformats.org/officeDocument/2006/relationships/image" Target="../media/image12.png"/><Relationship Id="rId9" Type="http://schemas.openxmlformats.org/officeDocument/2006/relationships/image" Target="../media/image46.png"/></Relationships>
</file>

<file path=ppt/slides/_rels/slide12.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6.jpeg"/><Relationship Id="rId3" Type="http://schemas.openxmlformats.org/officeDocument/2006/relationships/image" Target="../media/image11.png"/><Relationship Id="rId7" Type="http://schemas.openxmlformats.org/officeDocument/2006/relationships/image" Target="../media/image50.png"/><Relationship Id="rId12" Type="http://schemas.openxmlformats.org/officeDocument/2006/relationships/image" Target="../media/image55.png"/><Relationship Id="rId2" Type="http://schemas.openxmlformats.org/officeDocument/2006/relationships/notesSlide" Target="../notesSlides/notesSlide11.xml"/><Relationship Id="rId16" Type="http://schemas.openxmlformats.org/officeDocument/2006/relationships/image" Target="../media/image59.jpeg"/><Relationship Id="rId1" Type="http://schemas.openxmlformats.org/officeDocument/2006/relationships/slideLayout" Target="../slideLayouts/slideLayout7.xml"/><Relationship Id="rId6" Type="http://schemas.openxmlformats.org/officeDocument/2006/relationships/image" Target="../media/image49.jpeg"/><Relationship Id="rId11" Type="http://schemas.openxmlformats.org/officeDocument/2006/relationships/image" Target="../media/image54.png"/><Relationship Id="rId5" Type="http://schemas.openxmlformats.org/officeDocument/2006/relationships/image" Target="../media/image44.png"/><Relationship Id="rId15" Type="http://schemas.openxmlformats.org/officeDocument/2006/relationships/image" Target="../media/image58.jpeg"/><Relationship Id="rId10" Type="http://schemas.openxmlformats.org/officeDocument/2006/relationships/image" Target="../media/image53.png"/><Relationship Id="rId4" Type="http://schemas.openxmlformats.org/officeDocument/2006/relationships/image" Target="../media/image12.png"/><Relationship Id="rId9" Type="http://schemas.openxmlformats.org/officeDocument/2006/relationships/image" Target="../media/image52.png"/><Relationship Id="rId14" Type="http://schemas.openxmlformats.org/officeDocument/2006/relationships/image" Target="../media/image57.png"/></Relationships>
</file>

<file path=ppt/slides/_rels/slide13.xml.rels><?xml version="1.0" encoding="UTF-8" standalone="yes"?>
<Relationships xmlns="http://schemas.openxmlformats.org/package/2006/relationships"><Relationship Id="rId8" Type="http://schemas.openxmlformats.org/officeDocument/2006/relationships/image" Target="../media/image63.jpeg"/><Relationship Id="rId13" Type="http://schemas.openxmlformats.org/officeDocument/2006/relationships/image" Target="../media/image68.jpeg"/><Relationship Id="rId18" Type="http://schemas.openxmlformats.org/officeDocument/2006/relationships/image" Target="../media/image73.jpeg"/><Relationship Id="rId3" Type="http://schemas.openxmlformats.org/officeDocument/2006/relationships/image" Target="../media/image11.png"/><Relationship Id="rId7" Type="http://schemas.openxmlformats.org/officeDocument/2006/relationships/image" Target="../media/image62.jpeg"/><Relationship Id="rId12" Type="http://schemas.openxmlformats.org/officeDocument/2006/relationships/image" Target="../media/image67.png"/><Relationship Id="rId17" Type="http://schemas.openxmlformats.org/officeDocument/2006/relationships/image" Target="../media/image72.jpeg"/><Relationship Id="rId2" Type="http://schemas.openxmlformats.org/officeDocument/2006/relationships/notesSlide" Target="../notesSlides/notesSlide12.xml"/><Relationship Id="rId16" Type="http://schemas.openxmlformats.org/officeDocument/2006/relationships/image" Target="../media/image71.jpeg"/><Relationship Id="rId1" Type="http://schemas.openxmlformats.org/officeDocument/2006/relationships/slideLayout" Target="../slideLayouts/slideLayout7.xml"/><Relationship Id="rId6" Type="http://schemas.openxmlformats.org/officeDocument/2006/relationships/image" Target="../media/image61.jpeg"/><Relationship Id="rId11" Type="http://schemas.openxmlformats.org/officeDocument/2006/relationships/image" Target="../media/image66.jpeg"/><Relationship Id="rId5" Type="http://schemas.openxmlformats.org/officeDocument/2006/relationships/image" Target="../media/image60.jpeg"/><Relationship Id="rId15" Type="http://schemas.openxmlformats.org/officeDocument/2006/relationships/image" Target="../media/image70.jpeg"/><Relationship Id="rId10" Type="http://schemas.openxmlformats.org/officeDocument/2006/relationships/image" Target="../media/image65.jpeg"/><Relationship Id="rId4" Type="http://schemas.openxmlformats.org/officeDocument/2006/relationships/image" Target="../media/image12.png"/><Relationship Id="rId9" Type="http://schemas.openxmlformats.org/officeDocument/2006/relationships/image" Target="../media/image64.jpeg"/><Relationship Id="rId14" Type="http://schemas.openxmlformats.org/officeDocument/2006/relationships/image" Target="../media/image69.jpeg"/></Relationships>
</file>

<file path=ppt/slides/_rels/slide14.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11.png"/><Relationship Id="rId7" Type="http://schemas.openxmlformats.org/officeDocument/2006/relationships/image" Target="../media/image76.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75.jpeg"/><Relationship Id="rId5" Type="http://schemas.openxmlformats.org/officeDocument/2006/relationships/image" Target="../media/image74.jpeg"/><Relationship Id="rId4" Type="http://schemas.openxmlformats.org/officeDocument/2006/relationships/image" Target="../media/image12.png"/><Relationship Id="rId9" Type="http://schemas.openxmlformats.org/officeDocument/2006/relationships/image" Target="../media/image78.png"/></Relationships>
</file>

<file path=ppt/slides/_rels/slide15.xml.rels><?xml version="1.0" encoding="UTF-8" standalone="yes"?>
<Relationships xmlns="http://schemas.openxmlformats.org/package/2006/relationships"><Relationship Id="rId8" Type="http://schemas.openxmlformats.org/officeDocument/2006/relationships/image" Target="../media/image82.jpeg"/><Relationship Id="rId3" Type="http://schemas.openxmlformats.org/officeDocument/2006/relationships/image" Target="../media/image11.png"/><Relationship Id="rId7" Type="http://schemas.openxmlformats.org/officeDocument/2006/relationships/image" Target="../media/image81.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80.jpeg"/><Relationship Id="rId5" Type="http://schemas.openxmlformats.org/officeDocument/2006/relationships/image" Target="../media/image79.jpeg"/><Relationship Id="rId4" Type="http://schemas.openxmlformats.org/officeDocument/2006/relationships/image" Target="../media/image12.png"/><Relationship Id="rId9" Type="http://schemas.openxmlformats.org/officeDocument/2006/relationships/image" Target="../media/image83.jpeg"/></Relationships>
</file>

<file path=ppt/slides/_rels/slide16.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92.png"/><Relationship Id="rId3" Type="http://schemas.openxmlformats.org/officeDocument/2006/relationships/image" Target="../media/image11.png"/><Relationship Id="rId7" Type="http://schemas.openxmlformats.org/officeDocument/2006/relationships/image" Target="../media/image86.png"/><Relationship Id="rId12" Type="http://schemas.openxmlformats.org/officeDocument/2006/relationships/image" Target="../media/image91.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85.png"/><Relationship Id="rId11" Type="http://schemas.openxmlformats.org/officeDocument/2006/relationships/image" Target="../media/image90.png"/><Relationship Id="rId5" Type="http://schemas.openxmlformats.org/officeDocument/2006/relationships/image" Target="../media/image84.png"/><Relationship Id="rId10" Type="http://schemas.openxmlformats.org/officeDocument/2006/relationships/image" Target="../media/image89.png"/><Relationship Id="rId4" Type="http://schemas.openxmlformats.org/officeDocument/2006/relationships/image" Target="../media/image12.png"/><Relationship Id="rId9" Type="http://schemas.openxmlformats.org/officeDocument/2006/relationships/image" Target="../media/image88.png"/></Relationships>
</file>

<file path=ppt/slides/_rels/slide17.xml.rels><?xml version="1.0" encoding="UTF-8" standalone="yes"?>
<Relationships xmlns="http://schemas.openxmlformats.org/package/2006/relationships"><Relationship Id="rId8" Type="http://schemas.openxmlformats.org/officeDocument/2006/relationships/image" Target="../media/image94.jpeg"/><Relationship Id="rId3" Type="http://schemas.openxmlformats.org/officeDocument/2006/relationships/image" Target="../media/image11.png"/><Relationship Id="rId7" Type="http://schemas.openxmlformats.org/officeDocument/2006/relationships/image" Target="../media/image93.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58.jpeg"/><Relationship Id="rId11" Type="http://schemas.openxmlformats.org/officeDocument/2006/relationships/image" Target="../media/image97.jpeg"/><Relationship Id="rId5" Type="http://schemas.openxmlformats.org/officeDocument/2006/relationships/image" Target="../media/image89.png"/><Relationship Id="rId10" Type="http://schemas.openxmlformats.org/officeDocument/2006/relationships/image" Target="../media/image96.png"/><Relationship Id="rId4" Type="http://schemas.openxmlformats.org/officeDocument/2006/relationships/image" Target="../media/image12.png"/><Relationship Id="rId9" Type="http://schemas.openxmlformats.org/officeDocument/2006/relationships/image" Target="../media/image95.jpe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89.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11.png"/><Relationship Id="rId7" Type="http://schemas.openxmlformats.org/officeDocument/2006/relationships/image" Target="../media/image104.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108.jpeg"/><Relationship Id="rId4" Type="http://schemas.openxmlformats.org/officeDocument/2006/relationships/image" Target="../media/image107.jpeg"/></Relationships>
</file>

<file path=ppt/slides/_rels/slide24.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110.png"/><Relationship Id="rId4" Type="http://schemas.openxmlformats.org/officeDocument/2006/relationships/image" Target="../media/image109.png"/></Relationships>
</file>

<file path=ppt/slides/_rels/slide25.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13.jpeg"/><Relationship Id="rId5" Type="http://schemas.openxmlformats.org/officeDocument/2006/relationships/image" Target="../media/image112.png"/><Relationship Id="rId4" Type="http://schemas.openxmlformats.org/officeDocument/2006/relationships/image" Target="../media/image111.png"/></Relationships>
</file>

<file path=ppt/slides/_rels/slide26.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15.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118.png"/><Relationship Id="rId4" Type="http://schemas.openxmlformats.org/officeDocument/2006/relationships/image" Target="../media/image117.png"/></Relationships>
</file>

<file path=ppt/slides/_rels/slide29.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120.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_rels/slide30.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22.png"/><Relationship Id="rId7" Type="http://schemas.openxmlformats.org/officeDocument/2006/relationships/image" Target="../media/image126.jpe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125.jpeg"/><Relationship Id="rId5" Type="http://schemas.openxmlformats.org/officeDocument/2006/relationships/image" Target="../media/image124.jpeg"/><Relationship Id="rId4" Type="http://schemas.openxmlformats.org/officeDocument/2006/relationships/image" Target="../media/image123.jpeg"/></Relationships>
</file>

<file path=ppt/slides/_rels/slide32.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129.png"/><Relationship Id="rId4" Type="http://schemas.openxmlformats.org/officeDocument/2006/relationships/image" Target="../media/image128.png"/></Relationships>
</file>

<file path=ppt/slides/_rels/slide33.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132.png"/><Relationship Id="rId4" Type="http://schemas.openxmlformats.org/officeDocument/2006/relationships/image" Target="../media/image131.png"/></Relationships>
</file>

<file path=ppt/slides/_rels/slide34.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133.png"/><Relationship Id="rId7" Type="http://schemas.openxmlformats.org/officeDocument/2006/relationships/image" Target="../media/image137.pn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136.png"/><Relationship Id="rId11" Type="http://schemas.openxmlformats.org/officeDocument/2006/relationships/image" Target="../media/image141.png"/><Relationship Id="rId5" Type="http://schemas.openxmlformats.org/officeDocument/2006/relationships/image" Target="../media/image135.png"/><Relationship Id="rId10" Type="http://schemas.openxmlformats.org/officeDocument/2006/relationships/image" Target="../media/image140.png"/><Relationship Id="rId4" Type="http://schemas.openxmlformats.org/officeDocument/2006/relationships/image" Target="../media/image134.png"/><Relationship Id="rId9" Type="http://schemas.openxmlformats.org/officeDocument/2006/relationships/image" Target="../media/image139.png"/></Relationships>
</file>

<file path=ppt/slides/_rels/slide35.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43.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5.xml.rels><?xml version="1.0" encoding="UTF-8" standalone="yes"?>
<Relationships xmlns="http://schemas.openxmlformats.org/package/2006/relationships"><Relationship Id="rId8" Type="http://schemas.openxmlformats.org/officeDocument/2006/relationships/image" Target="../media/image16.jpeg"/><Relationship Id="rId13" Type="http://schemas.openxmlformats.org/officeDocument/2006/relationships/image" Target="../media/image21.jpeg"/><Relationship Id="rId3" Type="http://schemas.openxmlformats.org/officeDocument/2006/relationships/image" Target="../media/image11.png"/><Relationship Id="rId7" Type="http://schemas.openxmlformats.org/officeDocument/2006/relationships/image" Target="../media/image15.jpeg"/><Relationship Id="rId12"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19.jpeg"/><Relationship Id="rId5" Type="http://schemas.openxmlformats.org/officeDocument/2006/relationships/image" Target="../media/image13.png"/><Relationship Id="rId10" Type="http://schemas.openxmlformats.org/officeDocument/2006/relationships/image" Target="../media/image18.jpeg"/><Relationship Id="rId4" Type="http://schemas.openxmlformats.org/officeDocument/2006/relationships/image" Target="../media/image12.png"/><Relationship Id="rId9" Type="http://schemas.openxmlformats.org/officeDocument/2006/relationships/image" Target="../media/image17.jpe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24.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11.png"/><Relationship Id="rId7" Type="http://schemas.openxmlformats.org/officeDocument/2006/relationships/image" Target="../media/image27.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11.png"/><Relationship Id="rId7" Type="http://schemas.openxmlformats.org/officeDocument/2006/relationships/image" Target="../media/image31.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29.jpeg"/><Relationship Id="rId10" Type="http://schemas.openxmlformats.org/officeDocument/2006/relationships/image" Target="../media/image34.jpeg"/><Relationship Id="rId4" Type="http://schemas.openxmlformats.org/officeDocument/2006/relationships/image" Target="../media/image12.png"/><Relationship Id="rId9" Type="http://schemas.openxmlformats.org/officeDocument/2006/relationships/image" Target="../media/image33.jpeg"/></Relationships>
</file>

<file path=ppt/slides/_rels/slide9.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37.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AF8A805-E34C-46EE-A37B-80B957A75266}"/>
              </a:ext>
            </a:extLst>
          </p:cNvPr>
          <p:cNvPicPr>
            <a:picLocks noChangeAspect="1"/>
          </p:cNvPicPr>
          <p:nvPr/>
        </p:nvPicPr>
        <p:blipFill rotWithShape="1">
          <a:blip r:embed="rId2">
            <a:extLst>
              <a:ext uri="{28A0092B-C50C-407E-A947-70E740481C1C}">
                <a14:useLocalDpi xmlns:a14="http://schemas.microsoft.com/office/drawing/2010/main" val="0"/>
              </a:ext>
            </a:extLst>
          </a:blip>
          <a:srcRect t="7580"/>
          <a:stretch/>
        </p:blipFill>
        <p:spPr>
          <a:xfrm>
            <a:off x="0" y="0"/>
            <a:ext cx="9906000" cy="6858000"/>
          </a:xfrm>
          <a:prstGeom prst="rect">
            <a:avLst/>
          </a:prstGeom>
        </p:spPr>
      </p:pic>
      <p:sp>
        <p:nvSpPr>
          <p:cNvPr id="2" name="Rectangle 1">
            <a:extLst>
              <a:ext uri="{FF2B5EF4-FFF2-40B4-BE49-F238E27FC236}">
                <a16:creationId xmlns:a16="http://schemas.microsoft.com/office/drawing/2014/main" id="{3D2C54C9-AF8C-44E5-82BA-B6CF0314ED93}"/>
              </a:ext>
            </a:extLst>
          </p:cNvPr>
          <p:cNvSpPr/>
          <p:nvPr/>
        </p:nvSpPr>
        <p:spPr>
          <a:xfrm>
            <a:off x="1" y="0"/>
            <a:ext cx="9919345" cy="6862218"/>
          </a:xfrm>
          <a:prstGeom prst="rect">
            <a:avLst/>
          </a:prstGeom>
          <a:solidFill>
            <a:srgbClr val="F2F2F2">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 name="ZoneTexte 6">
            <a:extLst>
              <a:ext uri="{FF2B5EF4-FFF2-40B4-BE49-F238E27FC236}">
                <a16:creationId xmlns:a16="http://schemas.microsoft.com/office/drawing/2014/main" id="{B7232DF1-C18E-4012-9CA0-461060D956FB}"/>
              </a:ext>
            </a:extLst>
          </p:cNvPr>
          <p:cNvSpPr txBox="1">
            <a:spLocks noChangeArrowheads="1"/>
          </p:cNvSpPr>
          <p:nvPr/>
        </p:nvSpPr>
        <p:spPr bwMode="auto">
          <a:xfrm>
            <a:off x="3944938" y="3593482"/>
            <a:ext cx="5842509" cy="28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nchor="ctr">
            <a:spAutoFit/>
          </a:bodyPr>
          <a:lstStyle>
            <a:lvl1pPr defTabSz="685800">
              <a:spcBef>
                <a:spcPct val="20000"/>
              </a:spcBef>
              <a:buChar char="•"/>
              <a:defRPr sz="3200">
                <a:solidFill>
                  <a:schemeClr val="tx1"/>
                </a:solidFill>
                <a:latin typeface="Arial" panose="020B0604020202020204" pitchFamily="34" charset="0"/>
              </a:defRPr>
            </a:lvl1pPr>
            <a:lvl2pPr marL="742950" indent="-285750" defTabSz="685800">
              <a:spcBef>
                <a:spcPct val="20000"/>
              </a:spcBef>
              <a:buChar char="–"/>
              <a:defRPr sz="2800">
                <a:solidFill>
                  <a:schemeClr val="tx1"/>
                </a:solidFill>
                <a:latin typeface="Arial" panose="020B0604020202020204" pitchFamily="34" charset="0"/>
              </a:defRPr>
            </a:lvl2pPr>
            <a:lvl3pPr marL="1143000" indent="-228600" defTabSz="685800">
              <a:spcBef>
                <a:spcPct val="20000"/>
              </a:spcBef>
              <a:buChar char="•"/>
              <a:defRPr sz="2400">
                <a:solidFill>
                  <a:schemeClr val="tx1"/>
                </a:solidFill>
                <a:latin typeface="Arial" panose="020B0604020202020204" pitchFamily="34" charset="0"/>
              </a:defRPr>
            </a:lvl3pPr>
            <a:lvl4pPr marL="1600200" indent="-228600" defTabSz="685800">
              <a:spcBef>
                <a:spcPct val="20000"/>
              </a:spcBef>
              <a:buChar char="–"/>
              <a:defRPr sz="2000">
                <a:solidFill>
                  <a:schemeClr val="tx1"/>
                </a:solidFill>
                <a:latin typeface="Arial" panose="020B0604020202020204" pitchFamily="34" charset="0"/>
              </a:defRPr>
            </a:lvl4pPr>
            <a:lvl5pPr marL="2057400" indent="-228600" defTabSz="685800">
              <a:spcBef>
                <a:spcPct val="20000"/>
              </a:spcBef>
              <a:buChar char="»"/>
              <a:defRPr sz="2000">
                <a:solidFill>
                  <a:schemeClr val="tx1"/>
                </a:solidFill>
                <a:latin typeface="Arial" panose="020B0604020202020204" pitchFamily="34" charset="0"/>
              </a:defRPr>
            </a:lvl5pPr>
            <a:lvl6pPr marL="2514600" indent="-228600" defTabSz="6858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6858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6858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6858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b="1">
                <a:solidFill>
                  <a:srgbClr val="669900"/>
                </a:solidFill>
                <a:cs typeface="Arial" panose="020B0604020202020204" pitchFamily="34" charset="0"/>
              </a:rPr>
              <a:t>ARDOR GREEN</a:t>
            </a:r>
          </a:p>
          <a:p>
            <a:pPr>
              <a:spcBef>
                <a:spcPct val="0"/>
              </a:spcBef>
            </a:pPr>
            <a:endParaRPr lang="en-US" altLang="en-US" sz="1100">
              <a:solidFill>
                <a:schemeClr val="tx1">
                  <a:lumMod val="75000"/>
                  <a:lumOff val="25000"/>
                </a:schemeClr>
              </a:solidFill>
              <a:cs typeface="Arial" panose="020B0604020202020204" pitchFamily="34" charset="0"/>
            </a:endParaRPr>
          </a:p>
          <a:p>
            <a:pPr indent="115891">
              <a:spcBef>
                <a:spcPct val="0"/>
              </a:spcBef>
            </a:pPr>
            <a:r>
              <a:rPr lang="en-US" altLang="en-US" sz="1100">
                <a:solidFill>
                  <a:schemeClr val="tx1">
                    <a:lumMod val="75000"/>
                    <a:lumOff val="25000"/>
                  </a:schemeClr>
                </a:solidFill>
                <a:cs typeface="Arial" panose="020B0604020202020204" pitchFamily="34" charset="0"/>
              </a:rPr>
              <a:t>VIETNAM GREEN BUILDING COUNCIL BOARD DIRECTORS</a:t>
            </a:r>
          </a:p>
          <a:p>
            <a:pPr indent="115891">
              <a:spcBef>
                <a:spcPct val="0"/>
              </a:spcBef>
            </a:pPr>
            <a:r>
              <a:rPr lang="en-US" altLang="en-US" sz="1100">
                <a:solidFill>
                  <a:schemeClr val="tx1">
                    <a:lumMod val="75000"/>
                    <a:lumOff val="25000"/>
                  </a:schemeClr>
                </a:solidFill>
                <a:cs typeface="Arial" panose="020B0604020202020204" pitchFamily="34" charset="0"/>
              </a:rPr>
              <a:t>HCMC GREEN ARCHITECTURE CLUB BOARD MEMBERS</a:t>
            </a:r>
          </a:p>
          <a:p>
            <a:pPr indent="115891">
              <a:spcBef>
                <a:spcPct val="0"/>
              </a:spcBef>
            </a:pPr>
            <a:r>
              <a:rPr lang="en-US" altLang="en-US" sz="1100">
                <a:solidFill>
                  <a:schemeClr val="tx1">
                    <a:lumMod val="75000"/>
                    <a:lumOff val="25000"/>
                  </a:schemeClr>
                </a:solidFill>
                <a:cs typeface="Arial" panose="020B0604020202020204" pitchFamily="34" charset="0"/>
              </a:rPr>
              <a:t>SINTALI-SGS EDGE EXPERT</a:t>
            </a:r>
          </a:p>
          <a:p>
            <a:pPr>
              <a:spcBef>
                <a:spcPct val="0"/>
              </a:spcBef>
            </a:pPr>
            <a:endParaRPr lang="en-US" altLang="en-US" sz="1100">
              <a:solidFill>
                <a:schemeClr val="tx1">
                  <a:lumMod val="75000"/>
                  <a:lumOff val="25000"/>
                </a:schemeClr>
              </a:solidFill>
              <a:cs typeface="Arial" panose="020B0604020202020204" pitchFamily="34" charset="0"/>
            </a:endParaRPr>
          </a:p>
          <a:p>
            <a:pPr>
              <a:spcBef>
                <a:spcPct val="0"/>
              </a:spcBef>
              <a:buNone/>
            </a:pPr>
            <a:r>
              <a:rPr lang="en-US" altLang="en-US" sz="1100">
                <a:solidFill>
                  <a:schemeClr val="tx1">
                    <a:lumMod val="75000"/>
                    <a:lumOff val="25000"/>
                  </a:schemeClr>
                </a:solidFill>
                <a:cs typeface="Arial" panose="020B0604020202020204" pitchFamily="34" charset="0"/>
              </a:rPr>
              <a:t>Office:</a:t>
            </a:r>
          </a:p>
          <a:p>
            <a:pPr indent="115891">
              <a:spcBef>
                <a:spcPct val="0"/>
              </a:spcBef>
            </a:pPr>
            <a:r>
              <a:rPr lang="en-US" altLang="en-US" sz="1100">
                <a:solidFill>
                  <a:schemeClr val="tx1">
                    <a:lumMod val="75000"/>
                    <a:lumOff val="25000"/>
                  </a:schemeClr>
                </a:solidFill>
                <a:cs typeface="Arial" panose="020B0604020202020204" pitchFamily="34" charset="0"/>
              </a:rPr>
              <a:t>Ho Chi </a:t>
            </a:r>
            <a:r>
              <a:rPr lang="vi-VN" altLang="en-US" sz="1100">
                <a:solidFill>
                  <a:schemeClr val="tx1">
                    <a:lumMod val="75000"/>
                    <a:lumOff val="25000"/>
                  </a:schemeClr>
                </a:solidFill>
                <a:cs typeface="Arial" panose="020B0604020202020204" pitchFamily="34" charset="0"/>
              </a:rPr>
              <a:t>Minh City: 216/1/1 Nguyen Van Huong, An Khanh Ward, HCMC</a:t>
            </a:r>
          </a:p>
          <a:p>
            <a:pPr indent="115891">
              <a:spcBef>
                <a:spcPct val="0"/>
              </a:spcBef>
            </a:pPr>
            <a:r>
              <a:rPr lang="en-US" altLang="en-US" sz="1100">
                <a:solidFill>
                  <a:schemeClr val="tx1">
                    <a:lumMod val="75000"/>
                    <a:lumOff val="25000"/>
                  </a:schemeClr>
                </a:solidFill>
                <a:cs typeface="Arial" panose="020B0604020202020204" pitchFamily="34" charset="0"/>
              </a:rPr>
              <a:t>Hanoi: Level 14, Hapro Building, 11B Cat Linh, O Cho Dua Ward, Hanoi</a:t>
            </a:r>
          </a:p>
          <a:p>
            <a:pPr>
              <a:spcBef>
                <a:spcPct val="0"/>
              </a:spcBef>
            </a:pPr>
            <a:endParaRPr lang="en-US" altLang="en-US" sz="1100">
              <a:solidFill>
                <a:schemeClr val="tx1">
                  <a:lumMod val="75000"/>
                  <a:lumOff val="25000"/>
                </a:schemeClr>
              </a:solidFill>
              <a:cs typeface="Arial" panose="020B0604020202020204" pitchFamily="34" charset="0"/>
            </a:endParaRPr>
          </a:p>
          <a:p>
            <a:pPr>
              <a:spcBef>
                <a:spcPct val="0"/>
              </a:spcBef>
              <a:buFontTx/>
              <a:buNone/>
            </a:pPr>
            <a:r>
              <a:rPr lang="en-US" altLang="en-US" sz="1100">
                <a:solidFill>
                  <a:schemeClr val="tx1">
                    <a:lumMod val="75000"/>
                    <a:lumOff val="25000"/>
                  </a:schemeClr>
                </a:solidFill>
                <a:cs typeface="Arial" panose="020B0604020202020204" pitchFamily="34" charset="0"/>
              </a:rPr>
              <a:t>Contact:</a:t>
            </a:r>
          </a:p>
          <a:p>
            <a:pPr marL="171455" indent="-171455">
              <a:spcBef>
                <a:spcPct val="0"/>
              </a:spcBef>
            </a:pPr>
            <a:r>
              <a:rPr lang="en-US" altLang="en-US" sz="1100">
                <a:solidFill>
                  <a:schemeClr val="tx1">
                    <a:lumMod val="75000"/>
                    <a:lumOff val="25000"/>
                  </a:schemeClr>
                </a:solidFill>
                <a:cs typeface="Arial" panose="020B0604020202020204" pitchFamily="34" charset="0"/>
              </a:rPr>
              <a:t>Vu Linh Quang, Managing Director, vuquang@ardorgreen.com</a:t>
            </a:r>
          </a:p>
          <a:p>
            <a:pPr marL="171455" indent="-171455">
              <a:spcBef>
                <a:spcPct val="0"/>
              </a:spcBef>
            </a:pPr>
            <a:r>
              <a:rPr lang="en-US" altLang="en-US" sz="1100">
                <a:solidFill>
                  <a:schemeClr val="tx1">
                    <a:lumMod val="75000"/>
                    <a:lumOff val="25000"/>
                  </a:schemeClr>
                </a:solidFill>
                <a:cs typeface="Arial" panose="020B0604020202020204" pitchFamily="34" charset="0"/>
              </a:rPr>
              <a:t>Trinh Quang Loc, Technical Deputy Director, quangloc@ardorgreen.com</a:t>
            </a:r>
          </a:p>
          <a:p>
            <a:pPr marL="171455" indent="-171455">
              <a:spcBef>
                <a:spcPct val="0"/>
              </a:spcBef>
            </a:pPr>
            <a:r>
              <a:rPr lang="en-US" altLang="en-US" sz="1100">
                <a:solidFill>
                  <a:schemeClr val="tx1">
                    <a:lumMod val="75000"/>
                    <a:lumOff val="25000"/>
                  </a:schemeClr>
                </a:solidFill>
                <a:cs typeface="Arial" panose="020B0604020202020204" pitchFamily="34" charset="0"/>
              </a:rPr>
              <a:t>Le Phuong Thao, Office Manager, phuongthao@ardorgreen.com</a:t>
            </a:r>
          </a:p>
          <a:p>
            <a:pPr>
              <a:spcBef>
                <a:spcPct val="0"/>
              </a:spcBef>
              <a:buNone/>
            </a:pPr>
            <a:endParaRPr lang="en-US" altLang="en-US" sz="1100">
              <a:solidFill>
                <a:schemeClr val="tx1">
                  <a:lumMod val="75000"/>
                  <a:lumOff val="25000"/>
                </a:schemeClr>
              </a:solidFill>
              <a:cs typeface="Arial" panose="020B0604020202020204" pitchFamily="34" charset="0"/>
            </a:endParaRPr>
          </a:p>
          <a:p>
            <a:pPr>
              <a:spcBef>
                <a:spcPct val="0"/>
              </a:spcBef>
              <a:buNone/>
            </a:pPr>
            <a:r>
              <a:rPr lang="en-US" altLang="en-US" sz="1100">
                <a:solidFill>
                  <a:schemeClr val="tx1">
                    <a:lumMod val="75000"/>
                    <a:lumOff val="25000"/>
                  </a:schemeClr>
                </a:solidFill>
                <a:cs typeface="Arial" panose="020B0604020202020204" pitchFamily="34" charset="0"/>
              </a:rPr>
              <a:t>© 2026 ARDOR Green. No reproduction or distribution without permission.</a:t>
            </a:r>
          </a:p>
        </p:txBody>
      </p:sp>
      <p:sp>
        <p:nvSpPr>
          <p:cNvPr id="7" name="ZoneTexte 3">
            <a:extLst>
              <a:ext uri="{FF2B5EF4-FFF2-40B4-BE49-F238E27FC236}">
                <a16:creationId xmlns:a16="http://schemas.microsoft.com/office/drawing/2014/main" id="{C649A3B7-DFAB-4F4A-8BEE-2660646DC567}"/>
              </a:ext>
            </a:extLst>
          </p:cNvPr>
          <p:cNvSpPr txBox="1">
            <a:spLocks noChangeArrowheads="1"/>
          </p:cNvSpPr>
          <p:nvPr/>
        </p:nvSpPr>
        <p:spPr bwMode="auto">
          <a:xfrm>
            <a:off x="3944939" y="3082752"/>
            <a:ext cx="5825255" cy="346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nchor="ctr">
            <a:spAutoFit/>
          </a:bodyPr>
          <a:lstStyle>
            <a:lvl1pPr defTabSz="685800">
              <a:spcBef>
                <a:spcPct val="20000"/>
              </a:spcBef>
              <a:buChar char="•"/>
              <a:defRPr sz="3200">
                <a:solidFill>
                  <a:schemeClr val="tx1"/>
                </a:solidFill>
                <a:latin typeface="Arial" panose="020B0604020202020204" pitchFamily="34" charset="0"/>
              </a:defRPr>
            </a:lvl1pPr>
            <a:lvl2pPr marL="742950" indent="-285750" defTabSz="685800">
              <a:spcBef>
                <a:spcPct val="20000"/>
              </a:spcBef>
              <a:buChar char="–"/>
              <a:defRPr sz="2800">
                <a:solidFill>
                  <a:schemeClr val="tx1"/>
                </a:solidFill>
                <a:latin typeface="Arial" panose="020B0604020202020204" pitchFamily="34" charset="0"/>
              </a:defRPr>
            </a:lvl2pPr>
            <a:lvl3pPr marL="1143000" indent="-228600" defTabSz="685800">
              <a:spcBef>
                <a:spcPct val="20000"/>
              </a:spcBef>
              <a:buChar char="•"/>
              <a:defRPr sz="2400">
                <a:solidFill>
                  <a:schemeClr val="tx1"/>
                </a:solidFill>
                <a:latin typeface="Arial" panose="020B0604020202020204" pitchFamily="34" charset="0"/>
              </a:defRPr>
            </a:lvl3pPr>
            <a:lvl4pPr marL="1600200" indent="-228600" defTabSz="685800">
              <a:spcBef>
                <a:spcPct val="20000"/>
              </a:spcBef>
              <a:buChar char="–"/>
              <a:defRPr sz="2000">
                <a:solidFill>
                  <a:schemeClr val="tx1"/>
                </a:solidFill>
                <a:latin typeface="Arial" panose="020B0604020202020204" pitchFamily="34" charset="0"/>
              </a:defRPr>
            </a:lvl4pPr>
            <a:lvl5pPr marL="2057400" indent="-228600" defTabSz="685800">
              <a:spcBef>
                <a:spcPct val="20000"/>
              </a:spcBef>
              <a:buChar char="»"/>
              <a:defRPr sz="2000">
                <a:solidFill>
                  <a:schemeClr val="tx1"/>
                </a:solidFill>
                <a:latin typeface="Arial" panose="020B0604020202020204" pitchFamily="34" charset="0"/>
              </a:defRPr>
            </a:lvl5pPr>
            <a:lvl6pPr marL="2514600" indent="-228600" defTabSz="6858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6858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6858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6858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b="1">
                <a:solidFill>
                  <a:srgbClr val="669900"/>
                </a:solidFill>
                <a:cs typeface="Arial" panose="020B0604020202020204" pitchFamily="34" charset="0"/>
              </a:rPr>
              <a:t>BUILD GREEN. BUILD WITH ARDOR GREEN</a:t>
            </a:r>
          </a:p>
        </p:txBody>
      </p:sp>
      <p:sp>
        <p:nvSpPr>
          <p:cNvPr id="8" name="ZoneTexte 6">
            <a:extLst>
              <a:ext uri="{FF2B5EF4-FFF2-40B4-BE49-F238E27FC236}">
                <a16:creationId xmlns:a16="http://schemas.microsoft.com/office/drawing/2014/main" id="{1EEF1F58-056D-4314-8AC2-5149C4FED862}"/>
              </a:ext>
            </a:extLst>
          </p:cNvPr>
          <p:cNvSpPr txBox="1"/>
          <p:nvPr/>
        </p:nvSpPr>
        <p:spPr>
          <a:xfrm>
            <a:off x="7185248" y="225425"/>
            <a:ext cx="2584945" cy="721352"/>
          </a:xfrm>
          <a:prstGeom prst="rect">
            <a:avLst/>
          </a:prstGeom>
          <a:noFill/>
        </p:spPr>
        <p:txBody>
          <a:bodyPr wrap="square" lIns="74295" tIns="37148" rIns="74295" bIns="37148" rtlCol="0">
            <a:spAutoFit/>
          </a:bodyPr>
          <a:lstStyle/>
          <a:p>
            <a:pPr marL="460387" lvl="2" defTabSz="742957"/>
            <a:r>
              <a:rPr lang="en-US" sz="700" b="1" dirty="0">
                <a:solidFill>
                  <a:schemeClr val="tx1">
                    <a:lumMod val="75000"/>
                    <a:lumOff val="25000"/>
                  </a:schemeClr>
                </a:solidFill>
                <a:cs typeface="Arial" panose="020B0604020202020204" pitchFamily="34" charset="0"/>
              </a:rPr>
              <a:t>ARDOR GROUP (WWW</a:t>
            </a:r>
            <a:r>
              <a:rPr lang="en-US" sz="700" b="1">
                <a:solidFill>
                  <a:schemeClr val="tx1">
                    <a:lumMod val="75000"/>
                    <a:lumOff val="25000"/>
                  </a:schemeClr>
                </a:solidFill>
                <a:cs typeface="Arial" panose="020B0604020202020204" pitchFamily="34" charset="0"/>
              </a:rPr>
              <a:t>.ARDORGREEN.</a:t>
            </a:r>
            <a:r>
              <a:rPr lang="en-US" sz="700" b="1" dirty="0">
                <a:solidFill>
                  <a:schemeClr val="tx1">
                    <a:lumMod val="75000"/>
                    <a:lumOff val="25000"/>
                  </a:schemeClr>
                </a:solidFill>
                <a:cs typeface="Arial" panose="020B0604020202020204" pitchFamily="34" charset="0"/>
              </a:rPr>
              <a:t>COM)</a:t>
            </a:r>
          </a:p>
          <a:p>
            <a:pPr marL="460387" lvl="2" defTabSz="742957"/>
            <a:endParaRPr lang="en-US" sz="700" b="1" dirty="0">
              <a:solidFill>
                <a:schemeClr val="tx1">
                  <a:lumMod val="75000"/>
                  <a:lumOff val="25000"/>
                </a:schemeClr>
              </a:solidFill>
              <a:cs typeface="Arial" panose="020B0604020202020204" pitchFamily="34" charset="0"/>
            </a:endParaRPr>
          </a:p>
          <a:p>
            <a:pPr marL="460387" lvl="2" defTabSz="742957"/>
            <a:r>
              <a:rPr lang="en-US" sz="700">
                <a:solidFill>
                  <a:schemeClr val="tx1">
                    <a:lumMod val="75000"/>
                    <a:lumOff val="25000"/>
                  </a:schemeClr>
                </a:solidFill>
                <a:cs typeface="Arial" panose="020B0604020202020204" pitchFamily="34" charset="0"/>
              </a:rPr>
              <a:t>USGBC Silver Membership</a:t>
            </a:r>
          </a:p>
          <a:p>
            <a:pPr marL="460387" lvl="2" defTabSz="742957"/>
            <a:r>
              <a:rPr lang="en-US" sz="700">
                <a:solidFill>
                  <a:schemeClr val="tx1">
                    <a:lumMod val="75000"/>
                    <a:lumOff val="25000"/>
                  </a:schemeClr>
                </a:solidFill>
                <a:cs typeface="Arial" panose="020B0604020202020204" pitchFamily="34" charset="0"/>
              </a:rPr>
              <a:t>VGBC Silver Membership, Board of Directors</a:t>
            </a:r>
          </a:p>
          <a:p>
            <a:pPr marL="460387" lvl="2" defTabSz="742957"/>
            <a:r>
              <a:rPr lang="en-US" sz="700">
                <a:solidFill>
                  <a:schemeClr val="tx1">
                    <a:lumMod val="75000"/>
                    <a:lumOff val="25000"/>
                  </a:schemeClr>
                </a:solidFill>
                <a:cs typeface="Arial" panose="020B0604020202020204" pitchFamily="34" charset="0"/>
              </a:rPr>
              <a:t>HCMC Green Architecture Club Board Member</a:t>
            </a:r>
          </a:p>
          <a:p>
            <a:pPr marL="460387" lvl="2" defTabSz="742957"/>
            <a:r>
              <a:rPr lang="en-US" sz="700" i="1">
                <a:solidFill>
                  <a:schemeClr val="tx1">
                    <a:lumMod val="75000"/>
                    <a:lumOff val="25000"/>
                  </a:schemeClr>
                </a:solidFill>
                <a:cs typeface="Arial" panose="020B0604020202020204" pitchFamily="34" charset="0"/>
              </a:rPr>
              <a:t>© All Rights Reserved By ARDOR Green @ 2026</a:t>
            </a:r>
            <a:endParaRPr lang="en-US" sz="700" i="1" dirty="0">
              <a:solidFill>
                <a:schemeClr val="tx1">
                  <a:lumMod val="75000"/>
                  <a:lumOff val="25000"/>
                </a:schemeClr>
              </a:solidFill>
              <a:cs typeface="Arial" panose="020B0604020202020204" pitchFamily="34" charset="0"/>
            </a:endParaRPr>
          </a:p>
        </p:txBody>
      </p:sp>
      <p:sp>
        <p:nvSpPr>
          <p:cNvPr id="10" name="ZoneTexte 3">
            <a:extLst>
              <a:ext uri="{FF2B5EF4-FFF2-40B4-BE49-F238E27FC236}">
                <a16:creationId xmlns:a16="http://schemas.microsoft.com/office/drawing/2014/main" id="{D380A363-CC98-47F3-AD3F-F28229292DB9}"/>
              </a:ext>
            </a:extLst>
          </p:cNvPr>
          <p:cNvSpPr txBox="1">
            <a:spLocks noChangeArrowheads="1"/>
          </p:cNvSpPr>
          <p:nvPr/>
        </p:nvSpPr>
        <p:spPr bwMode="auto">
          <a:xfrm>
            <a:off x="3944939" y="915250"/>
            <a:ext cx="5825255" cy="1454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nchor="ctr">
            <a:spAutoFit/>
          </a:bodyPr>
          <a:lstStyle>
            <a:lvl1pPr defTabSz="685800">
              <a:spcBef>
                <a:spcPct val="20000"/>
              </a:spcBef>
              <a:buChar char="•"/>
              <a:defRPr sz="3200">
                <a:solidFill>
                  <a:schemeClr val="tx1"/>
                </a:solidFill>
                <a:latin typeface="Arial" panose="020B0604020202020204" pitchFamily="34" charset="0"/>
              </a:defRPr>
            </a:lvl1pPr>
            <a:lvl2pPr marL="742950" indent="-285750" defTabSz="685800">
              <a:spcBef>
                <a:spcPct val="20000"/>
              </a:spcBef>
              <a:buChar char="–"/>
              <a:defRPr sz="2800">
                <a:solidFill>
                  <a:schemeClr val="tx1"/>
                </a:solidFill>
                <a:latin typeface="Arial" panose="020B0604020202020204" pitchFamily="34" charset="0"/>
              </a:defRPr>
            </a:lvl2pPr>
            <a:lvl3pPr marL="1143000" indent="-228600" defTabSz="685800">
              <a:spcBef>
                <a:spcPct val="20000"/>
              </a:spcBef>
              <a:buChar char="•"/>
              <a:defRPr sz="2400">
                <a:solidFill>
                  <a:schemeClr val="tx1"/>
                </a:solidFill>
                <a:latin typeface="Arial" panose="020B0604020202020204" pitchFamily="34" charset="0"/>
              </a:defRPr>
            </a:lvl3pPr>
            <a:lvl4pPr marL="1600200" indent="-228600" defTabSz="685800">
              <a:spcBef>
                <a:spcPct val="20000"/>
              </a:spcBef>
              <a:buChar char="–"/>
              <a:defRPr sz="2000">
                <a:solidFill>
                  <a:schemeClr val="tx1"/>
                </a:solidFill>
                <a:latin typeface="Arial" panose="020B0604020202020204" pitchFamily="34" charset="0"/>
              </a:defRPr>
            </a:lvl4pPr>
            <a:lvl5pPr marL="2057400" indent="-228600" defTabSz="685800">
              <a:spcBef>
                <a:spcPct val="20000"/>
              </a:spcBef>
              <a:buChar char="»"/>
              <a:defRPr sz="2000">
                <a:solidFill>
                  <a:schemeClr val="tx1"/>
                </a:solidFill>
                <a:latin typeface="Arial" panose="020B0604020202020204" pitchFamily="34" charset="0"/>
              </a:defRPr>
            </a:lvl5pPr>
            <a:lvl6pPr marL="2514600" indent="-228600" defTabSz="6858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6858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6858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6858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b="1" dirty="0">
                <a:solidFill>
                  <a:srgbClr val="669900"/>
                </a:solidFill>
                <a:cs typeface="Arial" panose="020B0604020202020204" pitchFamily="34" charset="0"/>
              </a:rPr>
              <a:t>HỘI THẢO KỸ THUẬT: </a:t>
            </a:r>
          </a:p>
          <a:p>
            <a:pPr>
              <a:spcBef>
                <a:spcPct val="0"/>
              </a:spcBef>
              <a:buFontTx/>
              <a:buNone/>
            </a:pPr>
            <a:r>
              <a:rPr lang="en-US" altLang="en-US" sz="1400" b="1" dirty="0">
                <a:solidFill>
                  <a:srgbClr val="669900"/>
                </a:solidFill>
                <a:cs typeface="Arial" panose="020B0604020202020204" pitchFamily="34" charset="0"/>
              </a:rPr>
              <a:t>CÔNG TRÌNH XANH &amp; VẬT LIỆU BỀN VỮNG: </a:t>
            </a:r>
          </a:p>
          <a:p>
            <a:pPr>
              <a:spcBef>
                <a:spcPct val="0"/>
              </a:spcBef>
              <a:buFontTx/>
              <a:buNone/>
            </a:pPr>
            <a:r>
              <a:rPr lang="en-US" altLang="en-US" sz="1400" b="1" dirty="0" err="1">
                <a:solidFill>
                  <a:srgbClr val="669900"/>
                </a:solidFill>
                <a:cs typeface="Arial" panose="020B0604020202020204" pitchFamily="34" charset="0"/>
              </a:rPr>
              <a:t>Từ</a:t>
            </a:r>
            <a:r>
              <a:rPr lang="en-US" altLang="en-US" sz="1400" b="1" dirty="0">
                <a:solidFill>
                  <a:srgbClr val="669900"/>
                </a:solidFill>
                <a:cs typeface="Arial" panose="020B0604020202020204" pitchFamily="34" charset="0"/>
              </a:rPr>
              <a:t> </a:t>
            </a:r>
            <a:r>
              <a:rPr lang="en-US" altLang="en-US" sz="1400" b="1" dirty="0" err="1">
                <a:solidFill>
                  <a:srgbClr val="669900"/>
                </a:solidFill>
                <a:cs typeface="Arial" panose="020B0604020202020204" pitchFamily="34" charset="0"/>
              </a:rPr>
              <a:t>Yêu</a:t>
            </a:r>
            <a:r>
              <a:rPr lang="en-US" altLang="en-US" sz="1400" b="1" dirty="0">
                <a:solidFill>
                  <a:srgbClr val="669900"/>
                </a:solidFill>
                <a:cs typeface="Arial" panose="020B0604020202020204" pitchFamily="34" charset="0"/>
              </a:rPr>
              <a:t> </a:t>
            </a:r>
            <a:r>
              <a:rPr lang="en-US" altLang="en-US" sz="1400" b="1" dirty="0" err="1">
                <a:solidFill>
                  <a:srgbClr val="669900"/>
                </a:solidFill>
                <a:cs typeface="Arial" panose="020B0604020202020204" pitchFamily="34" charset="0"/>
              </a:rPr>
              <a:t>Cầu</a:t>
            </a:r>
            <a:r>
              <a:rPr lang="en-US" altLang="en-US" sz="1400" b="1" dirty="0">
                <a:solidFill>
                  <a:srgbClr val="669900"/>
                </a:solidFill>
                <a:cs typeface="Arial" panose="020B0604020202020204" pitchFamily="34" charset="0"/>
              </a:rPr>
              <a:t> EDGE, LOTUS, LEED </a:t>
            </a:r>
            <a:r>
              <a:rPr lang="en-US" altLang="en-US" sz="1400" b="1" dirty="0" err="1">
                <a:solidFill>
                  <a:srgbClr val="669900"/>
                </a:solidFill>
                <a:cs typeface="Arial" panose="020B0604020202020204" pitchFamily="34" charset="0"/>
              </a:rPr>
              <a:t>đến</a:t>
            </a:r>
            <a:r>
              <a:rPr lang="en-US" altLang="en-US" sz="1400" b="1" dirty="0">
                <a:solidFill>
                  <a:srgbClr val="669900"/>
                </a:solidFill>
                <a:cs typeface="Arial" panose="020B0604020202020204" pitchFamily="34" charset="0"/>
              </a:rPr>
              <a:t> </a:t>
            </a:r>
            <a:r>
              <a:rPr lang="en-US" altLang="en-US" sz="1400" b="1" dirty="0" err="1">
                <a:solidFill>
                  <a:srgbClr val="669900"/>
                </a:solidFill>
                <a:cs typeface="Arial" panose="020B0604020202020204" pitchFamily="34" charset="0"/>
              </a:rPr>
              <a:t>Giải</a:t>
            </a:r>
            <a:r>
              <a:rPr lang="en-US" altLang="en-US" sz="1400" b="1" dirty="0">
                <a:solidFill>
                  <a:srgbClr val="669900"/>
                </a:solidFill>
                <a:cs typeface="Arial" panose="020B0604020202020204" pitchFamily="34" charset="0"/>
              </a:rPr>
              <a:t> </a:t>
            </a:r>
            <a:r>
              <a:rPr lang="en-US" altLang="en-US" sz="1400" b="1" dirty="0" err="1">
                <a:solidFill>
                  <a:srgbClr val="669900"/>
                </a:solidFill>
                <a:cs typeface="Arial" panose="020B0604020202020204" pitchFamily="34" charset="0"/>
              </a:rPr>
              <a:t>pháp</a:t>
            </a:r>
            <a:r>
              <a:rPr lang="en-US" altLang="en-US" sz="1400" b="1" dirty="0">
                <a:solidFill>
                  <a:srgbClr val="669900"/>
                </a:solidFill>
                <a:cs typeface="Arial" panose="020B0604020202020204" pitchFamily="34" charset="0"/>
              </a:rPr>
              <a:t> LCA/EPD</a:t>
            </a:r>
          </a:p>
          <a:p>
            <a:pPr>
              <a:spcBef>
                <a:spcPct val="0"/>
              </a:spcBef>
              <a:buFontTx/>
              <a:buNone/>
            </a:pPr>
            <a:endParaRPr lang="en-US" altLang="en-US" sz="1600" b="1" dirty="0">
              <a:solidFill>
                <a:srgbClr val="669900"/>
              </a:solidFill>
              <a:cs typeface="Arial" panose="020B0604020202020204" pitchFamily="34" charset="0"/>
            </a:endParaRPr>
          </a:p>
          <a:p>
            <a:pPr>
              <a:spcBef>
                <a:spcPct val="0"/>
              </a:spcBef>
              <a:buFontTx/>
              <a:buNone/>
            </a:pPr>
            <a:r>
              <a:rPr lang="en-US" altLang="en-US" sz="1600" b="1" dirty="0" err="1">
                <a:solidFill>
                  <a:srgbClr val="669900"/>
                </a:solidFill>
                <a:cs typeface="Arial" panose="020B0604020202020204" pitchFamily="34" charset="0"/>
              </a:rPr>
              <a:t>Lựa</a:t>
            </a:r>
            <a:r>
              <a:rPr lang="en-US" altLang="en-US" sz="1600" b="1" dirty="0">
                <a:solidFill>
                  <a:srgbClr val="669900"/>
                </a:solidFill>
                <a:cs typeface="Arial" panose="020B0604020202020204" pitchFamily="34" charset="0"/>
              </a:rPr>
              <a:t> </a:t>
            </a:r>
            <a:r>
              <a:rPr lang="en-US" altLang="en-US" sz="1600" b="1" dirty="0" err="1">
                <a:solidFill>
                  <a:srgbClr val="669900"/>
                </a:solidFill>
                <a:cs typeface="Arial" panose="020B0604020202020204" pitchFamily="34" charset="0"/>
              </a:rPr>
              <a:t>Chọn</a:t>
            </a:r>
            <a:r>
              <a:rPr lang="en-US" altLang="en-US" sz="1600" b="1" dirty="0">
                <a:solidFill>
                  <a:srgbClr val="669900"/>
                </a:solidFill>
                <a:cs typeface="Arial" panose="020B0604020202020204" pitchFamily="34" charset="0"/>
              </a:rPr>
              <a:t> </a:t>
            </a:r>
            <a:r>
              <a:rPr lang="en-US" altLang="en-US" sz="1600" b="1" dirty="0" err="1">
                <a:solidFill>
                  <a:srgbClr val="669900"/>
                </a:solidFill>
                <a:cs typeface="Arial" panose="020B0604020202020204" pitchFamily="34" charset="0"/>
              </a:rPr>
              <a:t>Vật</a:t>
            </a:r>
            <a:r>
              <a:rPr lang="en-US" altLang="en-US" sz="1600" b="1" dirty="0">
                <a:solidFill>
                  <a:srgbClr val="669900"/>
                </a:solidFill>
                <a:cs typeface="Arial" panose="020B0604020202020204" pitchFamily="34" charset="0"/>
              </a:rPr>
              <a:t> Liệu Cho Công </a:t>
            </a:r>
            <a:r>
              <a:rPr lang="en-US" altLang="en-US" sz="1600" b="1" dirty="0" err="1">
                <a:solidFill>
                  <a:srgbClr val="669900"/>
                </a:solidFill>
                <a:cs typeface="Arial" panose="020B0604020202020204" pitchFamily="34" charset="0"/>
              </a:rPr>
              <a:t>Trình</a:t>
            </a:r>
            <a:r>
              <a:rPr lang="en-US" altLang="en-US" sz="1600" b="1" dirty="0">
                <a:solidFill>
                  <a:srgbClr val="669900"/>
                </a:solidFill>
                <a:cs typeface="Arial" panose="020B0604020202020204" pitchFamily="34" charset="0"/>
              </a:rPr>
              <a:t> Xanh – Kinh </a:t>
            </a:r>
            <a:r>
              <a:rPr lang="en-US" altLang="en-US" sz="1600" b="1" dirty="0" err="1">
                <a:solidFill>
                  <a:srgbClr val="669900"/>
                </a:solidFill>
                <a:cs typeface="Arial" panose="020B0604020202020204" pitchFamily="34" charset="0"/>
              </a:rPr>
              <a:t>Nghiệm</a:t>
            </a:r>
            <a:r>
              <a:rPr lang="en-US" altLang="en-US" sz="1600" b="1" dirty="0">
                <a:solidFill>
                  <a:srgbClr val="669900"/>
                </a:solidFill>
                <a:cs typeface="Arial" panose="020B0604020202020204" pitchFamily="34" charset="0"/>
              </a:rPr>
              <a:t> </a:t>
            </a:r>
            <a:r>
              <a:rPr lang="en-US" altLang="en-US" sz="1600" b="1" dirty="0" err="1">
                <a:solidFill>
                  <a:srgbClr val="669900"/>
                </a:solidFill>
                <a:cs typeface="Arial" panose="020B0604020202020204" pitchFamily="34" charset="0"/>
              </a:rPr>
              <a:t>Triển</a:t>
            </a:r>
            <a:r>
              <a:rPr lang="en-US" altLang="en-US" sz="1600" b="1" dirty="0">
                <a:solidFill>
                  <a:srgbClr val="669900"/>
                </a:solidFill>
                <a:cs typeface="Arial" panose="020B0604020202020204" pitchFamily="34" charset="0"/>
              </a:rPr>
              <a:t> Khai EDGE, LOTUS </a:t>
            </a:r>
            <a:r>
              <a:rPr lang="en-US" altLang="en-US" sz="1600" b="1" dirty="0" err="1">
                <a:solidFill>
                  <a:srgbClr val="669900"/>
                </a:solidFill>
                <a:cs typeface="Arial" panose="020B0604020202020204" pitchFamily="34" charset="0"/>
              </a:rPr>
              <a:t>và</a:t>
            </a:r>
            <a:r>
              <a:rPr lang="en-US" altLang="en-US" sz="1600" b="1" dirty="0">
                <a:solidFill>
                  <a:srgbClr val="669900"/>
                </a:solidFill>
                <a:cs typeface="Arial" panose="020B0604020202020204" pitchFamily="34" charset="0"/>
              </a:rPr>
              <a:t> LEED </a:t>
            </a:r>
            <a:r>
              <a:rPr lang="en-US" altLang="en-US" sz="1600" b="1" dirty="0" err="1">
                <a:solidFill>
                  <a:srgbClr val="669900"/>
                </a:solidFill>
                <a:cs typeface="Arial" panose="020B0604020202020204" pitchFamily="34" charset="0"/>
              </a:rPr>
              <a:t>Tại</a:t>
            </a:r>
            <a:r>
              <a:rPr lang="en-US" altLang="en-US" sz="1600" b="1" dirty="0">
                <a:solidFill>
                  <a:srgbClr val="669900"/>
                </a:solidFill>
                <a:cs typeface="Arial" panose="020B0604020202020204" pitchFamily="34" charset="0"/>
              </a:rPr>
              <a:t> Việt Nam</a:t>
            </a:r>
          </a:p>
        </p:txBody>
      </p:sp>
      <p:pic>
        <p:nvPicPr>
          <p:cNvPr id="12" name="Picture 11">
            <a:extLst>
              <a:ext uri="{FF2B5EF4-FFF2-40B4-BE49-F238E27FC236}">
                <a16:creationId xmlns:a16="http://schemas.microsoft.com/office/drawing/2014/main" id="{B114F2AF-17AE-4E69-A04A-DC2C3CAFFD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36976" y="2384884"/>
            <a:ext cx="548640" cy="548640"/>
          </a:xfrm>
          <a:prstGeom prst="rect">
            <a:avLst/>
          </a:prstGeom>
        </p:spPr>
      </p:pic>
      <p:pic>
        <p:nvPicPr>
          <p:cNvPr id="13" name="Picture 12">
            <a:extLst>
              <a:ext uri="{FF2B5EF4-FFF2-40B4-BE49-F238E27FC236}">
                <a16:creationId xmlns:a16="http://schemas.microsoft.com/office/drawing/2014/main" id="{28AA42DB-E057-439D-88DB-0C7A69116BB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57057" y="2394360"/>
            <a:ext cx="1143000" cy="548640"/>
          </a:xfrm>
          <a:prstGeom prst="rect">
            <a:avLst/>
          </a:prstGeom>
        </p:spPr>
      </p:pic>
      <p:pic>
        <p:nvPicPr>
          <p:cNvPr id="14" name="Picture 13">
            <a:extLst>
              <a:ext uri="{FF2B5EF4-FFF2-40B4-BE49-F238E27FC236}">
                <a16:creationId xmlns:a16="http://schemas.microsoft.com/office/drawing/2014/main" id="{86656B13-415C-4B2C-B788-B9249281927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02286" y="2384884"/>
            <a:ext cx="554970" cy="548640"/>
          </a:xfrm>
          <a:prstGeom prst="rect">
            <a:avLst/>
          </a:prstGeom>
        </p:spPr>
      </p:pic>
      <p:pic>
        <p:nvPicPr>
          <p:cNvPr id="15" name="Picture 14">
            <a:extLst>
              <a:ext uri="{FF2B5EF4-FFF2-40B4-BE49-F238E27FC236}">
                <a16:creationId xmlns:a16="http://schemas.microsoft.com/office/drawing/2014/main" id="{ADB90AA3-25FB-4F42-ADF6-FB7AA348029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37276" y="2537480"/>
            <a:ext cx="1050725" cy="274320"/>
          </a:xfrm>
          <a:prstGeom prst="rect">
            <a:avLst/>
          </a:prstGeom>
        </p:spPr>
      </p:pic>
      <p:pic>
        <p:nvPicPr>
          <p:cNvPr id="16" name="Picture 15">
            <a:extLst>
              <a:ext uri="{FF2B5EF4-FFF2-40B4-BE49-F238E27FC236}">
                <a16:creationId xmlns:a16="http://schemas.microsoft.com/office/drawing/2014/main" id="{73488E7A-DA82-4E68-B863-8FA68B5FA5E2}"/>
              </a:ext>
            </a:extLst>
          </p:cNvPr>
          <p:cNvPicPr>
            <a:picLocks noChangeAspect="1"/>
          </p:cNvPicPr>
          <p:nvPr/>
        </p:nvPicPr>
        <p:blipFill>
          <a:blip r:embed="rId7"/>
          <a:stretch>
            <a:fillRect/>
          </a:stretch>
        </p:blipFill>
        <p:spPr>
          <a:xfrm>
            <a:off x="128464" y="232556"/>
            <a:ext cx="2840138" cy="6400800"/>
          </a:xfrm>
          <a:prstGeom prst="roundRect">
            <a:avLst>
              <a:gd name="adj" fmla="val 4557"/>
            </a:avLst>
          </a:prstGeom>
          <a:solidFill>
            <a:srgbClr val="FFFFFF">
              <a:shade val="85000"/>
            </a:srgbClr>
          </a:solidFill>
          <a:ln w="6350">
            <a:solidFill>
              <a:schemeClr val="tx1">
                <a:lumMod val="75000"/>
                <a:lumOff val="25000"/>
              </a:schemeClr>
            </a:solidFill>
          </a:ln>
          <a:effectLst/>
        </p:spPr>
      </p:pic>
      <p:pic>
        <p:nvPicPr>
          <p:cNvPr id="4" name="Picture 3">
            <a:extLst>
              <a:ext uri="{FF2B5EF4-FFF2-40B4-BE49-F238E27FC236}">
                <a16:creationId xmlns:a16="http://schemas.microsoft.com/office/drawing/2014/main" id="{AF38B06D-1AC0-4CBD-BA87-801519AD59B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52901" y="2384884"/>
            <a:ext cx="549571" cy="548640"/>
          </a:xfrm>
          <a:prstGeom prst="rect">
            <a:avLst/>
          </a:prstGeom>
        </p:spPr>
      </p:pic>
      <p:pic>
        <p:nvPicPr>
          <p:cNvPr id="17" name="Picture 16">
            <a:extLst>
              <a:ext uri="{FF2B5EF4-FFF2-40B4-BE49-F238E27FC236}">
                <a16:creationId xmlns:a16="http://schemas.microsoft.com/office/drawing/2014/main" id="{4EEF86F6-CDE1-483F-A181-26F88738AB77}"/>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6807" t="16434" r="19672" b="19535"/>
          <a:stretch/>
        </p:blipFill>
        <p:spPr>
          <a:xfrm>
            <a:off x="8661412" y="2384884"/>
            <a:ext cx="544268" cy="548640"/>
          </a:xfrm>
          <a:prstGeom prst="rect">
            <a:avLst/>
          </a:prstGeom>
        </p:spPr>
      </p:pic>
    </p:spTree>
    <p:extLst>
      <p:ext uri="{BB962C8B-B14F-4D97-AF65-F5344CB8AC3E}">
        <p14:creationId xmlns:p14="http://schemas.microsoft.com/office/powerpoint/2010/main" val="3885342946"/>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76FAA-D7CC-453A-C67A-91DA1812BD22}"/>
            </a:ext>
          </a:extLst>
        </p:cNvPr>
        <p:cNvGrpSpPr/>
        <p:nvPr/>
      </p:nvGrpSpPr>
      <p:grpSpPr>
        <a:xfrm>
          <a:off x="0" y="0"/>
          <a:ext cx="0" cy="0"/>
          <a:chOff x="0" y="0"/>
          <a:chExt cx="0" cy="0"/>
        </a:xfrm>
      </p:grpSpPr>
      <p:grpSp>
        <p:nvGrpSpPr>
          <p:cNvPr id="9" name="Group 8">
            <a:extLst>
              <a:ext uri="{FF2B5EF4-FFF2-40B4-BE49-F238E27FC236}">
                <a16:creationId xmlns:a16="http://schemas.microsoft.com/office/drawing/2014/main" id="{86D37331-AE83-E6DB-9280-FE24191CD7FC}"/>
              </a:ext>
            </a:extLst>
          </p:cNvPr>
          <p:cNvGrpSpPr/>
          <p:nvPr/>
        </p:nvGrpSpPr>
        <p:grpSpPr>
          <a:xfrm>
            <a:off x="8950637" y="800707"/>
            <a:ext cx="970915" cy="2263421"/>
            <a:chOff x="7821133" y="800707"/>
            <a:chExt cx="2100419" cy="4896547"/>
          </a:xfrm>
        </p:grpSpPr>
        <p:grpSp>
          <p:nvGrpSpPr>
            <p:cNvPr id="3" name="Group 2">
              <a:extLst>
                <a:ext uri="{FF2B5EF4-FFF2-40B4-BE49-F238E27FC236}">
                  <a16:creationId xmlns:a16="http://schemas.microsoft.com/office/drawing/2014/main" id="{37F5B74B-A76F-C3A5-0AC9-ECE9E7308187}"/>
                </a:ext>
              </a:extLst>
            </p:cNvPr>
            <p:cNvGrpSpPr/>
            <p:nvPr/>
          </p:nvGrpSpPr>
          <p:grpSpPr>
            <a:xfrm>
              <a:off x="7821133" y="800707"/>
              <a:ext cx="2100419" cy="1584177"/>
              <a:chOff x="7821133" y="800707"/>
              <a:chExt cx="2100419" cy="1584177"/>
            </a:xfrm>
          </p:grpSpPr>
          <p:pic>
            <p:nvPicPr>
              <p:cNvPr id="1030" name="Picture 6" descr="AI generated image">
                <a:extLst>
                  <a:ext uri="{FF2B5EF4-FFF2-40B4-BE49-F238E27FC236}">
                    <a16:creationId xmlns:a16="http://schemas.microsoft.com/office/drawing/2014/main" id="{190FA2E3-730B-269F-04F9-5874683B338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6020" t="1631" r="5822" b="69215"/>
              <a:stretch>
                <a:fillRect/>
              </a:stretch>
            </p:blipFill>
            <p:spPr bwMode="auto">
              <a:xfrm>
                <a:off x="7833320" y="800707"/>
                <a:ext cx="2088232" cy="1584177"/>
              </a:xfrm>
              <a:prstGeom prst="rect">
                <a:avLst/>
              </a:prstGeom>
              <a:noFill/>
              <a:extLst>
                <a:ext uri="{909E8E84-426E-40DD-AFC4-6F175D3DCCD1}">
                  <a14:hiddenFill xmlns:a14="http://schemas.microsoft.com/office/drawing/2010/main">
                    <a:solidFill>
                      <a:srgbClr val="FFFFFF"/>
                    </a:solidFill>
                  </a14:hiddenFill>
                </a:ext>
              </a:extLst>
            </p:spPr>
          </p:pic>
          <p:sp>
            <p:nvSpPr>
              <p:cNvPr id="14" name="Isosceles Triangle 13">
                <a:extLst>
                  <a:ext uri="{FF2B5EF4-FFF2-40B4-BE49-F238E27FC236}">
                    <a16:creationId xmlns:a16="http://schemas.microsoft.com/office/drawing/2014/main" id="{5FE3A031-A4F5-2E5A-1ACB-7CE2E345D5D3}"/>
                  </a:ext>
                </a:extLst>
              </p:cNvPr>
              <p:cNvSpPr/>
              <p:nvPr/>
            </p:nvSpPr>
            <p:spPr>
              <a:xfrm rot="10800000">
                <a:off x="7821135" y="804224"/>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C87AD06D-01DA-E9AC-53B6-80B057AF276C}"/>
                  </a:ext>
                </a:extLst>
              </p:cNvPr>
              <p:cNvSpPr/>
              <p:nvPr/>
            </p:nvSpPr>
            <p:spPr>
              <a:xfrm>
                <a:off x="7821133" y="1632316"/>
                <a:ext cx="552243" cy="752568"/>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3">
              <a:extLst>
                <a:ext uri="{FF2B5EF4-FFF2-40B4-BE49-F238E27FC236}">
                  <a16:creationId xmlns:a16="http://schemas.microsoft.com/office/drawing/2014/main" id="{700F9917-1571-660E-FF46-E9F49BF471A5}"/>
                </a:ext>
              </a:extLst>
            </p:cNvPr>
            <p:cNvGrpSpPr/>
            <p:nvPr/>
          </p:nvGrpSpPr>
          <p:grpSpPr>
            <a:xfrm>
              <a:off x="7821133" y="2456892"/>
              <a:ext cx="2100419" cy="1584177"/>
              <a:chOff x="7821133" y="2456892"/>
              <a:chExt cx="2100419" cy="1584177"/>
            </a:xfrm>
          </p:grpSpPr>
          <p:pic>
            <p:nvPicPr>
              <p:cNvPr id="6" name="Picture 6" descr="AI generated image">
                <a:extLst>
                  <a:ext uri="{FF2B5EF4-FFF2-40B4-BE49-F238E27FC236}">
                    <a16:creationId xmlns:a16="http://schemas.microsoft.com/office/drawing/2014/main" id="{547A1976-EA90-5055-B031-DA61172B34AA}"/>
                  </a:ext>
                </a:extLst>
              </p:cNvPr>
              <p:cNvPicPr>
                <a:picLocks noChangeAspect="1" noChangeArrowheads="1"/>
              </p:cNvPicPr>
              <p:nvPr/>
            </p:nvPicPr>
            <p:blipFill rotWithShape="1">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l="66020" t="32057" r="5822" b="38789"/>
              <a:stretch>
                <a:fillRect/>
              </a:stretch>
            </p:blipFill>
            <p:spPr bwMode="auto">
              <a:xfrm>
                <a:off x="7833320" y="2456892"/>
                <a:ext cx="2088232" cy="1584177"/>
              </a:xfrm>
              <a:prstGeom prst="rect">
                <a:avLst/>
              </a:prstGeom>
              <a:noFill/>
              <a:extLst>
                <a:ext uri="{909E8E84-426E-40DD-AFC4-6F175D3DCCD1}">
                  <a14:hiddenFill xmlns:a14="http://schemas.microsoft.com/office/drawing/2010/main">
                    <a:solidFill>
                      <a:srgbClr val="FFFFFF"/>
                    </a:solidFill>
                  </a14:hiddenFill>
                </a:ext>
              </a:extLst>
            </p:spPr>
          </p:pic>
          <p:sp>
            <p:nvSpPr>
              <p:cNvPr id="15" name="Isosceles Triangle 14">
                <a:extLst>
                  <a:ext uri="{FF2B5EF4-FFF2-40B4-BE49-F238E27FC236}">
                    <a16:creationId xmlns:a16="http://schemas.microsoft.com/office/drawing/2014/main" id="{27E91473-E84E-5FCE-4896-3463F911088A}"/>
                  </a:ext>
                </a:extLst>
              </p:cNvPr>
              <p:cNvSpPr/>
              <p:nvPr/>
            </p:nvSpPr>
            <p:spPr>
              <a:xfrm rot="10800000">
                <a:off x="7821134" y="2456892"/>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22687FD5-B7C2-1470-17D2-D46B27BF180F}"/>
                  </a:ext>
                </a:extLst>
              </p:cNvPr>
              <p:cNvSpPr/>
              <p:nvPr/>
            </p:nvSpPr>
            <p:spPr>
              <a:xfrm>
                <a:off x="7821133" y="3288501"/>
                <a:ext cx="552243" cy="752568"/>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a:extLst>
                <a:ext uri="{FF2B5EF4-FFF2-40B4-BE49-F238E27FC236}">
                  <a16:creationId xmlns:a16="http://schemas.microsoft.com/office/drawing/2014/main" id="{CC12ED8F-C673-95C3-D403-194E706A12BE}"/>
                </a:ext>
              </a:extLst>
            </p:cNvPr>
            <p:cNvGrpSpPr/>
            <p:nvPr/>
          </p:nvGrpSpPr>
          <p:grpSpPr>
            <a:xfrm>
              <a:off x="7821133" y="4113077"/>
              <a:ext cx="2088239" cy="1584177"/>
              <a:chOff x="7821133" y="4113077"/>
              <a:chExt cx="2088239" cy="1584177"/>
            </a:xfrm>
          </p:grpSpPr>
          <p:pic>
            <p:nvPicPr>
              <p:cNvPr id="7" name="Picture 6" descr="AI generated image">
                <a:extLst>
                  <a:ext uri="{FF2B5EF4-FFF2-40B4-BE49-F238E27FC236}">
                    <a16:creationId xmlns:a16="http://schemas.microsoft.com/office/drawing/2014/main" id="{92B18892-9883-9305-76AD-2CBB999E09B3}"/>
                  </a:ext>
                </a:extLst>
              </p:cNvPr>
              <p:cNvPicPr>
                <a:picLocks noChangeAspect="1" noChangeArrowheads="1"/>
              </p:cNvPicPr>
              <p:nvPr/>
            </p:nvPicPr>
            <p:blipFill rotWithShape="1">
              <a:blip r:embed="rId4" cstate="print">
                <a:duotone>
                  <a:schemeClr val="accent3">
                    <a:shade val="45000"/>
                    <a:satMod val="135000"/>
                  </a:schemeClr>
                  <a:prstClr val="white"/>
                </a:duotone>
                <a:extLst>
                  <a:ext uri="{28A0092B-C50C-407E-A947-70E740481C1C}">
                    <a14:useLocalDpi xmlns:a14="http://schemas.microsoft.com/office/drawing/2010/main" val="0"/>
                  </a:ext>
                </a:extLst>
              </a:blip>
              <a:srcRect l="66020" t="63021" r="5822" b="7825"/>
              <a:stretch>
                <a:fillRect/>
              </a:stretch>
            </p:blipFill>
            <p:spPr bwMode="auto">
              <a:xfrm>
                <a:off x="7821139" y="4113077"/>
                <a:ext cx="2088233" cy="1584177"/>
              </a:xfrm>
              <a:prstGeom prst="rect">
                <a:avLst/>
              </a:prstGeom>
              <a:noFill/>
              <a:extLst>
                <a:ext uri="{909E8E84-426E-40DD-AFC4-6F175D3DCCD1}">
                  <a14:hiddenFill xmlns:a14="http://schemas.microsoft.com/office/drawing/2010/main">
                    <a:solidFill>
                      <a:srgbClr val="FFFFFF"/>
                    </a:solidFill>
                  </a14:hiddenFill>
                </a:ext>
              </a:extLst>
            </p:spPr>
          </p:pic>
          <p:sp>
            <p:nvSpPr>
              <p:cNvPr id="16" name="Isosceles Triangle 15">
                <a:extLst>
                  <a:ext uri="{FF2B5EF4-FFF2-40B4-BE49-F238E27FC236}">
                    <a16:creationId xmlns:a16="http://schemas.microsoft.com/office/drawing/2014/main" id="{5B53B505-A0B7-2901-BD83-8E6EC7A97B88}"/>
                  </a:ext>
                </a:extLst>
              </p:cNvPr>
              <p:cNvSpPr/>
              <p:nvPr/>
            </p:nvSpPr>
            <p:spPr>
              <a:xfrm rot="10800000">
                <a:off x="7822959" y="4116593"/>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F9BD6C95-6A1E-8780-9A01-E1A90B929DBA}"/>
                  </a:ext>
                </a:extLst>
              </p:cNvPr>
              <p:cNvSpPr/>
              <p:nvPr/>
            </p:nvSpPr>
            <p:spPr>
              <a:xfrm>
                <a:off x="7821133" y="4869162"/>
                <a:ext cx="552243" cy="828092"/>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1" name="Rectangle: Rounded Corners 10">
            <a:extLst>
              <a:ext uri="{FF2B5EF4-FFF2-40B4-BE49-F238E27FC236}">
                <a16:creationId xmlns:a16="http://schemas.microsoft.com/office/drawing/2014/main" id="{5963F9CE-9A3E-16E2-0033-D08724C1B1F4}"/>
              </a:ext>
            </a:extLst>
          </p:cNvPr>
          <p:cNvSpPr/>
          <p:nvPr/>
        </p:nvSpPr>
        <p:spPr>
          <a:xfrm>
            <a:off x="200473" y="800707"/>
            <a:ext cx="8640960" cy="5544617"/>
          </a:xfrm>
          <a:prstGeom prst="roundRect">
            <a:avLst>
              <a:gd name="adj" fmla="val 3709"/>
            </a:avLst>
          </a:prstGeom>
          <a:noFill/>
          <a:ln w="38100">
            <a:solidFill>
              <a:srgbClr val="7F8083"/>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2" name="Table 11">
            <a:extLst>
              <a:ext uri="{FF2B5EF4-FFF2-40B4-BE49-F238E27FC236}">
                <a16:creationId xmlns:a16="http://schemas.microsoft.com/office/drawing/2014/main" id="{EBEA9566-BF53-3AFA-1A73-738EBE4FA7AA}"/>
              </a:ext>
            </a:extLst>
          </p:cNvPr>
          <p:cNvGraphicFramePr>
            <a:graphicFrameLocks noGrp="1"/>
          </p:cNvGraphicFramePr>
          <p:nvPr>
            <p:extLst>
              <p:ext uri="{D42A27DB-BD31-4B8C-83A1-F6EECF244321}">
                <p14:modId xmlns:p14="http://schemas.microsoft.com/office/powerpoint/2010/main" val="545758713"/>
              </p:ext>
            </p:extLst>
          </p:nvPr>
        </p:nvGraphicFramePr>
        <p:xfrm>
          <a:off x="380492" y="976269"/>
          <a:ext cx="3564396" cy="5261044"/>
        </p:xfrm>
        <a:graphic>
          <a:graphicData uri="http://schemas.openxmlformats.org/drawingml/2006/table">
            <a:tbl>
              <a:tblPr firstRow="1" bandRow="1">
                <a:tableStyleId>{5C22544A-7EE6-4342-B048-85BDC9FD1C3A}</a:tableStyleId>
              </a:tblPr>
              <a:tblGrid>
                <a:gridCol w="869364">
                  <a:extLst>
                    <a:ext uri="{9D8B030D-6E8A-4147-A177-3AD203B41FA5}">
                      <a16:colId xmlns:a16="http://schemas.microsoft.com/office/drawing/2014/main" val="20000"/>
                    </a:ext>
                  </a:extLst>
                </a:gridCol>
                <a:gridCol w="2695032">
                  <a:extLst>
                    <a:ext uri="{9D8B030D-6E8A-4147-A177-3AD203B41FA5}">
                      <a16:colId xmlns:a16="http://schemas.microsoft.com/office/drawing/2014/main" val="2159886162"/>
                    </a:ext>
                  </a:extLst>
                </a:gridCol>
              </a:tblGrid>
              <a:tr h="924327">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EMBODIED CARBON EFFICIENCY MEASURES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GIẢI PHÁP GIẢM CARBON HÀM CHỨA</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hMerge="1">
                  <a:txBody>
                    <a:bodyPr/>
                    <a:lstStyle/>
                    <a:p>
                      <a:endParaRPr lang="en-US"/>
                    </a:p>
                  </a:txBody>
                  <a:tcPr/>
                </a:tc>
                <a:extLst>
                  <a:ext uri="{0D108BD9-81ED-4DB2-BD59-A6C34878D82A}">
                    <a16:rowId xmlns:a16="http://schemas.microsoft.com/office/drawing/2014/main" val="765374516"/>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EM01</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Bottom floor construction </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EM02</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indent="0" algn="l">
                        <a:lnSpc>
                          <a:spcPct val="100000"/>
                        </a:lnSpc>
                      </a:pPr>
                      <a:r>
                        <a:rPr kumimoji="0" lang="en-US" sz="1200" b="1" i="0" u="none" strike="noStrike" kern="1200" cap="none" spc="0" normalizeH="0" baseline="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Intermediate floor construction </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EM03</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Floor finish</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EM04</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Roof construction</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EM05</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External walls </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62056520"/>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EM06</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Internal walls </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3990733"/>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EM07</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Window frames </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2723687"/>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EM08</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Window glazing</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98175579"/>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EM09</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Roof insulation</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extLst>
                  <a:ext uri="{0D108BD9-81ED-4DB2-BD59-A6C34878D82A}">
                    <a16:rowId xmlns:a16="http://schemas.microsoft.com/office/drawing/2014/main" val="2312144339"/>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EM10</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Wall insulation</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extLst>
                  <a:ext uri="{0D108BD9-81ED-4DB2-BD59-A6C34878D82A}">
                    <a16:rowId xmlns:a16="http://schemas.microsoft.com/office/drawing/2014/main" val="10008"/>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EM11</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tc>
                  <a:txBody>
                    <a:bodyPr/>
                    <a:lstStyle/>
                    <a:p>
                      <a:pPr marL="0" indent="0" algn="l">
                        <a:lnSpc>
                          <a:spcPct val="100000"/>
                        </a:lnSpc>
                      </a:pPr>
                      <a:r>
                        <a:rPr kumimoji="0" lang="en-US" sz="1200" b="1" i="0" u="none" strike="noStrike" kern="1200" cap="none" spc="0" normalizeH="0" baseline="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Floor insulation</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extLst>
                  <a:ext uri="{0D108BD9-81ED-4DB2-BD59-A6C34878D82A}">
                    <a16:rowId xmlns:a16="http://schemas.microsoft.com/office/drawing/2014/main" val="10009"/>
                  </a:ext>
                </a:extLst>
              </a:tr>
            </a:tbl>
          </a:graphicData>
        </a:graphic>
      </p:graphicFrame>
      <p:sp>
        <p:nvSpPr>
          <p:cNvPr id="2" name="Text Box 4">
            <a:extLst>
              <a:ext uri="{FF2B5EF4-FFF2-40B4-BE49-F238E27FC236}">
                <a16:creationId xmlns:a16="http://schemas.microsoft.com/office/drawing/2014/main" id="{69CBD2D4-E863-7B06-C993-33F642E59B0A}"/>
              </a:ext>
            </a:extLst>
          </p:cNvPr>
          <p:cNvSpPr txBox="1">
            <a:spLocks noChangeArrowheads="1"/>
          </p:cNvSpPr>
          <p:nvPr/>
        </p:nvSpPr>
        <p:spPr bwMode="auto">
          <a:xfrm>
            <a:off x="94588" y="160061"/>
            <a:ext cx="9716838" cy="215632"/>
          </a:xfrm>
          <a:prstGeom prst="rect">
            <a:avLst/>
          </a:prstGeom>
          <a:noFill/>
          <a:ln w="9525">
            <a:no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n-US" altLang="en-US" sz="1200" b="1" dirty="0">
                <a:solidFill>
                  <a:schemeClr val="tx1">
                    <a:lumMod val="75000"/>
                    <a:lumOff val="25000"/>
                  </a:schemeClr>
                </a:solidFill>
              </a:rPr>
              <a:t>VẬT LIỆU &amp; CARBON TRONG CHỨNG NHẬN EDGE</a:t>
            </a:r>
          </a:p>
        </p:txBody>
      </p:sp>
      <p:sp>
        <p:nvSpPr>
          <p:cNvPr id="13" name="Text Placeholder 5">
            <a:extLst>
              <a:ext uri="{FF2B5EF4-FFF2-40B4-BE49-F238E27FC236}">
                <a16:creationId xmlns:a16="http://schemas.microsoft.com/office/drawing/2014/main" id="{91ED55C0-C2DF-282D-6597-FA1BED33DB3E}"/>
              </a:ext>
            </a:extLst>
          </p:cNvPr>
          <p:cNvSpPr txBox="1"/>
          <p:nvPr/>
        </p:nvSpPr>
        <p:spPr>
          <a:xfrm>
            <a:off x="6753200" y="971174"/>
            <a:ext cx="2052230" cy="52705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Expanded Polystyrene (EPS)</a:t>
            </a:r>
          </a:p>
          <a:p>
            <a:pPr marL="0" indent="0">
              <a:lnSpc>
                <a:spcPct val="100000"/>
              </a:lnSpc>
              <a:buNone/>
            </a:pP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Sợi</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khoáng</a:t>
            </a:r>
            <a:endPar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a:p>
            <a:pPr marL="0" indent="0">
              <a:lnSpc>
                <a:spcPct val="100000"/>
              </a:lnSpc>
              <a:buNone/>
            </a:pP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Polyurethane (PUR)</a:t>
            </a:r>
          </a:p>
          <a:p>
            <a:pPr marL="0" indent="0">
              <a:lnSpc>
                <a:spcPct val="100000"/>
              </a:lnSpc>
              <a:buNone/>
            </a:pP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Lớp</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không</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khí</a:t>
            </a:r>
            <a:endPar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a:p>
            <a:pPr marL="0" indent="0">
              <a:lnSpc>
                <a:spcPct val="100000"/>
              </a:lnSpc>
              <a:buNone/>
            </a:pP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Nút</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bần</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ép</a:t>
            </a:r>
            <a:endPar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a:p>
            <a:pPr marL="0" indent="0">
              <a:lnSpc>
                <a:spcPct val="100000"/>
              </a:lnSpc>
              <a:buNone/>
            </a:pP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Cellulose</a:t>
            </a:r>
          </a:p>
        </p:txBody>
      </p:sp>
      <p:pic>
        <p:nvPicPr>
          <p:cNvPr id="6148" name="Picture 4" descr="Xốp EPS là gì? Đặc điểm và ứng dụng trong nón bảo hiểm">
            <a:extLst>
              <a:ext uri="{FF2B5EF4-FFF2-40B4-BE49-F238E27FC236}">
                <a16:creationId xmlns:a16="http://schemas.microsoft.com/office/drawing/2014/main" id="{0EB72F9D-3DF4-48DF-BB93-2ADC5723971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54333" y="971175"/>
            <a:ext cx="2692719" cy="1433992"/>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Tấm Rockwool bông sợi khoáng">
            <a:extLst>
              <a:ext uri="{FF2B5EF4-FFF2-40B4-BE49-F238E27FC236}">
                <a16:creationId xmlns:a16="http://schemas.microsoft.com/office/drawing/2014/main" id="{4AD3CBF8-1CF7-AFDF-05A2-7A37212AAE18}"/>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17023"/>
          <a:stretch>
            <a:fillRect/>
          </a:stretch>
        </p:blipFill>
        <p:spPr bwMode="auto">
          <a:xfrm>
            <a:off x="4054092" y="2405167"/>
            <a:ext cx="2686135" cy="1527889"/>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Cork's insulating wall cladding system">
            <a:extLst>
              <a:ext uri="{FF2B5EF4-FFF2-40B4-BE49-F238E27FC236}">
                <a16:creationId xmlns:a16="http://schemas.microsoft.com/office/drawing/2014/main" id="{0495A62D-0476-C94F-352F-5F8DFBB58F0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54093" y="3992058"/>
            <a:ext cx="2195051" cy="1461645"/>
          </a:xfrm>
          <a:prstGeom prst="rect">
            <a:avLst/>
          </a:prstGeom>
          <a:noFill/>
          <a:extLst>
            <a:ext uri="{909E8E84-426E-40DD-AFC4-6F175D3DCCD1}">
              <a14:hiddenFill xmlns:a14="http://schemas.microsoft.com/office/drawing/2010/main">
                <a:solidFill>
                  <a:srgbClr val="FFFFFF"/>
                </a:solidFill>
              </a14:hiddenFill>
            </a:ext>
          </a:extLst>
        </p:spPr>
      </p:pic>
      <p:pic>
        <p:nvPicPr>
          <p:cNvPr id="6156" name="Picture 12" descr="How To Update Insulation In Walls Of Old Homes - Cellulose Insulation  Manufacturers Association">
            <a:extLst>
              <a:ext uri="{FF2B5EF4-FFF2-40B4-BE49-F238E27FC236}">
                <a16:creationId xmlns:a16="http://schemas.microsoft.com/office/drawing/2014/main" id="{DAC0D9C5-70FB-6A17-4EC4-58A54C16B197}"/>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10927" y="3992057"/>
            <a:ext cx="2422493" cy="1461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367933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B92AB-E134-7AF7-B35E-E03E5AD43F7F}"/>
            </a:ext>
          </a:extLst>
        </p:cNvPr>
        <p:cNvGrpSpPr/>
        <p:nvPr/>
      </p:nvGrpSpPr>
      <p:grpSpPr>
        <a:xfrm>
          <a:off x="0" y="0"/>
          <a:ext cx="0" cy="0"/>
          <a:chOff x="0" y="0"/>
          <a:chExt cx="0" cy="0"/>
        </a:xfrm>
      </p:grpSpPr>
      <p:grpSp>
        <p:nvGrpSpPr>
          <p:cNvPr id="9" name="Group 8">
            <a:extLst>
              <a:ext uri="{FF2B5EF4-FFF2-40B4-BE49-F238E27FC236}">
                <a16:creationId xmlns:a16="http://schemas.microsoft.com/office/drawing/2014/main" id="{ACC77935-52E2-7007-9BCB-31E7F25A5216}"/>
              </a:ext>
            </a:extLst>
          </p:cNvPr>
          <p:cNvGrpSpPr/>
          <p:nvPr/>
        </p:nvGrpSpPr>
        <p:grpSpPr>
          <a:xfrm>
            <a:off x="8950637" y="800707"/>
            <a:ext cx="970915" cy="2263421"/>
            <a:chOff x="7821133" y="800707"/>
            <a:chExt cx="2100419" cy="4896547"/>
          </a:xfrm>
        </p:grpSpPr>
        <p:grpSp>
          <p:nvGrpSpPr>
            <p:cNvPr id="3" name="Group 2">
              <a:extLst>
                <a:ext uri="{FF2B5EF4-FFF2-40B4-BE49-F238E27FC236}">
                  <a16:creationId xmlns:a16="http://schemas.microsoft.com/office/drawing/2014/main" id="{B2D26F22-B382-451D-F572-F555AD9679D0}"/>
                </a:ext>
              </a:extLst>
            </p:cNvPr>
            <p:cNvGrpSpPr/>
            <p:nvPr/>
          </p:nvGrpSpPr>
          <p:grpSpPr>
            <a:xfrm>
              <a:off x="7821133" y="800707"/>
              <a:ext cx="2100419" cy="1584177"/>
              <a:chOff x="7821133" y="800707"/>
              <a:chExt cx="2100419" cy="1584177"/>
            </a:xfrm>
          </p:grpSpPr>
          <p:pic>
            <p:nvPicPr>
              <p:cNvPr id="1030" name="Picture 6" descr="AI generated image">
                <a:extLst>
                  <a:ext uri="{FF2B5EF4-FFF2-40B4-BE49-F238E27FC236}">
                    <a16:creationId xmlns:a16="http://schemas.microsoft.com/office/drawing/2014/main" id="{B2059E86-F8F1-DA3B-CC60-AECD0F650B3F}"/>
                  </a:ext>
                </a:extLst>
              </p:cNvPr>
              <p:cNvPicPr>
                <a:picLocks noChangeAspect="1" noChangeArrowheads="1"/>
              </p:cNvPicPr>
              <p:nvPr/>
            </p:nvPicPr>
            <p:blipFill rotWithShape="1">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l="66020" t="1631" r="5822" b="69215"/>
              <a:stretch>
                <a:fillRect/>
              </a:stretch>
            </p:blipFill>
            <p:spPr bwMode="auto">
              <a:xfrm>
                <a:off x="7833320" y="800707"/>
                <a:ext cx="2088232" cy="1584177"/>
              </a:xfrm>
              <a:prstGeom prst="rect">
                <a:avLst/>
              </a:prstGeom>
              <a:noFill/>
              <a:extLst>
                <a:ext uri="{909E8E84-426E-40DD-AFC4-6F175D3DCCD1}">
                  <a14:hiddenFill xmlns:a14="http://schemas.microsoft.com/office/drawing/2010/main">
                    <a:solidFill>
                      <a:srgbClr val="FFFFFF"/>
                    </a:solidFill>
                  </a14:hiddenFill>
                </a:ext>
              </a:extLst>
            </p:spPr>
          </p:pic>
          <p:sp>
            <p:nvSpPr>
              <p:cNvPr id="14" name="Isosceles Triangle 13">
                <a:extLst>
                  <a:ext uri="{FF2B5EF4-FFF2-40B4-BE49-F238E27FC236}">
                    <a16:creationId xmlns:a16="http://schemas.microsoft.com/office/drawing/2014/main" id="{4B772DC4-5434-2E60-A089-11409FF7ECBE}"/>
                  </a:ext>
                </a:extLst>
              </p:cNvPr>
              <p:cNvSpPr/>
              <p:nvPr/>
            </p:nvSpPr>
            <p:spPr>
              <a:xfrm rot="10800000">
                <a:off x="7821135" y="804224"/>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32D67BAE-3A8B-9C98-1410-2E01A242E460}"/>
                  </a:ext>
                </a:extLst>
              </p:cNvPr>
              <p:cNvSpPr/>
              <p:nvPr/>
            </p:nvSpPr>
            <p:spPr>
              <a:xfrm>
                <a:off x="7821133" y="1632316"/>
                <a:ext cx="552243" cy="752568"/>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3">
              <a:extLst>
                <a:ext uri="{FF2B5EF4-FFF2-40B4-BE49-F238E27FC236}">
                  <a16:creationId xmlns:a16="http://schemas.microsoft.com/office/drawing/2014/main" id="{3566E1A4-733D-4FBA-2D57-FC733F76B7B0}"/>
                </a:ext>
              </a:extLst>
            </p:cNvPr>
            <p:cNvGrpSpPr/>
            <p:nvPr/>
          </p:nvGrpSpPr>
          <p:grpSpPr>
            <a:xfrm>
              <a:off x="7821133" y="2456892"/>
              <a:ext cx="2100419" cy="1584177"/>
              <a:chOff x="7821133" y="2456892"/>
              <a:chExt cx="2100419" cy="1584177"/>
            </a:xfrm>
          </p:grpSpPr>
          <p:pic>
            <p:nvPicPr>
              <p:cNvPr id="6" name="Picture 6" descr="AI generated image">
                <a:extLst>
                  <a:ext uri="{FF2B5EF4-FFF2-40B4-BE49-F238E27FC236}">
                    <a16:creationId xmlns:a16="http://schemas.microsoft.com/office/drawing/2014/main" id="{7390F029-2954-1C1E-F093-1E062AF6EA1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6020" t="32057" r="5822" b="38789"/>
              <a:stretch>
                <a:fillRect/>
              </a:stretch>
            </p:blipFill>
            <p:spPr bwMode="auto">
              <a:xfrm>
                <a:off x="7833320" y="2456892"/>
                <a:ext cx="2088232" cy="1584177"/>
              </a:xfrm>
              <a:prstGeom prst="rect">
                <a:avLst/>
              </a:prstGeom>
              <a:noFill/>
              <a:extLst>
                <a:ext uri="{909E8E84-426E-40DD-AFC4-6F175D3DCCD1}">
                  <a14:hiddenFill xmlns:a14="http://schemas.microsoft.com/office/drawing/2010/main">
                    <a:solidFill>
                      <a:srgbClr val="FFFFFF"/>
                    </a:solidFill>
                  </a14:hiddenFill>
                </a:ext>
              </a:extLst>
            </p:spPr>
          </p:pic>
          <p:sp>
            <p:nvSpPr>
              <p:cNvPr id="15" name="Isosceles Triangle 14">
                <a:extLst>
                  <a:ext uri="{FF2B5EF4-FFF2-40B4-BE49-F238E27FC236}">
                    <a16:creationId xmlns:a16="http://schemas.microsoft.com/office/drawing/2014/main" id="{5830E772-6D6E-9783-239B-EB1D1391875D}"/>
                  </a:ext>
                </a:extLst>
              </p:cNvPr>
              <p:cNvSpPr/>
              <p:nvPr/>
            </p:nvSpPr>
            <p:spPr>
              <a:xfrm rot="10800000">
                <a:off x="7821134" y="2456892"/>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5A5E094F-4257-5024-59FF-004F2AB71348}"/>
                  </a:ext>
                </a:extLst>
              </p:cNvPr>
              <p:cNvSpPr/>
              <p:nvPr/>
            </p:nvSpPr>
            <p:spPr>
              <a:xfrm>
                <a:off x="7821133" y="3288501"/>
                <a:ext cx="552243" cy="752568"/>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a:extLst>
                <a:ext uri="{FF2B5EF4-FFF2-40B4-BE49-F238E27FC236}">
                  <a16:creationId xmlns:a16="http://schemas.microsoft.com/office/drawing/2014/main" id="{9DE1359A-6AA0-1E16-703C-F46689F1E81E}"/>
                </a:ext>
              </a:extLst>
            </p:cNvPr>
            <p:cNvGrpSpPr/>
            <p:nvPr/>
          </p:nvGrpSpPr>
          <p:grpSpPr>
            <a:xfrm>
              <a:off x="7821133" y="4113077"/>
              <a:ext cx="2088239" cy="1584177"/>
              <a:chOff x="7821133" y="4113077"/>
              <a:chExt cx="2088239" cy="1584177"/>
            </a:xfrm>
          </p:grpSpPr>
          <p:pic>
            <p:nvPicPr>
              <p:cNvPr id="7" name="Picture 6" descr="AI generated image">
                <a:extLst>
                  <a:ext uri="{FF2B5EF4-FFF2-40B4-BE49-F238E27FC236}">
                    <a16:creationId xmlns:a16="http://schemas.microsoft.com/office/drawing/2014/main" id="{58E8E4FC-11ED-90EF-E4A7-EC52E2E470DF}"/>
                  </a:ext>
                </a:extLst>
              </p:cNvPr>
              <p:cNvPicPr>
                <a:picLocks noChangeAspect="1" noChangeArrowheads="1"/>
              </p:cNvPicPr>
              <p:nvPr/>
            </p:nvPicPr>
            <p:blipFill rotWithShape="1">
              <a:blip r:embed="rId4" cstate="print">
                <a:duotone>
                  <a:schemeClr val="accent3">
                    <a:shade val="45000"/>
                    <a:satMod val="135000"/>
                  </a:schemeClr>
                  <a:prstClr val="white"/>
                </a:duotone>
                <a:extLst>
                  <a:ext uri="{28A0092B-C50C-407E-A947-70E740481C1C}">
                    <a14:useLocalDpi xmlns:a14="http://schemas.microsoft.com/office/drawing/2010/main" val="0"/>
                  </a:ext>
                </a:extLst>
              </a:blip>
              <a:srcRect l="66020" t="63021" r="5822" b="7825"/>
              <a:stretch>
                <a:fillRect/>
              </a:stretch>
            </p:blipFill>
            <p:spPr bwMode="auto">
              <a:xfrm>
                <a:off x="7821139" y="4113077"/>
                <a:ext cx="2088233" cy="1584177"/>
              </a:xfrm>
              <a:prstGeom prst="rect">
                <a:avLst/>
              </a:prstGeom>
              <a:noFill/>
              <a:extLst>
                <a:ext uri="{909E8E84-426E-40DD-AFC4-6F175D3DCCD1}">
                  <a14:hiddenFill xmlns:a14="http://schemas.microsoft.com/office/drawing/2010/main">
                    <a:solidFill>
                      <a:srgbClr val="FFFFFF"/>
                    </a:solidFill>
                  </a14:hiddenFill>
                </a:ext>
              </a:extLst>
            </p:spPr>
          </p:pic>
          <p:sp>
            <p:nvSpPr>
              <p:cNvPr id="16" name="Isosceles Triangle 15">
                <a:extLst>
                  <a:ext uri="{FF2B5EF4-FFF2-40B4-BE49-F238E27FC236}">
                    <a16:creationId xmlns:a16="http://schemas.microsoft.com/office/drawing/2014/main" id="{C0E55565-13E2-5135-9A38-B7DAF86B6D64}"/>
                  </a:ext>
                </a:extLst>
              </p:cNvPr>
              <p:cNvSpPr/>
              <p:nvPr/>
            </p:nvSpPr>
            <p:spPr>
              <a:xfrm rot="10800000">
                <a:off x="7822959" y="4116593"/>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792EC862-A541-5EF9-C320-8C1DE880ABC7}"/>
                  </a:ext>
                </a:extLst>
              </p:cNvPr>
              <p:cNvSpPr/>
              <p:nvPr/>
            </p:nvSpPr>
            <p:spPr>
              <a:xfrm>
                <a:off x="7821133" y="4869162"/>
                <a:ext cx="552243" cy="828092"/>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1" name="Rectangle: Rounded Corners 10">
            <a:extLst>
              <a:ext uri="{FF2B5EF4-FFF2-40B4-BE49-F238E27FC236}">
                <a16:creationId xmlns:a16="http://schemas.microsoft.com/office/drawing/2014/main" id="{F1EDE6F6-4AD5-40DB-9F1F-DFF7A28F64DD}"/>
              </a:ext>
            </a:extLst>
          </p:cNvPr>
          <p:cNvSpPr/>
          <p:nvPr/>
        </p:nvSpPr>
        <p:spPr>
          <a:xfrm>
            <a:off x="200473" y="800707"/>
            <a:ext cx="8640960" cy="5544617"/>
          </a:xfrm>
          <a:prstGeom prst="roundRect">
            <a:avLst>
              <a:gd name="adj" fmla="val 3709"/>
            </a:avLst>
          </a:prstGeom>
          <a:noFill/>
          <a:ln w="38100">
            <a:solidFill>
              <a:srgbClr val="7F8083"/>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Box 4">
            <a:extLst>
              <a:ext uri="{FF2B5EF4-FFF2-40B4-BE49-F238E27FC236}">
                <a16:creationId xmlns:a16="http://schemas.microsoft.com/office/drawing/2014/main" id="{34D39F6E-D49A-885D-1E6B-1206E0A2D628}"/>
              </a:ext>
            </a:extLst>
          </p:cNvPr>
          <p:cNvSpPr txBox="1">
            <a:spLocks noChangeArrowheads="1"/>
          </p:cNvSpPr>
          <p:nvPr/>
        </p:nvSpPr>
        <p:spPr bwMode="auto">
          <a:xfrm>
            <a:off x="94588" y="160061"/>
            <a:ext cx="9716838" cy="215632"/>
          </a:xfrm>
          <a:prstGeom prst="rect">
            <a:avLst/>
          </a:prstGeom>
          <a:noFill/>
          <a:ln w="9525">
            <a:no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n-US" altLang="en-US" sz="1200" b="1" dirty="0">
                <a:solidFill>
                  <a:schemeClr val="tx1">
                    <a:lumMod val="75000"/>
                    <a:lumOff val="25000"/>
                  </a:schemeClr>
                </a:solidFill>
              </a:rPr>
              <a:t>VẬT LIỆU &amp; CARBON TRONG CHỨNG NHẬN LOTUS</a:t>
            </a:r>
          </a:p>
        </p:txBody>
      </p:sp>
      <p:grpSp>
        <p:nvGrpSpPr>
          <p:cNvPr id="45" name="Group 44">
            <a:extLst>
              <a:ext uri="{FF2B5EF4-FFF2-40B4-BE49-F238E27FC236}">
                <a16:creationId xmlns:a16="http://schemas.microsoft.com/office/drawing/2014/main" id="{F8E597C5-67DF-A8AF-55F3-6735FD727300}"/>
              </a:ext>
            </a:extLst>
          </p:cNvPr>
          <p:cNvGrpSpPr/>
          <p:nvPr/>
        </p:nvGrpSpPr>
        <p:grpSpPr>
          <a:xfrm>
            <a:off x="277412" y="1459514"/>
            <a:ext cx="8490150" cy="4201734"/>
            <a:chOff x="251743" y="564289"/>
            <a:chExt cx="9664891" cy="4783107"/>
          </a:xfrm>
        </p:grpSpPr>
        <p:sp>
          <p:nvSpPr>
            <p:cNvPr id="31" name="TextBox 30">
              <a:extLst>
                <a:ext uri="{FF2B5EF4-FFF2-40B4-BE49-F238E27FC236}">
                  <a16:creationId xmlns:a16="http://schemas.microsoft.com/office/drawing/2014/main" id="{E619E2AC-CA1F-93E4-94E6-D4C6E7BCAF33}"/>
                </a:ext>
              </a:extLst>
            </p:cNvPr>
            <p:cNvSpPr txBox="1"/>
            <p:nvPr/>
          </p:nvSpPr>
          <p:spPr>
            <a:xfrm>
              <a:off x="1015414" y="564289"/>
              <a:ext cx="3999447" cy="1372180"/>
            </a:xfrm>
            <a:prstGeom prst="rect">
              <a:avLst/>
            </a:prstGeom>
            <a:noFill/>
          </p:spPr>
          <p:txBody>
            <a:bodyPr wrap="square" rtlCol="0">
              <a:spAutoFit/>
            </a:bodyPr>
            <a:lstStyle/>
            <a:p>
              <a:r>
                <a:rPr lang="fr-FR" sz="1100" b="1" dirty="0">
                  <a:solidFill>
                    <a:schemeClr val="tx1">
                      <a:lumMod val="65000"/>
                      <a:lumOff val="35000"/>
                    </a:schemeClr>
                  </a:solidFill>
                  <a:latin typeface="Arial" panose="020B0604020202020204" pitchFamily="34" charset="0"/>
                  <a:cs typeface="Arial" panose="020B0604020202020204" pitchFamily="34" charset="0"/>
                </a:rPr>
                <a:t>Energy</a:t>
              </a:r>
            </a:p>
            <a:p>
              <a:endParaRPr lang="en-US" sz="900" dirty="0">
                <a:solidFill>
                  <a:schemeClr val="tx1">
                    <a:lumMod val="65000"/>
                    <a:lumOff val="35000"/>
                  </a:schemeClr>
                </a:solidFill>
                <a:latin typeface="Arial" panose="020B0604020202020204" pitchFamily="34" charset="0"/>
                <a:cs typeface="Arial" panose="020B0604020202020204" pitchFamily="34" charset="0"/>
              </a:endParaRPr>
            </a:p>
            <a:p>
              <a:pPr>
                <a:lnSpc>
                  <a:spcPct val="150000"/>
                </a:lnSpc>
              </a:pPr>
              <a:r>
                <a:rPr lang="vi-VN" sz="900" i="1" dirty="0">
                  <a:solidFill>
                    <a:schemeClr val="tx1">
                      <a:lumMod val="65000"/>
                      <a:lumOff val="35000"/>
                    </a:schemeClr>
                  </a:solidFill>
                  <a:latin typeface="Arial" panose="020B0604020202020204" pitchFamily="34" charset="0"/>
                  <a:cs typeface="Arial" panose="020B0604020202020204" pitchFamily="34" charset="0"/>
                </a:rPr>
                <a:t>khen thưởng những nỗ lực được thực hiện để giảm tiêu thụ năng lượng của tòa nhà thông qua hiệu suất nhiệt được tối ưu hóa, kết hợp các công nghệ thông gió tự nhiên và hiệu quả năng lượng, cũng như sử dụng các nguồn năng lượng tái tạo</a:t>
              </a:r>
              <a:endParaRPr lang="fr-FR" sz="900" i="1"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3F187001-18CE-C089-51BF-5AABE70C20D4}"/>
                </a:ext>
              </a:extLst>
            </p:cNvPr>
            <p:cNvSpPr txBox="1"/>
            <p:nvPr/>
          </p:nvSpPr>
          <p:spPr>
            <a:xfrm>
              <a:off x="1010163" y="2050141"/>
              <a:ext cx="3999447" cy="1121158"/>
            </a:xfrm>
            <a:prstGeom prst="rect">
              <a:avLst/>
            </a:prstGeom>
            <a:noFill/>
          </p:spPr>
          <p:txBody>
            <a:bodyPr wrap="square" rtlCol="0">
              <a:spAutoFit/>
            </a:bodyPr>
            <a:lstStyle/>
            <a:p>
              <a:r>
                <a:rPr lang="fr-FR" sz="1100" b="1" dirty="0">
                  <a:solidFill>
                    <a:schemeClr val="tx1">
                      <a:lumMod val="65000"/>
                      <a:lumOff val="35000"/>
                    </a:schemeClr>
                  </a:solidFill>
                  <a:cs typeface="Arial" panose="020B0604020202020204" pitchFamily="34" charset="0"/>
                </a:rPr>
                <a:t>Water</a:t>
              </a:r>
              <a:r>
                <a:rPr lang="fr-FR" sz="1100" b="1" dirty="0">
                  <a:solidFill>
                    <a:schemeClr val="tx1">
                      <a:lumMod val="65000"/>
                      <a:lumOff val="35000"/>
                    </a:schemeClr>
                  </a:solidFill>
                  <a:latin typeface="Arial" panose="020B0604020202020204" pitchFamily="34" charset="0"/>
                  <a:cs typeface="Arial" panose="020B0604020202020204" pitchFamily="34" charset="0"/>
                </a:rPr>
                <a:t> </a:t>
              </a:r>
              <a:endParaRPr lang="fr-FR" sz="1100" b="1" dirty="0">
                <a:solidFill>
                  <a:schemeClr val="tx1">
                    <a:lumMod val="65000"/>
                    <a:lumOff val="35000"/>
                  </a:schemeClr>
                </a:solidFill>
                <a:cs typeface="Arial" panose="020B0604020202020204" pitchFamily="34" charset="0"/>
              </a:endParaRPr>
            </a:p>
            <a:p>
              <a:endParaRPr lang="fr-FR" sz="1100" b="1" i="1" dirty="0">
                <a:solidFill>
                  <a:schemeClr val="tx1">
                    <a:lumMod val="65000"/>
                    <a:lumOff val="35000"/>
                  </a:schemeClr>
                </a:solidFill>
                <a:latin typeface="Arial" panose="020B0604020202020204" pitchFamily="34" charset="0"/>
                <a:cs typeface="Arial" panose="020B0604020202020204" pitchFamily="34" charset="0"/>
              </a:endParaRPr>
            </a:p>
            <a:p>
              <a:r>
                <a:rPr lang="vi-VN" sz="900" i="1" dirty="0">
                  <a:solidFill>
                    <a:schemeClr val="tx1">
                      <a:lumMod val="65000"/>
                      <a:lumOff val="35000"/>
                    </a:schemeClr>
                  </a:solidFill>
                  <a:latin typeface="Arial" panose="020B0604020202020204" pitchFamily="34" charset="0"/>
                  <a:cs typeface="Arial" panose="020B0604020202020204" pitchFamily="34" charset="0"/>
                </a:rPr>
                <a:t>Khuyến khích lắp đặt các thiết bị tiết kiệm nước, sử dụng các giải pháp thu</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vi-VN" sz="900" i="1" dirty="0">
                  <a:solidFill>
                    <a:schemeClr val="tx1">
                      <a:lumMod val="65000"/>
                      <a:lumOff val="35000"/>
                    </a:schemeClr>
                  </a:solidFill>
                  <a:latin typeface="Arial" panose="020B0604020202020204" pitchFamily="34" charset="0"/>
                  <a:cs typeface="Arial" panose="020B0604020202020204" pitchFamily="34" charset="0"/>
                </a:rPr>
                <a:t>nước như tái sử dụng / tái chế nước thải và thu gom nước mưa, thiết kế cảnh quan với nhu cầu sử dụng nước thấp và đo </a:t>
              </a:r>
              <a:r>
                <a:rPr lang="en-US" sz="900" i="1" dirty="0" err="1">
                  <a:solidFill>
                    <a:schemeClr val="tx1">
                      <a:lumMod val="65000"/>
                      <a:lumOff val="35000"/>
                    </a:schemeClr>
                  </a:solidFill>
                  <a:latin typeface="Arial" panose="020B0604020202020204" pitchFamily="34" charset="0"/>
                  <a:cs typeface="Arial" panose="020B0604020202020204" pitchFamily="34" charset="0"/>
                </a:rPr>
                <a:t>lường</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vi-VN" sz="900" i="1" dirty="0">
                  <a:solidFill>
                    <a:schemeClr val="tx1">
                      <a:lumMod val="65000"/>
                      <a:lumOff val="35000"/>
                    </a:schemeClr>
                  </a:solidFill>
                  <a:latin typeface="Arial" panose="020B0604020202020204" pitchFamily="34" charset="0"/>
                  <a:cs typeface="Arial" panose="020B0604020202020204" pitchFamily="34" charset="0"/>
                </a:rPr>
                <a:t>nước</a:t>
              </a:r>
              <a:endParaRPr lang="fr-FR" sz="900" i="1"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33" name="TextBox 32">
              <a:extLst>
                <a:ext uri="{FF2B5EF4-FFF2-40B4-BE49-F238E27FC236}">
                  <a16:creationId xmlns:a16="http://schemas.microsoft.com/office/drawing/2014/main" id="{50DD9407-470C-E788-2D78-5F880DAB6727}"/>
                </a:ext>
              </a:extLst>
            </p:cNvPr>
            <p:cNvSpPr txBox="1"/>
            <p:nvPr/>
          </p:nvSpPr>
          <p:spPr>
            <a:xfrm>
              <a:off x="1003059" y="3374683"/>
              <a:ext cx="3714710" cy="963496"/>
            </a:xfrm>
            <a:prstGeom prst="rect">
              <a:avLst/>
            </a:prstGeom>
            <a:noFill/>
          </p:spPr>
          <p:txBody>
            <a:bodyPr wrap="square" rtlCol="0">
              <a:spAutoFit/>
            </a:bodyPr>
            <a:lstStyle/>
            <a:p>
              <a:r>
                <a:rPr lang="fr-FR" sz="1100" b="1" dirty="0">
                  <a:solidFill>
                    <a:schemeClr val="tx1">
                      <a:lumMod val="65000"/>
                      <a:lumOff val="35000"/>
                    </a:schemeClr>
                  </a:solidFill>
                  <a:latin typeface="Arial" panose="020B0604020202020204" pitchFamily="34" charset="0"/>
                  <a:cs typeface="Arial" panose="020B0604020202020204" pitchFamily="34" charset="0"/>
                </a:rPr>
                <a:t>Materials &amp; </a:t>
              </a:r>
              <a:r>
                <a:rPr lang="fr-FR" sz="1100" b="1" dirty="0" err="1">
                  <a:solidFill>
                    <a:schemeClr val="tx1">
                      <a:lumMod val="65000"/>
                      <a:lumOff val="35000"/>
                    </a:schemeClr>
                  </a:solidFill>
                  <a:latin typeface="Arial" panose="020B0604020202020204" pitchFamily="34" charset="0"/>
                  <a:cs typeface="Arial" panose="020B0604020202020204" pitchFamily="34" charset="0"/>
                </a:rPr>
                <a:t>Resources</a:t>
              </a:r>
              <a:r>
                <a:rPr lang="fr-FR" sz="1100" b="1" dirty="0">
                  <a:solidFill>
                    <a:schemeClr val="tx1">
                      <a:lumMod val="65000"/>
                      <a:lumOff val="35000"/>
                    </a:schemeClr>
                  </a:solidFill>
                  <a:latin typeface="Arial" panose="020B0604020202020204" pitchFamily="34" charset="0"/>
                  <a:cs typeface="Arial" panose="020B0604020202020204" pitchFamily="34" charset="0"/>
                </a:rPr>
                <a:t> </a:t>
              </a:r>
            </a:p>
            <a:p>
              <a:endParaRPr lang="fr-FR" sz="1100" b="1" i="1" dirty="0">
                <a:solidFill>
                  <a:schemeClr val="tx1">
                    <a:lumMod val="65000"/>
                    <a:lumOff val="35000"/>
                  </a:schemeClr>
                </a:solidFill>
                <a:cs typeface="Arial" panose="020B0604020202020204" pitchFamily="34" charset="0"/>
              </a:endParaRPr>
            </a:p>
            <a:p>
              <a:r>
                <a:rPr lang="en-US" sz="900" i="1" dirty="0" err="1">
                  <a:solidFill>
                    <a:schemeClr val="tx1">
                      <a:lumMod val="65000"/>
                      <a:lumOff val="35000"/>
                    </a:schemeClr>
                  </a:solidFill>
                  <a:latin typeface="Arial" panose="020B0604020202020204" pitchFamily="34" charset="0"/>
                  <a:cs typeface="Arial" panose="020B0604020202020204" pitchFamily="34" charset="0"/>
                </a:rPr>
                <a:t>Khuyến</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khích</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tái</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sử</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dụng</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và</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tái</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chế</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vật</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liệu</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xây</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dựng</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và</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sử</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dụng</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vật</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liệu</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tái</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chế</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vật</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liệu</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từ</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các</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nguồn</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bền</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vững</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và</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vật</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liệu</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không</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nung</a:t>
              </a:r>
              <a:endParaRPr lang="fr-FR" sz="900" i="1"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6E59DBB2-AA02-ED21-377A-A42B5C50414A}"/>
                </a:ext>
              </a:extLst>
            </p:cNvPr>
            <p:cNvSpPr txBox="1"/>
            <p:nvPr/>
          </p:nvSpPr>
          <p:spPr>
            <a:xfrm>
              <a:off x="978767" y="4541563"/>
              <a:ext cx="3727607" cy="805833"/>
            </a:xfrm>
            <a:prstGeom prst="rect">
              <a:avLst/>
            </a:prstGeom>
            <a:noFill/>
          </p:spPr>
          <p:txBody>
            <a:bodyPr wrap="square" rtlCol="0">
              <a:spAutoFit/>
            </a:bodyPr>
            <a:lstStyle/>
            <a:p>
              <a:r>
                <a:rPr lang="fr-FR" sz="1100" b="1" dirty="0" err="1">
                  <a:solidFill>
                    <a:schemeClr val="tx1">
                      <a:lumMod val="65000"/>
                      <a:lumOff val="35000"/>
                    </a:schemeClr>
                  </a:solidFill>
                  <a:latin typeface="Arial" panose="020B0604020202020204" pitchFamily="34" charset="0"/>
                  <a:cs typeface="Arial" panose="020B0604020202020204" pitchFamily="34" charset="0"/>
                </a:rPr>
                <a:t>Health</a:t>
              </a:r>
              <a:r>
                <a:rPr lang="fr-FR" sz="1100" b="1" dirty="0">
                  <a:solidFill>
                    <a:schemeClr val="tx1">
                      <a:lumMod val="65000"/>
                      <a:lumOff val="35000"/>
                    </a:schemeClr>
                  </a:solidFill>
                  <a:latin typeface="Arial" panose="020B0604020202020204" pitchFamily="34" charset="0"/>
                  <a:cs typeface="Arial" panose="020B0604020202020204" pitchFamily="34" charset="0"/>
                </a:rPr>
                <a:t> &amp; </a:t>
              </a:r>
              <a:r>
                <a:rPr lang="fr-FR" sz="1100" b="1" dirty="0" err="1">
                  <a:solidFill>
                    <a:schemeClr val="tx1">
                      <a:lumMod val="65000"/>
                      <a:lumOff val="35000"/>
                    </a:schemeClr>
                  </a:solidFill>
                  <a:latin typeface="Arial" panose="020B0604020202020204" pitchFamily="34" charset="0"/>
                  <a:cs typeface="Arial" panose="020B0604020202020204" pitchFamily="34" charset="0"/>
                </a:rPr>
                <a:t>Comfort</a:t>
              </a:r>
              <a:r>
                <a:rPr lang="fr-FR" sz="1100" b="1" dirty="0">
                  <a:solidFill>
                    <a:schemeClr val="tx1">
                      <a:lumMod val="65000"/>
                      <a:lumOff val="35000"/>
                    </a:schemeClr>
                  </a:solidFill>
                  <a:latin typeface="Arial" panose="020B0604020202020204" pitchFamily="34" charset="0"/>
                  <a:cs typeface="Arial" panose="020B0604020202020204" pitchFamily="34" charset="0"/>
                </a:rPr>
                <a:t>  </a:t>
              </a:r>
            </a:p>
            <a:p>
              <a:endParaRPr lang="fr-FR" sz="1100" b="1" i="1" dirty="0">
                <a:solidFill>
                  <a:schemeClr val="tx1">
                    <a:lumMod val="65000"/>
                    <a:lumOff val="35000"/>
                  </a:schemeClr>
                </a:solidFill>
                <a:cs typeface="Arial" panose="020B0604020202020204" pitchFamily="34" charset="0"/>
              </a:endParaRPr>
            </a:p>
            <a:p>
              <a:r>
                <a:rPr lang="vi-VN" sz="900" i="1" dirty="0">
                  <a:solidFill>
                    <a:schemeClr val="tx1">
                      <a:lumMod val="65000"/>
                      <a:lumOff val="35000"/>
                    </a:schemeClr>
                  </a:solidFill>
                  <a:latin typeface="Arial" panose="020B0604020202020204" pitchFamily="34" charset="0"/>
                  <a:cs typeface="Arial" panose="020B0604020202020204" pitchFamily="34" charset="0"/>
                </a:rPr>
                <a:t>Nhắm mục tiêu cải thiện tổng thể môi trường trong nhà trong các tòa nhà với </a:t>
              </a:r>
              <a:r>
                <a:rPr lang="en-US" sz="900" i="1" dirty="0" err="1">
                  <a:solidFill>
                    <a:schemeClr val="tx1">
                      <a:lumMod val="65000"/>
                      <a:lumOff val="35000"/>
                    </a:schemeClr>
                  </a:solidFill>
                  <a:latin typeface="Arial" panose="020B0604020202020204" pitchFamily="34" charset="0"/>
                  <a:cs typeface="Arial" panose="020B0604020202020204" pitchFamily="34" charset="0"/>
                </a:rPr>
                <a:t>các</a:t>
              </a:r>
              <a:r>
                <a:rPr lang="vi-VN" sz="900" i="1" dirty="0">
                  <a:solidFill>
                    <a:schemeClr val="tx1">
                      <a:lumMod val="65000"/>
                      <a:lumOff val="35000"/>
                    </a:schemeClr>
                  </a:solidFill>
                  <a:latin typeface="Arial" panose="020B0604020202020204" pitchFamily="34" charset="0"/>
                  <a:cs typeface="Arial" panose="020B0604020202020204" pitchFamily="34" charset="0"/>
                </a:rPr>
                <a:t> </a:t>
              </a:r>
              <a:r>
                <a:rPr lang="vi-VN" sz="900" i="1" dirty="0" err="1">
                  <a:solidFill>
                    <a:schemeClr val="tx1">
                      <a:lumMod val="65000"/>
                      <a:lumOff val="35000"/>
                    </a:schemeClr>
                  </a:solidFill>
                  <a:latin typeface="Arial" panose="020B0604020202020204" pitchFamily="34" charset="0"/>
                  <a:cs typeface="Arial" panose="020B0604020202020204" pitchFamily="34" charset="0"/>
                </a:rPr>
                <a:t>khía</a:t>
              </a:r>
              <a:r>
                <a:rPr lang="vi-VN" sz="900" i="1" dirty="0">
                  <a:solidFill>
                    <a:schemeClr val="tx1">
                      <a:lumMod val="65000"/>
                      <a:lumOff val="35000"/>
                    </a:schemeClr>
                  </a:solidFill>
                  <a:latin typeface="Arial" panose="020B0604020202020204" pitchFamily="34" charset="0"/>
                  <a:cs typeface="Arial" panose="020B0604020202020204" pitchFamily="34" charset="0"/>
                </a:rPr>
                <a:t> cạnh khác nhau được xem xét</a:t>
              </a:r>
              <a:endParaRPr lang="fr-FR" sz="900" i="1"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35" name="TextBox 34">
              <a:extLst>
                <a:ext uri="{FF2B5EF4-FFF2-40B4-BE49-F238E27FC236}">
                  <a16:creationId xmlns:a16="http://schemas.microsoft.com/office/drawing/2014/main" id="{C20717B2-F356-BBE8-D1B4-E1CBE9831C42}"/>
                </a:ext>
              </a:extLst>
            </p:cNvPr>
            <p:cNvSpPr txBox="1"/>
            <p:nvPr/>
          </p:nvSpPr>
          <p:spPr>
            <a:xfrm>
              <a:off x="5844544" y="564289"/>
              <a:ext cx="4061454" cy="963496"/>
            </a:xfrm>
            <a:prstGeom prst="rect">
              <a:avLst/>
            </a:prstGeom>
            <a:noFill/>
          </p:spPr>
          <p:txBody>
            <a:bodyPr wrap="square" rtlCol="0">
              <a:spAutoFit/>
            </a:bodyPr>
            <a:lstStyle/>
            <a:p>
              <a:r>
                <a:rPr lang="fr-FR" sz="1100" b="1" dirty="0">
                  <a:solidFill>
                    <a:schemeClr val="tx1">
                      <a:lumMod val="65000"/>
                      <a:lumOff val="35000"/>
                    </a:schemeClr>
                  </a:solidFill>
                  <a:latin typeface="Arial" panose="020B0604020202020204" pitchFamily="34" charset="0"/>
                  <a:cs typeface="Arial" panose="020B0604020202020204" pitchFamily="34" charset="0"/>
                </a:rPr>
                <a:t>Site &amp; </a:t>
              </a:r>
              <a:r>
                <a:rPr lang="fr-FR" sz="1100" b="1" dirty="0" err="1">
                  <a:solidFill>
                    <a:schemeClr val="tx1">
                      <a:lumMod val="65000"/>
                      <a:lumOff val="35000"/>
                    </a:schemeClr>
                  </a:solidFill>
                  <a:latin typeface="Arial" panose="020B0604020202020204" pitchFamily="34" charset="0"/>
                  <a:cs typeface="Arial" panose="020B0604020202020204" pitchFamily="34" charset="0"/>
                </a:rPr>
                <a:t>Environment</a:t>
              </a:r>
              <a:r>
                <a:rPr lang="fr-FR" sz="1100" b="1" dirty="0">
                  <a:solidFill>
                    <a:schemeClr val="tx1">
                      <a:lumMod val="65000"/>
                      <a:lumOff val="35000"/>
                    </a:schemeClr>
                  </a:solidFill>
                  <a:latin typeface="Arial" panose="020B0604020202020204" pitchFamily="34" charset="0"/>
                  <a:cs typeface="Arial" panose="020B0604020202020204" pitchFamily="34" charset="0"/>
                </a:rPr>
                <a:t> </a:t>
              </a:r>
            </a:p>
            <a:p>
              <a:endParaRPr lang="fr-FR" sz="1100" b="1" i="1" dirty="0">
                <a:solidFill>
                  <a:schemeClr val="tx1">
                    <a:lumMod val="65000"/>
                    <a:lumOff val="35000"/>
                  </a:schemeClr>
                </a:solidFill>
                <a:cs typeface="Arial" panose="020B0604020202020204" pitchFamily="34" charset="0"/>
              </a:endParaRPr>
            </a:p>
            <a:p>
              <a:r>
                <a:rPr lang="en-US" sz="900" i="1" dirty="0" err="1">
                  <a:solidFill>
                    <a:schemeClr val="tx1">
                      <a:lumMod val="65000"/>
                      <a:lumOff val="35000"/>
                    </a:schemeClr>
                  </a:solidFill>
                  <a:latin typeface="Arial" panose="020B0604020202020204" pitchFamily="34" charset="0"/>
                  <a:cs typeface="Arial" panose="020B0604020202020204" pitchFamily="34" charset="0"/>
                </a:rPr>
                <a:t>Nhắm</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mục</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tiêu</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đến</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khả</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năng</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chống</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chịu</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thiên</a:t>
              </a:r>
              <a:r>
                <a:rPr lang="en-US" sz="900" i="1" dirty="0">
                  <a:solidFill>
                    <a:schemeClr val="tx1">
                      <a:lumMod val="65000"/>
                      <a:lumOff val="35000"/>
                    </a:schemeClr>
                  </a:solidFill>
                  <a:latin typeface="Arial" panose="020B0604020202020204" pitchFamily="34" charset="0"/>
                  <a:cs typeface="Arial" panose="020B0604020202020204" pitchFamily="34" charset="0"/>
                </a:rPr>
                <a:t> tai </a:t>
              </a:r>
              <a:r>
                <a:rPr lang="en-US" sz="900" i="1" dirty="0" err="1">
                  <a:solidFill>
                    <a:schemeClr val="tx1">
                      <a:lumMod val="65000"/>
                      <a:lumOff val="35000"/>
                    </a:schemeClr>
                  </a:solidFill>
                  <a:latin typeface="Arial" panose="020B0604020202020204" pitchFamily="34" charset="0"/>
                  <a:cs typeface="Arial" panose="020B0604020202020204" pitchFamily="34" charset="0"/>
                </a:rPr>
                <a:t>của</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tòa</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nhà</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bảo</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vệ</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hệ</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sinh</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thái</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của</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khu</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vực</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và</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giảm</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thiểu</a:t>
              </a:r>
              <a:r>
                <a:rPr lang="en-US" sz="900" i="1" dirty="0">
                  <a:solidFill>
                    <a:schemeClr val="tx1">
                      <a:lumMod val="65000"/>
                      <a:lumOff val="35000"/>
                    </a:schemeClr>
                  </a:solidFill>
                  <a:latin typeface="Arial" panose="020B0604020202020204" pitchFamily="34" charset="0"/>
                  <a:cs typeface="Arial" panose="020B0604020202020204" pitchFamily="34" charset="0"/>
                </a:rPr>
                <a:t> ô </a:t>
              </a:r>
              <a:r>
                <a:rPr lang="en-US" sz="900" i="1" dirty="0" err="1">
                  <a:solidFill>
                    <a:schemeClr val="tx1">
                      <a:lumMod val="65000"/>
                      <a:lumOff val="35000"/>
                    </a:schemeClr>
                  </a:solidFill>
                  <a:latin typeface="Arial" panose="020B0604020202020204" pitchFamily="34" charset="0"/>
                  <a:cs typeface="Arial" panose="020B0604020202020204" pitchFamily="34" charset="0"/>
                </a:rPr>
                <a:t>nhiễm</a:t>
              </a:r>
              <a:r>
                <a:rPr lang="en-US" sz="900" i="1" dirty="0">
                  <a:solidFill>
                    <a:schemeClr val="tx1">
                      <a:lumMod val="65000"/>
                      <a:lumOff val="35000"/>
                    </a:schemeClr>
                  </a:solidFill>
                  <a:latin typeface="Arial" panose="020B0604020202020204" pitchFamily="34" charset="0"/>
                  <a:cs typeface="Arial" panose="020B0604020202020204" pitchFamily="34" charset="0"/>
                </a:rPr>
                <a:t> bao </a:t>
              </a:r>
              <a:r>
                <a:rPr lang="en-US" sz="900" i="1" dirty="0" err="1">
                  <a:solidFill>
                    <a:schemeClr val="tx1">
                      <a:lumMod val="65000"/>
                      <a:lumOff val="35000"/>
                    </a:schemeClr>
                  </a:solidFill>
                  <a:latin typeface="Arial" panose="020B0604020202020204" pitchFamily="34" charset="0"/>
                  <a:cs typeface="Arial" panose="020B0604020202020204" pitchFamily="34" charset="0"/>
                </a:rPr>
                <a:t>gồm</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cả</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phát</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thải</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khí</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nhà</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kính</a:t>
              </a:r>
              <a:r>
                <a:rPr lang="en-US" sz="900" i="1" dirty="0">
                  <a:solidFill>
                    <a:schemeClr val="tx1">
                      <a:lumMod val="65000"/>
                      <a:lumOff val="35000"/>
                    </a:schemeClr>
                  </a:solidFill>
                  <a:latin typeface="Arial" panose="020B0604020202020204" pitchFamily="34" charset="0"/>
                  <a:cs typeface="Arial" panose="020B0604020202020204" pitchFamily="34" charset="0"/>
                </a:rPr>
                <a:t>..</a:t>
              </a:r>
              <a:endParaRPr lang="fr-FR" sz="900" i="1"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36" name="TextBox 35">
              <a:extLst>
                <a:ext uri="{FF2B5EF4-FFF2-40B4-BE49-F238E27FC236}">
                  <a16:creationId xmlns:a16="http://schemas.microsoft.com/office/drawing/2014/main" id="{4CC189E2-AC73-A863-6971-44DA5179CD74}"/>
                </a:ext>
              </a:extLst>
            </p:cNvPr>
            <p:cNvSpPr txBox="1"/>
            <p:nvPr/>
          </p:nvSpPr>
          <p:spPr>
            <a:xfrm>
              <a:off x="5855614" y="1795934"/>
              <a:ext cx="4061020" cy="1278821"/>
            </a:xfrm>
            <a:prstGeom prst="rect">
              <a:avLst/>
            </a:prstGeom>
            <a:noFill/>
          </p:spPr>
          <p:txBody>
            <a:bodyPr wrap="square" rtlCol="0">
              <a:spAutoFit/>
            </a:bodyPr>
            <a:lstStyle/>
            <a:p>
              <a:r>
                <a:rPr lang="fr-FR" sz="1100" b="1" dirty="0" err="1">
                  <a:solidFill>
                    <a:schemeClr val="tx1">
                      <a:lumMod val="65000"/>
                      <a:lumOff val="35000"/>
                    </a:schemeClr>
                  </a:solidFill>
                  <a:latin typeface="Arial" panose="020B0604020202020204" pitchFamily="34" charset="0"/>
                  <a:cs typeface="Arial" panose="020B0604020202020204" pitchFamily="34" charset="0"/>
                </a:rPr>
                <a:t>Managment</a:t>
              </a:r>
              <a:r>
                <a:rPr lang="fr-FR" sz="1100" b="1" dirty="0">
                  <a:solidFill>
                    <a:schemeClr val="tx1">
                      <a:lumMod val="65000"/>
                      <a:lumOff val="35000"/>
                    </a:schemeClr>
                  </a:solidFill>
                  <a:latin typeface="Arial" panose="020B0604020202020204" pitchFamily="34" charset="0"/>
                  <a:cs typeface="Arial" panose="020B0604020202020204" pitchFamily="34" charset="0"/>
                </a:rPr>
                <a:t> </a:t>
              </a:r>
            </a:p>
            <a:p>
              <a:endParaRPr lang="fr-FR" sz="1100" b="1" i="1" dirty="0">
                <a:solidFill>
                  <a:schemeClr val="tx1">
                    <a:lumMod val="65000"/>
                    <a:lumOff val="35000"/>
                  </a:schemeClr>
                </a:solidFill>
                <a:cs typeface="Arial" panose="020B0604020202020204" pitchFamily="34" charset="0"/>
              </a:endParaRPr>
            </a:p>
            <a:p>
              <a:r>
                <a:rPr lang="vi-VN" sz="900" i="1" dirty="0">
                  <a:solidFill>
                    <a:schemeClr val="tx1">
                      <a:lumMod val="65000"/>
                      <a:lumOff val="35000"/>
                    </a:schemeClr>
                  </a:solidFill>
                  <a:latin typeface="Arial" panose="020B0604020202020204" pitchFamily="34" charset="0"/>
                  <a:cs typeface="Arial" panose="020B0604020202020204" pitchFamily="34" charset="0"/>
                </a:rPr>
                <a:t>Khuyến khích sử dụng một kế hoạch quản lý dự án được quốc tế công nhận trong giai đoạn </a:t>
              </a:r>
              <a:r>
                <a:rPr lang="en-US" sz="900" i="1" dirty="0" err="1">
                  <a:solidFill>
                    <a:schemeClr val="tx1">
                      <a:lumMod val="65000"/>
                      <a:lumOff val="35000"/>
                    </a:schemeClr>
                  </a:solidFill>
                  <a:latin typeface="Arial" panose="020B0604020202020204" pitchFamily="34" charset="0"/>
                  <a:cs typeface="Arial" panose="020B0604020202020204" pitchFamily="34" charset="0"/>
                </a:rPr>
                <a:t>xây</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dựng</a:t>
              </a:r>
              <a:r>
                <a:rPr lang="vi-VN" sz="900" i="1" dirty="0">
                  <a:solidFill>
                    <a:schemeClr val="tx1">
                      <a:lumMod val="65000"/>
                      <a:lumOff val="35000"/>
                    </a:schemeClr>
                  </a:solidFill>
                  <a:latin typeface="Arial" panose="020B0604020202020204" pitchFamily="34" charset="0"/>
                  <a:cs typeface="Arial" panose="020B0604020202020204" pitchFamily="34" charset="0"/>
                </a:rPr>
                <a:t>. Khuyến khích đào tạo các nhà thầu về các </a:t>
              </a:r>
              <a:r>
                <a:rPr lang="vi-VN" sz="900" i="1" dirty="0" err="1">
                  <a:solidFill>
                    <a:schemeClr val="tx1">
                      <a:lumMod val="65000"/>
                      <a:lumOff val="35000"/>
                    </a:schemeClr>
                  </a:solidFill>
                  <a:latin typeface="Arial" panose="020B0604020202020204" pitchFamily="34" charset="0"/>
                  <a:cs typeface="Arial" panose="020B0604020202020204" pitchFamily="34" charset="0"/>
                </a:rPr>
                <a:t>khía</a:t>
              </a:r>
              <a:r>
                <a:rPr lang="vi-VN" sz="900" i="1" dirty="0">
                  <a:solidFill>
                    <a:schemeClr val="tx1">
                      <a:lumMod val="65000"/>
                      <a:lumOff val="35000"/>
                    </a:schemeClr>
                  </a:solidFill>
                  <a:latin typeface="Arial" panose="020B0604020202020204" pitchFamily="34" charset="0"/>
                  <a:cs typeface="Arial" panose="020B0604020202020204" pitchFamily="34" charset="0"/>
                </a:rPr>
                <a:t> cạnh xanh của tòa nhà để đảm bảo rằng ý định thiết kế truyền đến tất cả các nhóm đang làm việc trên tòa nhà và tiến trình xây dựng diễn ra suôn sẻ.</a:t>
              </a:r>
              <a:endParaRPr lang="fr-FR" sz="900" i="1"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37" name="TextBox 36">
              <a:extLst>
                <a:ext uri="{FF2B5EF4-FFF2-40B4-BE49-F238E27FC236}">
                  <a16:creationId xmlns:a16="http://schemas.microsoft.com/office/drawing/2014/main" id="{85AA1B49-2971-E526-06D5-C669A003E9A1}"/>
                </a:ext>
              </a:extLst>
            </p:cNvPr>
            <p:cNvSpPr txBox="1"/>
            <p:nvPr/>
          </p:nvSpPr>
          <p:spPr>
            <a:xfrm>
              <a:off x="5844544" y="3165943"/>
              <a:ext cx="3788538" cy="805833"/>
            </a:xfrm>
            <a:prstGeom prst="rect">
              <a:avLst/>
            </a:prstGeom>
            <a:noFill/>
          </p:spPr>
          <p:txBody>
            <a:bodyPr wrap="square" rtlCol="0">
              <a:spAutoFit/>
            </a:bodyPr>
            <a:lstStyle/>
            <a:p>
              <a:r>
                <a:rPr lang="fr-FR" sz="1100" b="1" dirty="0" err="1">
                  <a:solidFill>
                    <a:schemeClr val="tx1">
                      <a:lumMod val="65000"/>
                      <a:lumOff val="35000"/>
                    </a:schemeClr>
                  </a:solidFill>
                  <a:latin typeface="Arial" panose="020B0604020202020204" pitchFamily="34" charset="0"/>
                  <a:cs typeface="Arial" panose="020B0604020202020204" pitchFamily="34" charset="0"/>
                </a:rPr>
                <a:t>Exeptional</a:t>
              </a:r>
              <a:r>
                <a:rPr lang="fr-FR" sz="1100" b="1" dirty="0">
                  <a:solidFill>
                    <a:schemeClr val="tx1">
                      <a:lumMod val="65000"/>
                      <a:lumOff val="35000"/>
                    </a:schemeClr>
                  </a:solidFill>
                  <a:latin typeface="Arial" panose="020B0604020202020204" pitchFamily="34" charset="0"/>
                  <a:cs typeface="Arial" panose="020B0604020202020204" pitchFamily="34" charset="0"/>
                </a:rPr>
                <a:t> Performance </a:t>
              </a:r>
            </a:p>
            <a:p>
              <a:endParaRPr lang="fr-FR" sz="1100" b="1" i="1" dirty="0">
                <a:solidFill>
                  <a:schemeClr val="tx1">
                    <a:lumMod val="65000"/>
                    <a:lumOff val="35000"/>
                  </a:schemeClr>
                </a:solidFill>
                <a:cs typeface="Arial" panose="020B0604020202020204" pitchFamily="34" charset="0"/>
              </a:endParaRPr>
            </a:p>
            <a:p>
              <a:r>
                <a:rPr lang="en-US" sz="900" i="1" dirty="0">
                  <a:solidFill>
                    <a:schemeClr val="tx1">
                      <a:lumMod val="65000"/>
                      <a:lumOff val="35000"/>
                    </a:schemeClr>
                  </a:solidFill>
                  <a:cs typeface="Arial" panose="020B0604020202020204" pitchFamily="34" charset="0"/>
                </a:rPr>
                <a:t>K</a:t>
              </a:r>
              <a:r>
                <a:rPr lang="vi-VN" sz="900" i="1" dirty="0">
                  <a:solidFill>
                    <a:schemeClr val="tx1">
                      <a:lumMod val="65000"/>
                      <a:lumOff val="35000"/>
                    </a:schemeClr>
                  </a:solidFill>
                  <a:latin typeface="Arial" panose="020B0604020202020204" pitchFamily="34" charset="0"/>
                  <a:cs typeface="Arial" panose="020B0604020202020204" pitchFamily="34" charset="0"/>
                </a:rPr>
                <a:t>hen thưởng các kỹ thuật / sáng kiến cải tiến, cũng như nâng cao hiệu suất đặc biệt</a:t>
              </a:r>
              <a:endParaRPr lang="fr-FR" sz="900" i="1"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38" name="Picture 37">
              <a:extLst>
                <a:ext uri="{FF2B5EF4-FFF2-40B4-BE49-F238E27FC236}">
                  <a16:creationId xmlns:a16="http://schemas.microsoft.com/office/drawing/2014/main" id="{6F344455-B906-01F3-9933-836485DBB479}"/>
                </a:ext>
              </a:extLst>
            </p:cNvPr>
            <p:cNvPicPr>
              <a:picLocks noChangeAspect="1"/>
            </p:cNvPicPr>
            <p:nvPr/>
          </p:nvPicPr>
          <p:blipFill>
            <a:blip r:embed="rId5"/>
            <a:stretch>
              <a:fillRect/>
            </a:stretch>
          </p:blipFill>
          <p:spPr>
            <a:xfrm>
              <a:off x="258884" y="602289"/>
              <a:ext cx="653143" cy="640080"/>
            </a:xfrm>
            <a:prstGeom prst="rect">
              <a:avLst/>
            </a:prstGeom>
          </p:spPr>
        </p:pic>
        <p:pic>
          <p:nvPicPr>
            <p:cNvPr id="39" name="Picture 38">
              <a:extLst>
                <a:ext uri="{FF2B5EF4-FFF2-40B4-BE49-F238E27FC236}">
                  <a16:creationId xmlns:a16="http://schemas.microsoft.com/office/drawing/2014/main" id="{17EE2F9D-A0AC-B4AD-230C-EDD224399564}"/>
                </a:ext>
              </a:extLst>
            </p:cNvPr>
            <p:cNvPicPr>
              <a:picLocks noChangeAspect="1"/>
            </p:cNvPicPr>
            <p:nvPr/>
          </p:nvPicPr>
          <p:blipFill>
            <a:blip r:embed="rId6"/>
            <a:stretch>
              <a:fillRect/>
            </a:stretch>
          </p:blipFill>
          <p:spPr>
            <a:xfrm>
              <a:off x="260477" y="2130141"/>
              <a:ext cx="640080" cy="640080"/>
            </a:xfrm>
            <a:prstGeom prst="rect">
              <a:avLst/>
            </a:prstGeom>
          </p:spPr>
        </p:pic>
        <p:pic>
          <p:nvPicPr>
            <p:cNvPr id="40" name="Picture 39">
              <a:extLst>
                <a:ext uri="{FF2B5EF4-FFF2-40B4-BE49-F238E27FC236}">
                  <a16:creationId xmlns:a16="http://schemas.microsoft.com/office/drawing/2014/main" id="{DB1C46AF-072A-FD24-8CCF-0ECC02393398}"/>
                </a:ext>
              </a:extLst>
            </p:cNvPr>
            <p:cNvPicPr>
              <a:picLocks noChangeAspect="1"/>
            </p:cNvPicPr>
            <p:nvPr/>
          </p:nvPicPr>
          <p:blipFill>
            <a:blip r:embed="rId7"/>
            <a:stretch>
              <a:fillRect/>
            </a:stretch>
          </p:blipFill>
          <p:spPr>
            <a:xfrm>
              <a:off x="254311" y="3411478"/>
              <a:ext cx="640080" cy="640080"/>
            </a:xfrm>
            <a:prstGeom prst="rect">
              <a:avLst/>
            </a:prstGeom>
          </p:spPr>
        </p:pic>
        <p:pic>
          <p:nvPicPr>
            <p:cNvPr id="41" name="Picture 40">
              <a:extLst>
                <a:ext uri="{FF2B5EF4-FFF2-40B4-BE49-F238E27FC236}">
                  <a16:creationId xmlns:a16="http://schemas.microsoft.com/office/drawing/2014/main" id="{2009BFFB-0F6C-1818-74A5-BF693B54A3E4}"/>
                </a:ext>
              </a:extLst>
            </p:cNvPr>
            <p:cNvPicPr>
              <a:picLocks noChangeAspect="1"/>
            </p:cNvPicPr>
            <p:nvPr/>
          </p:nvPicPr>
          <p:blipFill>
            <a:blip r:embed="rId8"/>
            <a:stretch>
              <a:fillRect/>
            </a:stretch>
          </p:blipFill>
          <p:spPr>
            <a:xfrm>
              <a:off x="251743" y="4585054"/>
              <a:ext cx="627017" cy="640080"/>
            </a:xfrm>
            <a:prstGeom prst="rect">
              <a:avLst/>
            </a:prstGeom>
          </p:spPr>
        </p:pic>
        <p:pic>
          <p:nvPicPr>
            <p:cNvPr id="42" name="Picture 41">
              <a:extLst>
                <a:ext uri="{FF2B5EF4-FFF2-40B4-BE49-F238E27FC236}">
                  <a16:creationId xmlns:a16="http://schemas.microsoft.com/office/drawing/2014/main" id="{41053E61-39A9-6CA9-8D94-41BF5F9D4236}"/>
                </a:ext>
              </a:extLst>
            </p:cNvPr>
            <p:cNvPicPr>
              <a:picLocks noChangeAspect="1"/>
            </p:cNvPicPr>
            <p:nvPr/>
          </p:nvPicPr>
          <p:blipFill>
            <a:blip r:embed="rId9"/>
            <a:stretch>
              <a:fillRect/>
            </a:stretch>
          </p:blipFill>
          <p:spPr>
            <a:xfrm>
              <a:off x="5105008" y="602289"/>
              <a:ext cx="640080" cy="640080"/>
            </a:xfrm>
            <a:prstGeom prst="rect">
              <a:avLst/>
            </a:prstGeom>
          </p:spPr>
        </p:pic>
        <p:pic>
          <p:nvPicPr>
            <p:cNvPr id="43" name="Picture 42">
              <a:extLst>
                <a:ext uri="{FF2B5EF4-FFF2-40B4-BE49-F238E27FC236}">
                  <a16:creationId xmlns:a16="http://schemas.microsoft.com/office/drawing/2014/main" id="{04765FB1-B9F5-B36C-BEF9-9DE078042B0E}"/>
                </a:ext>
              </a:extLst>
            </p:cNvPr>
            <p:cNvPicPr>
              <a:picLocks noChangeAspect="1"/>
            </p:cNvPicPr>
            <p:nvPr/>
          </p:nvPicPr>
          <p:blipFill>
            <a:blip r:embed="rId10"/>
            <a:stretch>
              <a:fillRect/>
            </a:stretch>
          </p:blipFill>
          <p:spPr>
            <a:xfrm>
              <a:off x="5123418" y="1880856"/>
              <a:ext cx="613954" cy="640080"/>
            </a:xfrm>
            <a:prstGeom prst="rect">
              <a:avLst/>
            </a:prstGeom>
          </p:spPr>
        </p:pic>
        <p:pic>
          <p:nvPicPr>
            <p:cNvPr id="44" name="Picture 43">
              <a:extLst>
                <a:ext uri="{FF2B5EF4-FFF2-40B4-BE49-F238E27FC236}">
                  <a16:creationId xmlns:a16="http://schemas.microsoft.com/office/drawing/2014/main" id="{245E96D8-D1AF-5D00-727F-74EFE2C6E17B}"/>
                </a:ext>
              </a:extLst>
            </p:cNvPr>
            <p:cNvPicPr>
              <a:picLocks noChangeAspect="1"/>
            </p:cNvPicPr>
            <p:nvPr/>
          </p:nvPicPr>
          <p:blipFill>
            <a:blip r:embed="rId11"/>
            <a:stretch>
              <a:fillRect/>
            </a:stretch>
          </p:blipFill>
          <p:spPr>
            <a:xfrm>
              <a:off x="5100280" y="3209939"/>
              <a:ext cx="626461" cy="640080"/>
            </a:xfrm>
            <a:prstGeom prst="rect">
              <a:avLst/>
            </a:prstGeom>
          </p:spPr>
        </p:pic>
      </p:grpSp>
      <p:sp>
        <p:nvSpPr>
          <p:cNvPr id="46" name="Rectangle 45">
            <a:extLst>
              <a:ext uri="{FF2B5EF4-FFF2-40B4-BE49-F238E27FC236}">
                <a16:creationId xmlns:a16="http://schemas.microsoft.com/office/drawing/2014/main" id="{5020DE6B-A1AB-929F-A219-1A578EFD106E}"/>
              </a:ext>
            </a:extLst>
          </p:cNvPr>
          <p:cNvSpPr/>
          <p:nvPr/>
        </p:nvSpPr>
        <p:spPr>
          <a:xfrm>
            <a:off x="261432" y="3884975"/>
            <a:ext cx="3952233" cy="1013138"/>
          </a:xfrm>
          <a:prstGeom prst="rect">
            <a:avLst/>
          </a:prstGeom>
          <a:noFill/>
          <a:ln w="38100">
            <a:solidFill>
              <a:srgbClr val="C0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4309967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42B7E-ABD7-D73C-60C9-69A8C2B2AF03}"/>
            </a:ext>
          </a:extLst>
        </p:cNvPr>
        <p:cNvGrpSpPr/>
        <p:nvPr/>
      </p:nvGrpSpPr>
      <p:grpSpPr>
        <a:xfrm>
          <a:off x="0" y="0"/>
          <a:ext cx="0" cy="0"/>
          <a:chOff x="0" y="0"/>
          <a:chExt cx="0" cy="0"/>
        </a:xfrm>
      </p:grpSpPr>
      <p:grpSp>
        <p:nvGrpSpPr>
          <p:cNvPr id="9" name="Group 8">
            <a:extLst>
              <a:ext uri="{FF2B5EF4-FFF2-40B4-BE49-F238E27FC236}">
                <a16:creationId xmlns:a16="http://schemas.microsoft.com/office/drawing/2014/main" id="{0EEF92F1-9C01-88A8-F703-97672EFE935E}"/>
              </a:ext>
            </a:extLst>
          </p:cNvPr>
          <p:cNvGrpSpPr/>
          <p:nvPr/>
        </p:nvGrpSpPr>
        <p:grpSpPr>
          <a:xfrm>
            <a:off x="8950637" y="800707"/>
            <a:ext cx="970915" cy="2263421"/>
            <a:chOff x="7821133" y="800707"/>
            <a:chExt cx="2100419" cy="4896547"/>
          </a:xfrm>
        </p:grpSpPr>
        <p:grpSp>
          <p:nvGrpSpPr>
            <p:cNvPr id="3" name="Group 2">
              <a:extLst>
                <a:ext uri="{FF2B5EF4-FFF2-40B4-BE49-F238E27FC236}">
                  <a16:creationId xmlns:a16="http://schemas.microsoft.com/office/drawing/2014/main" id="{CB360D7C-D1B8-7F39-488B-034CCC96045C}"/>
                </a:ext>
              </a:extLst>
            </p:cNvPr>
            <p:cNvGrpSpPr/>
            <p:nvPr/>
          </p:nvGrpSpPr>
          <p:grpSpPr>
            <a:xfrm>
              <a:off x="7821133" y="800707"/>
              <a:ext cx="2100419" cy="1584177"/>
              <a:chOff x="7821133" y="800707"/>
              <a:chExt cx="2100419" cy="1584177"/>
            </a:xfrm>
          </p:grpSpPr>
          <p:pic>
            <p:nvPicPr>
              <p:cNvPr id="1030" name="Picture 6" descr="AI generated image">
                <a:extLst>
                  <a:ext uri="{FF2B5EF4-FFF2-40B4-BE49-F238E27FC236}">
                    <a16:creationId xmlns:a16="http://schemas.microsoft.com/office/drawing/2014/main" id="{6BF090DC-D988-34B1-B7A4-273D1EB98CF6}"/>
                  </a:ext>
                </a:extLst>
              </p:cNvPr>
              <p:cNvPicPr>
                <a:picLocks noChangeAspect="1" noChangeArrowheads="1"/>
              </p:cNvPicPr>
              <p:nvPr/>
            </p:nvPicPr>
            <p:blipFill rotWithShape="1">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l="66020" t="1631" r="5822" b="69215"/>
              <a:stretch>
                <a:fillRect/>
              </a:stretch>
            </p:blipFill>
            <p:spPr bwMode="auto">
              <a:xfrm>
                <a:off x="7833320" y="800707"/>
                <a:ext cx="2088232" cy="1584177"/>
              </a:xfrm>
              <a:prstGeom prst="rect">
                <a:avLst/>
              </a:prstGeom>
              <a:noFill/>
              <a:extLst>
                <a:ext uri="{909E8E84-426E-40DD-AFC4-6F175D3DCCD1}">
                  <a14:hiddenFill xmlns:a14="http://schemas.microsoft.com/office/drawing/2010/main">
                    <a:solidFill>
                      <a:srgbClr val="FFFFFF"/>
                    </a:solidFill>
                  </a14:hiddenFill>
                </a:ext>
              </a:extLst>
            </p:spPr>
          </p:pic>
          <p:sp>
            <p:nvSpPr>
              <p:cNvPr id="14" name="Isosceles Triangle 13">
                <a:extLst>
                  <a:ext uri="{FF2B5EF4-FFF2-40B4-BE49-F238E27FC236}">
                    <a16:creationId xmlns:a16="http://schemas.microsoft.com/office/drawing/2014/main" id="{0132DB5E-B15F-8610-A0B5-8B4C5FC0E0A6}"/>
                  </a:ext>
                </a:extLst>
              </p:cNvPr>
              <p:cNvSpPr/>
              <p:nvPr/>
            </p:nvSpPr>
            <p:spPr>
              <a:xfrm rot="10800000">
                <a:off x="7821135" y="804224"/>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0D30DAF0-C02B-15F4-97E4-7C4B2FCEA8A3}"/>
                  </a:ext>
                </a:extLst>
              </p:cNvPr>
              <p:cNvSpPr/>
              <p:nvPr/>
            </p:nvSpPr>
            <p:spPr>
              <a:xfrm>
                <a:off x="7821133" y="1632316"/>
                <a:ext cx="552243" cy="752568"/>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3">
              <a:extLst>
                <a:ext uri="{FF2B5EF4-FFF2-40B4-BE49-F238E27FC236}">
                  <a16:creationId xmlns:a16="http://schemas.microsoft.com/office/drawing/2014/main" id="{2EE7BC05-F8A8-E4CB-F875-7ACE143097DD}"/>
                </a:ext>
              </a:extLst>
            </p:cNvPr>
            <p:cNvGrpSpPr/>
            <p:nvPr/>
          </p:nvGrpSpPr>
          <p:grpSpPr>
            <a:xfrm>
              <a:off x="7821133" y="2456892"/>
              <a:ext cx="2100419" cy="1584177"/>
              <a:chOff x="7821133" y="2456892"/>
              <a:chExt cx="2100419" cy="1584177"/>
            </a:xfrm>
          </p:grpSpPr>
          <p:pic>
            <p:nvPicPr>
              <p:cNvPr id="6" name="Picture 6" descr="AI generated image">
                <a:extLst>
                  <a:ext uri="{FF2B5EF4-FFF2-40B4-BE49-F238E27FC236}">
                    <a16:creationId xmlns:a16="http://schemas.microsoft.com/office/drawing/2014/main" id="{E80D6A06-2124-3078-1426-7C478B4250A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6020" t="32057" r="5822" b="38789"/>
              <a:stretch>
                <a:fillRect/>
              </a:stretch>
            </p:blipFill>
            <p:spPr bwMode="auto">
              <a:xfrm>
                <a:off x="7833320" y="2456892"/>
                <a:ext cx="2088232" cy="1584177"/>
              </a:xfrm>
              <a:prstGeom prst="rect">
                <a:avLst/>
              </a:prstGeom>
              <a:noFill/>
              <a:extLst>
                <a:ext uri="{909E8E84-426E-40DD-AFC4-6F175D3DCCD1}">
                  <a14:hiddenFill xmlns:a14="http://schemas.microsoft.com/office/drawing/2010/main">
                    <a:solidFill>
                      <a:srgbClr val="FFFFFF"/>
                    </a:solidFill>
                  </a14:hiddenFill>
                </a:ext>
              </a:extLst>
            </p:spPr>
          </p:pic>
          <p:sp>
            <p:nvSpPr>
              <p:cNvPr id="15" name="Isosceles Triangle 14">
                <a:extLst>
                  <a:ext uri="{FF2B5EF4-FFF2-40B4-BE49-F238E27FC236}">
                    <a16:creationId xmlns:a16="http://schemas.microsoft.com/office/drawing/2014/main" id="{E62433D7-E0C0-E6A3-1EE5-B13F4EC6E6E4}"/>
                  </a:ext>
                </a:extLst>
              </p:cNvPr>
              <p:cNvSpPr/>
              <p:nvPr/>
            </p:nvSpPr>
            <p:spPr>
              <a:xfrm rot="10800000">
                <a:off x="7821134" y="2456892"/>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1A316678-C3E8-BA5C-4328-666C60719FA9}"/>
                  </a:ext>
                </a:extLst>
              </p:cNvPr>
              <p:cNvSpPr/>
              <p:nvPr/>
            </p:nvSpPr>
            <p:spPr>
              <a:xfrm>
                <a:off x="7821133" y="3288501"/>
                <a:ext cx="552243" cy="752568"/>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a:extLst>
                <a:ext uri="{FF2B5EF4-FFF2-40B4-BE49-F238E27FC236}">
                  <a16:creationId xmlns:a16="http://schemas.microsoft.com/office/drawing/2014/main" id="{D87670AB-5A0A-BFC3-5552-2CE8A8C40FD9}"/>
                </a:ext>
              </a:extLst>
            </p:cNvPr>
            <p:cNvGrpSpPr/>
            <p:nvPr/>
          </p:nvGrpSpPr>
          <p:grpSpPr>
            <a:xfrm>
              <a:off x="7821133" y="4113077"/>
              <a:ext cx="2088239" cy="1584177"/>
              <a:chOff x="7821133" y="4113077"/>
              <a:chExt cx="2088239" cy="1584177"/>
            </a:xfrm>
          </p:grpSpPr>
          <p:pic>
            <p:nvPicPr>
              <p:cNvPr id="7" name="Picture 6" descr="AI generated image">
                <a:extLst>
                  <a:ext uri="{FF2B5EF4-FFF2-40B4-BE49-F238E27FC236}">
                    <a16:creationId xmlns:a16="http://schemas.microsoft.com/office/drawing/2014/main" id="{79961428-C248-5969-B0BC-1FFD126A47B5}"/>
                  </a:ext>
                </a:extLst>
              </p:cNvPr>
              <p:cNvPicPr>
                <a:picLocks noChangeAspect="1" noChangeArrowheads="1"/>
              </p:cNvPicPr>
              <p:nvPr/>
            </p:nvPicPr>
            <p:blipFill rotWithShape="1">
              <a:blip r:embed="rId4" cstate="print">
                <a:duotone>
                  <a:schemeClr val="accent3">
                    <a:shade val="45000"/>
                    <a:satMod val="135000"/>
                  </a:schemeClr>
                  <a:prstClr val="white"/>
                </a:duotone>
                <a:extLst>
                  <a:ext uri="{28A0092B-C50C-407E-A947-70E740481C1C}">
                    <a14:useLocalDpi xmlns:a14="http://schemas.microsoft.com/office/drawing/2010/main" val="0"/>
                  </a:ext>
                </a:extLst>
              </a:blip>
              <a:srcRect l="66020" t="63021" r="5822" b="7825"/>
              <a:stretch>
                <a:fillRect/>
              </a:stretch>
            </p:blipFill>
            <p:spPr bwMode="auto">
              <a:xfrm>
                <a:off x="7821139" y="4113077"/>
                <a:ext cx="2088233" cy="1584177"/>
              </a:xfrm>
              <a:prstGeom prst="rect">
                <a:avLst/>
              </a:prstGeom>
              <a:noFill/>
              <a:extLst>
                <a:ext uri="{909E8E84-426E-40DD-AFC4-6F175D3DCCD1}">
                  <a14:hiddenFill xmlns:a14="http://schemas.microsoft.com/office/drawing/2010/main">
                    <a:solidFill>
                      <a:srgbClr val="FFFFFF"/>
                    </a:solidFill>
                  </a14:hiddenFill>
                </a:ext>
              </a:extLst>
            </p:spPr>
          </p:pic>
          <p:sp>
            <p:nvSpPr>
              <p:cNvPr id="16" name="Isosceles Triangle 15">
                <a:extLst>
                  <a:ext uri="{FF2B5EF4-FFF2-40B4-BE49-F238E27FC236}">
                    <a16:creationId xmlns:a16="http://schemas.microsoft.com/office/drawing/2014/main" id="{169B1478-C2E9-DB9F-4BDC-A714308097E9}"/>
                  </a:ext>
                </a:extLst>
              </p:cNvPr>
              <p:cNvSpPr/>
              <p:nvPr/>
            </p:nvSpPr>
            <p:spPr>
              <a:xfrm rot="10800000">
                <a:off x="7822959" y="4116593"/>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3A0779EF-7EB7-37AC-4924-B36B266D5E05}"/>
                  </a:ext>
                </a:extLst>
              </p:cNvPr>
              <p:cNvSpPr/>
              <p:nvPr/>
            </p:nvSpPr>
            <p:spPr>
              <a:xfrm>
                <a:off x="7821133" y="4869162"/>
                <a:ext cx="552243" cy="828092"/>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1" name="Rectangle: Rounded Corners 10">
            <a:extLst>
              <a:ext uri="{FF2B5EF4-FFF2-40B4-BE49-F238E27FC236}">
                <a16:creationId xmlns:a16="http://schemas.microsoft.com/office/drawing/2014/main" id="{F938434D-7C86-53BE-5D32-02AEA5DB3A53}"/>
              </a:ext>
            </a:extLst>
          </p:cNvPr>
          <p:cNvSpPr/>
          <p:nvPr/>
        </p:nvSpPr>
        <p:spPr>
          <a:xfrm>
            <a:off x="200473" y="800707"/>
            <a:ext cx="8640960" cy="5544617"/>
          </a:xfrm>
          <a:prstGeom prst="roundRect">
            <a:avLst>
              <a:gd name="adj" fmla="val 3709"/>
            </a:avLst>
          </a:prstGeom>
          <a:noFill/>
          <a:ln w="38100">
            <a:solidFill>
              <a:srgbClr val="7F8083"/>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Box 4">
            <a:extLst>
              <a:ext uri="{FF2B5EF4-FFF2-40B4-BE49-F238E27FC236}">
                <a16:creationId xmlns:a16="http://schemas.microsoft.com/office/drawing/2014/main" id="{32EA1FC0-872B-A279-108B-0A5FC5203432}"/>
              </a:ext>
            </a:extLst>
          </p:cNvPr>
          <p:cNvSpPr txBox="1">
            <a:spLocks noChangeArrowheads="1"/>
          </p:cNvSpPr>
          <p:nvPr/>
        </p:nvSpPr>
        <p:spPr bwMode="auto">
          <a:xfrm>
            <a:off x="94588" y="160061"/>
            <a:ext cx="9716838" cy="215632"/>
          </a:xfrm>
          <a:prstGeom prst="rect">
            <a:avLst/>
          </a:prstGeom>
          <a:noFill/>
          <a:ln w="9525">
            <a:no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n-US" altLang="en-US" sz="1200" b="1" dirty="0">
                <a:solidFill>
                  <a:schemeClr val="tx1">
                    <a:lumMod val="75000"/>
                    <a:lumOff val="25000"/>
                  </a:schemeClr>
                </a:solidFill>
              </a:rPr>
              <a:t>VẬT LIỆU &amp; CARBON TRONG CHỨNG NHẬN LOTUS</a:t>
            </a:r>
          </a:p>
        </p:txBody>
      </p:sp>
      <p:sp>
        <p:nvSpPr>
          <p:cNvPr id="10" name="TextBox 9">
            <a:extLst>
              <a:ext uri="{FF2B5EF4-FFF2-40B4-BE49-F238E27FC236}">
                <a16:creationId xmlns:a16="http://schemas.microsoft.com/office/drawing/2014/main" id="{C5D0F175-7178-49DD-2276-ADE64331219D}"/>
              </a:ext>
            </a:extLst>
          </p:cNvPr>
          <p:cNvSpPr txBox="1"/>
          <p:nvPr/>
        </p:nvSpPr>
        <p:spPr>
          <a:xfrm>
            <a:off x="912667" y="1145950"/>
            <a:ext cx="3533026" cy="3785652"/>
          </a:xfrm>
          <a:prstGeom prst="rect">
            <a:avLst/>
          </a:prstGeom>
          <a:noFill/>
        </p:spPr>
        <p:txBody>
          <a:bodyPr wrap="square" rtlCol="0">
            <a:spAutoFit/>
          </a:bodyPr>
          <a:lstStyle/>
          <a:p>
            <a:r>
              <a:rPr lang="fr-FR" sz="1200" b="1" dirty="0">
                <a:solidFill>
                  <a:schemeClr val="tx1">
                    <a:lumMod val="65000"/>
                    <a:lumOff val="35000"/>
                  </a:schemeClr>
                </a:solidFill>
                <a:latin typeface="Arial" panose="020B0604020202020204" pitchFamily="34" charset="0"/>
                <a:cs typeface="Arial" panose="020B0604020202020204" pitchFamily="34" charset="0"/>
              </a:rPr>
              <a:t>MR - MATERIALS AND RESOURCES</a:t>
            </a:r>
          </a:p>
          <a:p>
            <a:endParaRPr lang="fr-FR" sz="1200" i="1" dirty="0">
              <a:solidFill>
                <a:schemeClr val="tx1">
                  <a:lumMod val="65000"/>
                  <a:lumOff val="35000"/>
                </a:schemeClr>
              </a:solidFill>
              <a:latin typeface="Arial" panose="020B0604020202020204" pitchFamily="34" charset="0"/>
              <a:cs typeface="Arial" panose="020B0604020202020204" pitchFamily="34" charset="0"/>
            </a:endParaRPr>
          </a:p>
          <a:p>
            <a:endParaRPr lang="fr-FR" sz="1200" i="1" dirty="0">
              <a:solidFill>
                <a:schemeClr val="tx1">
                  <a:lumMod val="65000"/>
                  <a:lumOff val="35000"/>
                </a:schemeClr>
              </a:solidFill>
              <a:latin typeface="Arial" panose="020B0604020202020204" pitchFamily="34" charset="0"/>
              <a:cs typeface="Arial" panose="020B0604020202020204" pitchFamily="34" charset="0"/>
            </a:endParaRPr>
          </a:p>
          <a:p>
            <a:pPr marL="232410" indent="-232410">
              <a:buFont typeface="Arial" panose="020B0604020202020204" pitchFamily="34" charset="0"/>
              <a:buChar char="•"/>
            </a:pPr>
            <a:r>
              <a:rPr lang="en-US" sz="1200" dirty="0">
                <a:solidFill>
                  <a:schemeClr val="tx1">
                    <a:lumMod val="65000"/>
                    <a:lumOff val="35000"/>
                  </a:schemeClr>
                </a:solidFill>
                <a:cs typeface="Arial" panose="020B0604020202020204" pitchFamily="34" charset="0"/>
              </a:rPr>
              <a:t>Reduce concrete usage for slabs / columns / beams and non-structural elements</a:t>
            </a:r>
          </a:p>
          <a:p>
            <a:pPr marL="232410" indent="-232410">
              <a:buFont typeface="Arial" panose="020B0604020202020204" pitchFamily="34" charset="0"/>
              <a:buChar char="•"/>
            </a:pPr>
            <a:endParaRPr lang="fr-FR" sz="1200" dirty="0">
              <a:solidFill>
                <a:schemeClr val="tx1">
                  <a:lumMod val="65000"/>
                  <a:lumOff val="35000"/>
                </a:schemeClr>
              </a:solidFill>
              <a:cs typeface="Arial" panose="020B0604020202020204" pitchFamily="34" charset="0"/>
            </a:endParaRPr>
          </a:p>
          <a:p>
            <a:pPr marL="232410" indent="-232410">
              <a:buFont typeface="Arial" panose="020B0604020202020204" pitchFamily="34" charset="0"/>
              <a:buChar char="•"/>
            </a:pPr>
            <a:r>
              <a:rPr lang="en-US" sz="1200" dirty="0">
                <a:solidFill>
                  <a:schemeClr val="tx1">
                    <a:lumMod val="65000"/>
                    <a:lumOff val="35000"/>
                  </a:schemeClr>
                </a:solidFill>
                <a:cs typeface="Arial" panose="020B0604020202020204" pitchFamily="34" charset="0"/>
              </a:rPr>
              <a:t>15% of the total value of the materials in the project is from sustainable materials</a:t>
            </a:r>
          </a:p>
          <a:p>
            <a:pPr marL="232410" indent="-232410">
              <a:buFont typeface="Arial" panose="020B0604020202020204" pitchFamily="34" charset="0"/>
              <a:buChar char="•"/>
            </a:pPr>
            <a:endParaRPr lang="fr-FR" sz="1200" dirty="0">
              <a:solidFill>
                <a:schemeClr val="tx1">
                  <a:lumMod val="65000"/>
                  <a:lumOff val="35000"/>
                </a:schemeClr>
              </a:solidFill>
              <a:latin typeface="Arial" panose="020B0604020202020204" pitchFamily="34" charset="0"/>
              <a:cs typeface="Arial" panose="020B0604020202020204" pitchFamily="34" charset="0"/>
            </a:endParaRPr>
          </a:p>
          <a:p>
            <a:pPr marL="232410" indent="-232410">
              <a:buFont typeface="Arial" panose="020B0604020202020204" pitchFamily="34" charset="0"/>
              <a:buChar char="•"/>
            </a:pPr>
            <a:r>
              <a:rPr lang="en-US" sz="1200" dirty="0">
                <a:solidFill>
                  <a:schemeClr val="tx1">
                    <a:lumMod val="65000"/>
                    <a:lumOff val="35000"/>
                  </a:schemeClr>
                </a:solidFill>
                <a:latin typeface="Arial" panose="020B0604020202020204" pitchFamily="34" charset="0"/>
                <a:cs typeface="Arial" panose="020B0604020202020204" pitchFamily="34" charset="0"/>
              </a:rPr>
              <a:t>80% of all non-structural walls are made up of non-baked materials </a:t>
            </a:r>
          </a:p>
          <a:p>
            <a:pPr marL="232410" indent="-232410">
              <a:buFont typeface="Arial" panose="020B0604020202020204" pitchFamily="34" charset="0"/>
              <a:buChar char="•"/>
            </a:pPr>
            <a:endParaRPr lang="fr-FR" sz="1200" dirty="0">
              <a:solidFill>
                <a:schemeClr val="tx1">
                  <a:lumMod val="65000"/>
                  <a:lumOff val="35000"/>
                </a:schemeClr>
              </a:solidFill>
              <a:latin typeface="Arial" panose="020B0604020202020204" pitchFamily="34" charset="0"/>
              <a:cs typeface="Arial" panose="020B0604020202020204" pitchFamily="34" charset="0"/>
            </a:endParaRPr>
          </a:p>
          <a:p>
            <a:pPr marL="232410" indent="-232410">
              <a:buFont typeface="Arial" panose="020B0604020202020204" pitchFamily="34" charset="0"/>
              <a:buChar char="•"/>
            </a:pPr>
            <a:r>
              <a:rPr lang="en-US" sz="1200" dirty="0">
                <a:solidFill>
                  <a:schemeClr val="tx1">
                    <a:lumMod val="65000"/>
                    <a:lumOff val="35000"/>
                  </a:schemeClr>
                </a:solidFill>
                <a:latin typeface="Arial" panose="020B0604020202020204" pitchFamily="34" charset="0"/>
                <a:cs typeface="Arial" panose="020B0604020202020204" pitchFamily="34" charset="0"/>
              </a:rPr>
              <a:t>Contractors to develop and implement the CWM Plan in the construction stage. Divert at least 70% of the total construction and demolition material</a:t>
            </a:r>
          </a:p>
          <a:p>
            <a:pPr marL="232410" indent="-232410">
              <a:buFont typeface="Arial" panose="020B0604020202020204" pitchFamily="34" charset="0"/>
              <a:buChar char="•"/>
            </a:pPr>
            <a:endParaRPr lang="fr-FR" sz="1200" dirty="0">
              <a:solidFill>
                <a:schemeClr val="tx1">
                  <a:lumMod val="65000"/>
                  <a:lumOff val="35000"/>
                </a:schemeClr>
              </a:solidFill>
              <a:latin typeface="Arial" panose="020B0604020202020204" pitchFamily="34" charset="0"/>
              <a:cs typeface="Arial" panose="020B0604020202020204" pitchFamily="34" charset="0"/>
            </a:endParaRPr>
          </a:p>
          <a:p>
            <a:pPr marL="232410" indent="-232410">
              <a:buFont typeface="Arial" panose="020B0604020202020204" pitchFamily="34" charset="0"/>
              <a:buChar char="•"/>
            </a:pPr>
            <a:r>
              <a:rPr lang="en-US" sz="1200" dirty="0">
                <a:solidFill>
                  <a:schemeClr val="tx1">
                    <a:lumMod val="65000"/>
                    <a:lumOff val="35000"/>
                  </a:schemeClr>
                </a:solidFill>
                <a:latin typeface="Arial" panose="020B0604020202020204" pitchFamily="34" charset="0"/>
                <a:cs typeface="Arial" panose="020B0604020202020204" pitchFamily="34" charset="0"/>
              </a:rPr>
              <a:t>Have a Collection area of recyclable waste/materials </a:t>
            </a:r>
          </a:p>
          <a:p>
            <a:pPr marL="232410" indent="-232410">
              <a:buFont typeface="Arial" panose="020B0604020202020204" pitchFamily="34" charset="0"/>
              <a:buChar char="•"/>
            </a:pPr>
            <a:endParaRPr lang="fr-FR" sz="1200" b="1"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26" name="Picture 25">
            <a:extLst>
              <a:ext uri="{FF2B5EF4-FFF2-40B4-BE49-F238E27FC236}">
                <a16:creationId xmlns:a16="http://schemas.microsoft.com/office/drawing/2014/main" id="{74E3D279-7E4C-0E3D-6EAE-DE159D5A89BD}"/>
              </a:ext>
            </a:extLst>
          </p:cNvPr>
          <p:cNvPicPr>
            <a:picLocks noChangeAspect="1"/>
          </p:cNvPicPr>
          <p:nvPr/>
        </p:nvPicPr>
        <p:blipFill>
          <a:blip r:embed="rId5"/>
          <a:stretch>
            <a:fillRect/>
          </a:stretch>
        </p:blipFill>
        <p:spPr>
          <a:xfrm>
            <a:off x="339981" y="1058343"/>
            <a:ext cx="515267" cy="515267"/>
          </a:xfrm>
          <a:prstGeom prst="rect">
            <a:avLst/>
          </a:prstGeom>
        </p:spPr>
      </p:pic>
      <p:graphicFrame>
        <p:nvGraphicFramePr>
          <p:cNvPr id="27" name="Table 26">
            <a:extLst>
              <a:ext uri="{FF2B5EF4-FFF2-40B4-BE49-F238E27FC236}">
                <a16:creationId xmlns:a16="http://schemas.microsoft.com/office/drawing/2014/main" id="{7D1CAE75-4EBE-0379-61D9-5FD940295056}"/>
              </a:ext>
            </a:extLst>
          </p:cNvPr>
          <p:cNvGraphicFramePr>
            <a:graphicFrameLocks noGrp="1"/>
          </p:cNvGraphicFramePr>
          <p:nvPr>
            <p:extLst>
              <p:ext uri="{D42A27DB-BD31-4B8C-83A1-F6EECF244321}">
                <p14:modId xmlns:p14="http://schemas.microsoft.com/office/powerpoint/2010/main" val="372986053"/>
              </p:ext>
            </p:extLst>
          </p:nvPr>
        </p:nvGraphicFramePr>
        <p:xfrm>
          <a:off x="4844988" y="961158"/>
          <a:ext cx="3716864" cy="3771929"/>
        </p:xfrm>
        <a:graphic>
          <a:graphicData uri="http://schemas.openxmlformats.org/drawingml/2006/table">
            <a:tbl>
              <a:tblPr firstRow="1" bandRow="1">
                <a:tableStyleId>{5C22544A-7EE6-4342-B048-85BDC9FD1C3A}</a:tableStyleId>
              </a:tblPr>
              <a:tblGrid>
                <a:gridCol w="675361">
                  <a:extLst>
                    <a:ext uri="{9D8B030D-6E8A-4147-A177-3AD203B41FA5}">
                      <a16:colId xmlns:a16="http://schemas.microsoft.com/office/drawing/2014/main" val="20000"/>
                    </a:ext>
                  </a:extLst>
                </a:gridCol>
                <a:gridCol w="2450099">
                  <a:extLst>
                    <a:ext uri="{9D8B030D-6E8A-4147-A177-3AD203B41FA5}">
                      <a16:colId xmlns:a16="http://schemas.microsoft.com/office/drawing/2014/main" val="20001"/>
                    </a:ext>
                  </a:extLst>
                </a:gridCol>
                <a:gridCol w="591404">
                  <a:extLst>
                    <a:ext uri="{9D8B030D-6E8A-4147-A177-3AD203B41FA5}">
                      <a16:colId xmlns:a16="http://schemas.microsoft.com/office/drawing/2014/main" val="20002"/>
                    </a:ext>
                  </a:extLst>
                </a:gridCol>
              </a:tblGrid>
              <a:tr h="266389">
                <a:tc>
                  <a:txBody>
                    <a:bodyPr/>
                    <a:lstStyle/>
                    <a:p>
                      <a:pPr algn="ctr"/>
                      <a:r>
                        <a:rPr lang="en-US" sz="1200" b="0" dirty="0">
                          <a:solidFill>
                            <a:schemeClr val="bg1"/>
                          </a:solidFill>
                          <a:latin typeface="Arial" panose="020B0604020202020204" pitchFamily="34" charset="0"/>
                          <a:cs typeface="Arial" panose="020B0604020202020204" pitchFamily="34" charset="0"/>
                        </a:rPr>
                        <a:t>Item</a:t>
                      </a:r>
                    </a:p>
                  </a:txBody>
                  <a:tcPr marL="74295" marR="74295" marT="37148" marB="37148" anchor="ctr">
                    <a:solidFill>
                      <a:srgbClr val="7030A0"/>
                    </a:solidFill>
                  </a:tcPr>
                </a:tc>
                <a:tc>
                  <a:txBody>
                    <a:bodyPr/>
                    <a:lstStyle/>
                    <a:p>
                      <a:r>
                        <a:rPr lang="en-US" sz="1200" b="0" dirty="0">
                          <a:solidFill>
                            <a:schemeClr val="bg1"/>
                          </a:solidFill>
                          <a:latin typeface="Arial" panose="020B0604020202020204" pitchFamily="34" charset="0"/>
                          <a:cs typeface="Arial" panose="020B0604020202020204" pitchFamily="34" charset="0"/>
                        </a:rPr>
                        <a:t>Description</a:t>
                      </a:r>
                    </a:p>
                  </a:txBody>
                  <a:tcPr marL="74295" marR="74295" marT="37148" marB="37148" anchor="ctr">
                    <a:solidFill>
                      <a:srgbClr val="7030A0"/>
                    </a:solidFill>
                  </a:tcPr>
                </a:tc>
                <a:tc>
                  <a:txBody>
                    <a:bodyPr/>
                    <a:lstStyle/>
                    <a:p>
                      <a:pPr algn="ctr"/>
                      <a:r>
                        <a:rPr lang="en-US" sz="1200" b="0" dirty="0">
                          <a:solidFill>
                            <a:schemeClr val="bg1"/>
                          </a:solidFill>
                          <a:latin typeface="Arial" panose="020B0604020202020204" pitchFamily="34" charset="0"/>
                          <a:cs typeface="Arial" panose="020B0604020202020204" pitchFamily="34" charset="0"/>
                        </a:rPr>
                        <a:t>Point</a:t>
                      </a:r>
                    </a:p>
                  </a:txBody>
                  <a:tcPr marL="74295" marR="74295" marT="37148" marB="37148" anchor="ctr">
                    <a:solidFill>
                      <a:srgbClr val="7030A0"/>
                    </a:solidFill>
                  </a:tcPr>
                </a:tc>
                <a:extLst>
                  <a:ext uri="{0D108BD9-81ED-4DB2-BD59-A6C34878D82A}">
                    <a16:rowId xmlns:a16="http://schemas.microsoft.com/office/drawing/2014/main" val="10000"/>
                  </a:ext>
                </a:extLst>
              </a:tr>
              <a:tr h="600181">
                <a:tc>
                  <a:txBody>
                    <a:bodyPr/>
                    <a:lstStyle/>
                    <a:p>
                      <a:pPr algn="ctr"/>
                      <a:r>
                        <a:rPr lang="en-US" sz="1200" dirty="0">
                          <a:solidFill>
                            <a:schemeClr val="tx1">
                              <a:lumMod val="75000"/>
                              <a:lumOff val="25000"/>
                            </a:schemeClr>
                          </a:solidFill>
                          <a:latin typeface="Arial" panose="020B0604020202020204" pitchFamily="34" charset="0"/>
                          <a:cs typeface="Arial" panose="020B0604020202020204" pitchFamily="34" charset="0"/>
                        </a:rPr>
                        <a:t>MR1</a:t>
                      </a:r>
                    </a:p>
                  </a:txBody>
                  <a:tcPr marL="74295" marR="74295" marT="37148" marB="37148" anchor="ctr">
                    <a:solidFill>
                      <a:schemeClr val="accent6">
                        <a:lumMod val="20000"/>
                        <a:lumOff val="80000"/>
                      </a:schemeClr>
                    </a:solidFill>
                  </a:tcPr>
                </a:tc>
                <a:tc>
                  <a:txBody>
                    <a:bodyPr/>
                    <a:lstStyle/>
                    <a:p>
                      <a:r>
                        <a:rPr lang="en-US" sz="1200" dirty="0">
                          <a:solidFill>
                            <a:schemeClr val="tx1">
                              <a:lumMod val="75000"/>
                              <a:lumOff val="25000"/>
                            </a:schemeClr>
                          </a:solidFill>
                          <a:latin typeface="Arial" panose="020B0604020202020204" pitchFamily="34" charset="0"/>
                          <a:cs typeface="Arial" panose="020B0604020202020204" pitchFamily="34" charset="0"/>
                        </a:rPr>
                        <a:t>Reduced Concrete Use</a:t>
                      </a:r>
                    </a:p>
                    <a:p>
                      <a:r>
                        <a:rPr lang="en-US" sz="1200" i="1" dirty="0">
                          <a:solidFill>
                            <a:srgbClr val="002060"/>
                          </a:solidFill>
                          <a:latin typeface="Arial" panose="020B0604020202020204" pitchFamily="34" charset="0"/>
                          <a:cs typeface="Arial" panose="020B0604020202020204" pitchFamily="34" charset="0"/>
                        </a:rPr>
                        <a:t>Giảm </a:t>
                      </a:r>
                      <a:r>
                        <a:rPr lang="en-US" sz="1200" i="1" dirty="0" err="1">
                          <a:solidFill>
                            <a:srgbClr val="002060"/>
                          </a:solidFill>
                          <a:latin typeface="Arial" panose="020B0604020202020204" pitchFamily="34" charset="0"/>
                          <a:cs typeface="Arial" panose="020B0604020202020204" pitchFamily="34" charset="0"/>
                        </a:rPr>
                        <a:t>sử</a:t>
                      </a:r>
                      <a:r>
                        <a:rPr lang="en-US" sz="1200" i="1" dirty="0">
                          <a:solidFill>
                            <a:srgbClr val="002060"/>
                          </a:solidFill>
                          <a:latin typeface="Arial" panose="020B0604020202020204" pitchFamily="34" charset="0"/>
                          <a:cs typeface="Arial" panose="020B0604020202020204" pitchFamily="34" charset="0"/>
                        </a:rPr>
                        <a:t> </a:t>
                      </a:r>
                      <a:r>
                        <a:rPr lang="en-US" sz="1200" i="1" dirty="0" err="1">
                          <a:solidFill>
                            <a:srgbClr val="002060"/>
                          </a:solidFill>
                          <a:latin typeface="Arial" panose="020B0604020202020204" pitchFamily="34" charset="0"/>
                          <a:cs typeface="Arial" panose="020B0604020202020204" pitchFamily="34" charset="0"/>
                        </a:rPr>
                        <a:t>dụng</a:t>
                      </a:r>
                      <a:r>
                        <a:rPr lang="en-US" sz="1200" i="1" dirty="0">
                          <a:solidFill>
                            <a:srgbClr val="002060"/>
                          </a:solidFill>
                          <a:latin typeface="Arial" panose="020B0604020202020204" pitchFamily="34" charset="0"/>
                          <a:cs typeface="Arial" panose="020B0604020202020204" pitchFamily="34" charset="0"/>
                        </a:rPr>
                        <a:t> </a:t>
                      </a:r>
                      <a:r>
                        <a:rPr lang="en-US" sz="1200" i="1" dirty="0" err="1">
                          <a:solidFill>
                            <a:srgbClr val="002060"/>
                          </a:solidFill>
                          <a:latin typeface="Arial" panose="020B0604020202020204" pitchFamily="34" charset="0"/>
                          <a:cs typeface="Arial" panose="020B0604020202020204" pitchFamily="34" charset="0"/>
                        </a:rPr>
                        <a:t>bê</a:t>
                      </a:r>
                      <a:r>
                        <a:rPr lang="en-US" sz="1200" i="1" dirty="0">
                          <a:solidFill>
                            <a:srgbClr val="002060"/>
                          </a:solidFill>
                          <a:latin typeface="Arial" panose="020B0604020202020204" pitchFamily="34" charset="0"/>
                          <a:cs typeface="Arial" panose="020B0604020202020204" pitchFamily="34" charset="0"/>
                        </a:rPr>
                        <a:t> </a:t>
                      </a:r>
                      <a:r>
                        <a:rPr lang="en-US" sz="1200" i="1" dirty="0" err="1">
                          <a:solidFill>
                            <a:srgbClr val="002060"/>
                          </a:solidFill>
                          <a:latin typeface="Arial" panose="020B0604020202020204" pitchFamily="34" charset="0"/>
                          <a:cs typeface="Arial" panose="020B0604020202020204" pitchFamily="34" charset="0"/>
                        </a:rPr>
                        <a:t>tông</a:t>
                      </a:r>
                      <a:endParaRPr lang="en-US" sz="1200" i="1" dirty="0">
                        <a:solidFill>
                          <a:srgbClr val="002060"/>
                        </a:solidFill>
                        <a:latin typeface="Arial" panose="020B0604020202020204" pitchFamily="34" charset="0"/>
                        <a:cs typeface="Arial" panose="020B0604020202020204" pitchFamily="34" charset="0"/>
                      </a:endParaRPr>
                    </a:p>
                  </a:txBody>
                  <a:tcPr marL="74295" marR="74295" marT="37148" marB="37148" anchor="ctr">
                    <a:solidFill>
                      <a:schemeClr val="accent6">
                        <a:lumMod val="20000"/>
                        <a:lumOff val="80000"/>
                      </a:schemeClr>
                    </a:solidFill>
                  </a:tcPr>
                </a:tc>
                <a:tc>
                  <a:txBody>
                    <a:bodyPr/>
                    <a:lstStyle/>
                    <a:p>
                      <a:pPr algn="ctr"/>
                      <a:r>
                        <a:rPr lang="en-US" sz="1200" dirty="0">
                          <a:solidFill>
                            <a:schemeClr val="tx1">
                              <a:lumMod val="75000"/>
                              <a:lumOff val="25000"/>
                            </a:schemeClr>
                          </a:solidFill>
                          <a:latin typeface="Arial" panose="020B0604020202020204" pitchFamily="34" charset="0"/>
                          <a:cs typeface="Arial" panose="020B0604020202020204" pitchFamily="34" charset="0"/>
                        </a:rPr>
                        <a:t>2</a:t>
                      </a:r>
                    </a:p>
                  </a:txBody>
                  <a:tcPr marL="74295" marR="74295" marT="37148" marB="37148" anchor="ctr">
                    <a:solidFill>
                      <a:schemeClr val="accent6">
                        <a:lumMod val="20000"/>
                        <a:lumOff val="80000"/>
                      </a:schemeClr>
                    </a:solidFill>
                  </a:tcPr>
                </a:tc>
                <a:extLst>
                  <a:ext uri="{0D108BD9-81ED-4DB2-BD59-A6C34878D82A}">
                    <a16:rowId xmlns:a16="http://schemas.microsoft.com/office/drawing/2014/main" val="10001"/>
                  </a:ext>
                </a:extLst>
              </a:tr>
              <a:tr h="600181">
                <a:tc>
                  <a:txBody>
                    <a:bodyPr/>
                    <a:lstStyle/>
                    <a:p>
                      <a:pPr algn="ctr"/>
                      <a:r>
                        <a:rPr lang="en-US" sz="1200">
                          <a:solidFill>
                            <a:schemeClr val="tx1">
                              <a:lumMod val="75000"/>
                              <a:lumOff val="25000"/>
                            </a:schemeClr>
                          </a:solidFill>
                          <a:latin typeface="Arial" panose="020B0604020202020204" pitchFamily="34" charset="0"/>
                          <a:cs typeface="Arial" panose="020B0604020202020204" pitchFamily="34" charset="0"/>
                        </a:rPr>
                        <a:t>MR2</a:t>
                      </a:r>
                    </a:p>
                  </a:txBody>
                  <a:tcPr marL="74295" marR="74295" marT="37148" marB="37148" anchor="ctr">
                    <a:solidFill>
                      <a:schemeClr val="accent6">
                        <a:lumMod val="20000"/>
                        <a:lumOff val="80000"/>
                      </a:schemeClr>
                    </a:solidFill>
                  </a:tcPr>
                </a:tc>
                <a:tc>
                  <a:txBody>
                    <a:bodyPr/>
                    <a:lstStyle/>
                    <a:p>
                      <a:r>
                        <a:rPr lang="en-US" sz="1200" dirty="0">
                          <a:solidFill>
                            <a:schemeClr val="tx1">
                              <a:lumMod val="75000"/>
                              <a:lumOff val="25000"/>
                            </a:schemeClr>
                          </a:solidFill>
                          <a:latin typeface="Arial" panose="020B0604020202020204" pitchFamily="34" charset="0"/>
                          <a:cs typeface="Arial" panose="020B0604020202020204" pitchFamily="34" charset="0"/>
                        </a:rPr>
                        <a:t>Sustainable Materials</a:t>
                      </a:r>
                    </a:p>
                    <a:p>
                      <a:r>
                        <a:rPr lang="en-US" sz="1200" i="1" dirty="0" err="1">
                          <a:solidFill>
                            <a:srgbClr val="002060"/>
                          </a:solidFill>
                          <a:latin typeface="Arial" panose="020B0604020202020204" pitchFamily="34" charset="0"/>
                          <a:cs typeface="Arial" panose="020B0604020202020204" pitchFamily="34" charset="0"/>
                        </a:rPr>
                        <a:t>Vật</a:t>
                      </a:r>
                      <a:r>
                        <a:rPr lang="en-US" sz="1200" i="1" dirty="0">
                          <a:solidFill>
                            <a:srgbClr val="002060"/>
                          </a:solidFill>
                          <a:latin typeface="Arial" panose="020B0604020202020204" pitchFamily="34" charset="0"/>
                          <a:cs typeface="Arial" panose="020B0604020202020204" pitchFamily="34" charset="0"/>
                        </a:rPr>
                        <a:t> </a:t>
                      </a:r>
                      <a:r>
                        <a:rPr lang="en-US" sz="1200" i="1" dirty="0" err="1">
                          <a:solidFill>
                            <a:srgbClr val="002060"/>
                          </a:solidFill>
                          <a:latin typeface="Arial" panose="020B0604020202020204" pitchFamily="34" charset="0"/>
                          <a:cs typeface="Arial" panose="020B0604020202020204" pitchFamily="34" charset="0"/>
                        </a:rPr>
                        <a:t>liệu</a:t>
                      </a:r>
                      <a:r>
                        <a:rPr lang="en-US" sz="1200" i="1" dirty="0">
                          <a:solidFill>
                            <a:srgbClr val="002060"/>
                          </a:solidFill>
                          <a:latin typeface="Arial" panose="020B0604020202020204" pitchFamily="34" charset="0"/>
                          <a:cs typeface="Arial" panose="020B0604020202020204" pitchFamily="34" charset="0"/>
                        </a:rPr>
                        <a:t> </a:t>
                      </a:r>
                      <a:r>
                        <a:rPr lang="en-US" sz="1200" i="1" dirty="0" err="1">
                          <a:solidFill>
                            <a:srgbClr val="002060"/>
                          </a:solidFill>
                          <a:latin typeface="Arial" panose="020B0604020202020204" pitchFamily="34" charset="0"/>
                          <a:cs typeface="Arial" panose="020B0604020202020204" pitchFamily="34" charset="0"/>
                        </a:rPr>
                        <a:t>bền</a:t>
                      </a:r>
                      <a:r>
                        <a:rPr lang="en-US" sz="1200" i="1" dirty="0">
                          <a:solidFill>
                            <a:srgbClr val="002060"/>
                          </a:solidFill>
                          <a:latin typeface="Arial" panose="020B0604020202020204" pitchFamily="34" charset="0"/>
                          <a:cs typeface="Arial" panose="020B0604020202020204" pitchFamily="34" charset="0"/>
                        </a:rPr>
                        <a:t> </a:t>
                      </a:r>
                      <a:r>
                        <a:rPr lang="en-US" sz="1200" i="1" dirty="0" err="1">
                          <a:solidFill>
                            <a:srgbClr val="002060"/>
                          </a:solidFill>
                          <a:latin typeface="Arial" panose="020B0604020202020204" pitchFamily="34" charset="0"/>
                          <a:cs typeface="Arial" panose="020B0604020202020204" pitchFamily="34" charset="0"/>
                        </a:rPr>
                        <a:t>vững</a:t>
                      </a:r>
                      <a:endParaRPr lang="en-US" sz="1200" i="1" dirty="0">
                        <a:solidFill>
                          <a:srgbClr val="002060"/>
                        </a:solidFill>
                        <a:latin typeface="Arial" panose="020B0604020202020204" pitchFamily="34" charset="0"/>
                        <a:cs typeface="Arial" panose="020B0604020202020204" pitchFamily="34" charset="0"/>
                      </a:endParaRPr>
                    </a:p>
                  </a:txBody>
                  <a:tcPr marL="74295" marR="74295" marT="37148" marB="37148" anchor="ctr">
                    <a:solidFill>
                      <a:schemeClr val="accent6">
                        <a:lumMod val="20000"/>
                        <a:lumOff val="80000"/>
                      </a:schemeClr>
                    </a:solidFill>
                  </a:tcPr>
                </a:tc>
                <a:tc>
                  <a:txBody>
                    <a:bodyPr/>
                    <a:lstStyle/>
                    <a:p>
                      <a:pPr algn="ctr"/>
                      <a:r>
                        <a:rPr lang="en-US" sz="1200" dirty="0">
                          <a:solidFill>
                            <a:schemeClr val="tx1">
                              <a:lumMod val="75000"/>
                              <a:lumOff val="25000"/>
                            </a:schemeClr>
                          </a:solidFill>
                          <a:latin typeface="Arial" panose="020B0604020202020204" pitchFamily="34" charset="0"/>
                          <a:cs typeface="Arial" panose="020B0604020202020204" pitchFamily="34" charset="0"/>
                        </a:rPr>
                        <a:t>5</a:t>
                      </a:r>
                    </a:p>
                  </a:txBody>
                  <a:tcPr marL="74295" marR="74295" marT="37148" marB="37148" anchor="ctr">
                    <a:solidFill>
                      <a:schemeClr val="accent6">
                        <a:lumMod val="20000"/>
                        <a:lumOff val="80000"/>
                      </a:schemeClr>
                    </a:solidFill>
                  </a:tcPr>
                </a:tc>
                <a:extLst>
                  <a:ext uri="{0D108BD9-81ED-4DB2-BD59-A6C34878D82A}">
                    <a16:rowId xmlns:a16="http://schemas.microsoft.com/office/drawing/2014/main" val="10002"/>
                  </a:ext>
                </a:extLst>
              </a:tr>
              <a:tr h="746779">
                <a:tc>
                  <a:txBody>
                    <a:bodyPr/>
                    <a:lstStyle/>
                    <a:p>
                      <a:pPr algn="ctr"/>
                      <a:r>
                        <a:rPr lang="en-US" sz="1200" dirty="0">
                          <a:solidFill>
                            <a:schemeClr val="tx1">
                              <a:lumMod val="75000"/>
                              <a:lumOff val="25000"/>
                            </a:schemeClr>
                          </a:solidFill>
                          <a:latin typeface="Arial" panose="020B0604020202020204" pitchFamily="34" charset="0"/>
                          <a:cs typeface="Arial" panose="020B0604020202020204" pitchFamily="34" charset="0"/>
                        </a:rPr>
                        <a:t>MR3</a:t>
                      </a:r>
                    </a:p>
                  </a:txBody>
                  <a:tcPr marL="74295" marR="74295" marT="37148" marB="37148" anchor="ctr">
                    <a:solidFill>
                      <a:schemeClr val="accent6">
                        <a:lumMod val="20000"/>
                        <a:lumOff val="80000"/>
                      </a:schemeClr>
                    </a:solidFill>
                  </a:tcPr>
                </a:tc>
                <a:tc>
                  <a:txBody>
                    <a:bodyPr/>
                    <a:lstStyle/>
                    <a:p>
                      <a:r>
                        <a:rPr lang="en-US" sz="1200" dirty="0">
                          <a:solidFill>
                            <a:schemeClr val="tx1">
                              <a:lumMod val="75000"/>
                              <a:lumOff val="25000"/>
                            </a:schemeClr>
                          </a:solidFill>
                          <a:latin typeface="Arial" panose="020B0604020202020204" pitchFamily="34" charset="0"/>
                          <a:cs typeface="Arial" panose="020B0604020202020204" pitchFamily="34" charset="0"/>
                        </a:rPr>
                        <a:t>Non-baked Materials</a:t>
                      </a:r>
                    </a:p>
                    <a:p>
                      <a:r>
                        <a:rPr lang="en-US" sz="1200" i="1" baseline="0" dirty="0" err="1">
                          <a:solidFill>
                            <a:srgbClr val="002060"/>
                          </a:solidFill>
                          <a:latin typeface="Arial" panose="020B0604020202020204" pitchFamily="34" charset="0"/>
                          <a:cs typeface="Arial" panose="020B0604020202020204" pitchFamily="34" charset="0"/>
                        </a:rPr>
                        <a:t>Vật</a:t>
                      </a:r>
                      <a:r>
                        <a:rPr lang="en-US" sz="1200" i="1" baseline="0" dirty="0">
                          <a:solidFill>
                            <a:srgbClr val="002060"/>
                          </a:solidFill>
                          <a:latin typeface="Arial" panose="020B0604020202020204" pitchFamily="34" charset="0"/>
                          <a:cs typeface="Arial" panose="020B0604020202020204" pitchFamily="34" charset="0"/>
                        </a:rPr>
                        <a:t> </a:t>
                      </a:r>
                      <a:r>
                        <a:rPr lang="en-US" sz="1200" i="1" baseline="0" dirty="0" err="1">
                          <a:solidFill>
                            <a:srgbClr val="002060"/>
                          </a:solidFill>
                          <a:latin typeface="Arial" panose="020B0604020202020204" pitchFamily="34" charset="0"/>
                          <a:cs typeface="Arial" panose="020B0604020202020204" pitchFamily="34" charset="0"/>
                        </a:rPr>
                        <a:t>liệu</a:t>
                      </a:r>
                      <a:r>
                        <a:rPr lang="en-US" sz="1200" i="1" baseline="0" dirty="0">
                          <a:solidFill>
                            <a:srgbClr val="002060"/>
                          </a:solidFill>
                          <a:latin typeface="Arial" panose="020B0604020202020204" pitchFamily="34" charset="0"/>
                          <a:cs typeface="Arial" panose="020B0604020202020204" pitchFamily="34" charset="0"/>
                        </a:rPr>
                        <a:t> </a:t>
                      </a:r>
                      <a:r>
                        <a:rPr lang="en-US" sz="1200" i="1" baseline="0" dirty="0" err="1">
                          <a:solidFill>
                            <a:srgbClr val="002060"/>
                          </a:solidFill>
                          <a:latin typeface="Arial" panose="020B0604020202020204" pitchFamily="34" charset="0"/>
                          <a:cs typeface="Arial" panose="020B0604020202020204" pitchFamily="34" charset="0"/>
                        </a:rPr>
                        <a:t>không</a:t>
                      </a:r>
                      <a:r>
                        <a:rPr lang="en-US" sz="1200" i="1" baseline="0" dirty="0">
                          <a:solidFill>
                            <a:srgbClr val="002060"/>
                          </a:solidFill>
                          <a:latin typeface="Arial" panose="020B0604020202020204" pitchFamily="34" charset="0"/>
                          <a:cs typeface="Arial" panose="020B0604020202020204" pitchFamily="34" charset="0"/>
                        </a:rPr>
                        <a:t> </a:t>
                      </a:r>
                      <a:r>
                        <a:rPr lang="en-US" sz="1200" i="1" baseline="0" dirty="0" err="1">
                          <a:solidFill>
                            <a:srgbClr val="002060"/>
                          </a:solidFill>
                          <a:latin typeface="Arial" panose="020B0604020202020204" pitchFamily="34" charset="0"/>
                          <a:cs typeface="Arial" panose="020B0604020202020204" pitchFamily="34" charset="0"/>
                        </a:rPr>
                        <a:t>nung</a:t>
                      </a:r>
                      <a:endParaRPr lang="en-US" sz="1200" i="1" baseline="0" dirty="0">
                        <a:solidFill>
                          <a:srgbClr val="002060"/>
                        </a:solidFill>
                        <a:latin typeface="Arial" panose="020B0604020202020204" pitchFamily="34" charset="0"/>
                        <a:cs typeface="Arial" panose="020B0604020202020204" pitchFamily="34" charset="0"/>
                      </a:endParaRPr>
                    </a:p>
                  </a:txBody>
                  <a:tcPr marL="74295" marR="74295" marT="37148" marB="37148" anchor="ctr">
                    <a:solidFill>
                      <a:schemeClr val="accent6">
                        <a:lumMod val="20000"/>
                        <a:lumOff val="80000"/>
                      </a:schemeClr>
                    </a:solidFill>
                  </a:tcPr>
                </a:tc>
                <a:tc>
                  <a:txBody>
                    <a:bodyPr/>
                    <a:lstStyle/>
                    <a:p>
                      <a:pPr algn="ctr"/>
                      <a:r>
                        <a:rPr lang="en-US" sz="1200" dirty="0">
                          <a:solidFill>
                            <a:schemeClr val="tx1">
                              <a:lumMod val="75000"/>
                              <a:lumOff val="25000"/>
                            </a:schemeClr>
                          </a:solidFill>
                          <a:latin typeface="Arial" panose="020B0604020202020204" pitchFamily="34" charset="0"/>
                          <a:cs typeface="Arial" panose="020B0604020202020204" pitchFamily="34" charset="0"/>
                        </a:rPr>
                        <a:t>2</a:t>
                      </a:r>
                    </a:p>
                  </a:txBody>
                  <a:tcPr marL="74295" marR="74295" marT="37148" marB="37148" anchor="ctr">
                    <a:solidFill>
                      <a:schemeClr val="accent6">
                        <a:lumMod val="20000"/>
                        <a:lumOff val="80000"/>
                      </a:schemeClr>
                    </a:solidFill>
                  </a:tcPr>
                </a:tc>
                <a:extLst>
                  <a:ext uri="{0D108BD9-81ED-4DB2-BD59-A6C34878D82A}">
                    <a16:rowId xmlns:a16="http://schemas.microsoft.com/office/drawing/2014/main" val="10003"/>
                  </a:ext>
                </a:extLst>
              </a:tr>
              <a:tr h="600181">
                <a:tc>
                  <a:txBody>
                    <a:bodyPr/>
                    <a:lstStyle/>
                    <a:p>
                      <a:pPr algn="ctr"/>
                      <a:r>
                        <a:rPr lang="en-US" sz="1200" spc="-10" baseline="0" dirty="0">
                          <a:solidFill>
                            <a:schemeClr val="bg1">
                              <a:lumMod val="85000"/>
                            </a:schemeClr>
                          </a:solidFill>
                          <a:latin typeface="Arial" panose="020B0604020202020204" pitchFamily="34" charset="0"/>
                          <a:cs typeface="Arial" panose="020B0604020202020204" pitchFamily="34" charset="0"/>
                        </a:rPr>
                        <a:t>MR-PR-1 &amp; MR4</a:t>
                      </a:r>
                    </a:p>
                  </a:txBody>
                  <a:tcPr marL="74295" marR="74295" marT="37148" marB="37148" anchor="ctr">
                    <a:solidFill>
                      <a:srgbClr val="FFFFFF"/>
                    </a:solidFill>
                  </a:tcPr>
                </a:tc>
                <a:tc>
                  <a:txBody>
                    <a:bodyPr/>
                    <a:lstStyle/>
                    <a:p>
                      <a:r>
                        <a:rPr lang="en-US" sz="1200" dirty="0">
                          <a:solidFill>
                            <a:schemeClr val="bg1">
                              <a:lumMod val="85000"/>
                            </a:schemeClr>
                          </a:solidFill>
                          <a:latin typeface="Arial" panose="020B0604020202020204" pitchFamily="34" charset="0"/>
                          <a:cs typeface="Arial" panose="020B0604020202020204" pitchFamily="34" charset="0"/>
                        </a:rPr>
                        <a:t>Demolition and Construction Waste</a:t>
                      </a:r>
                    </a:p>
                    <a:p>
                      <a:r>
                        <a:rPr lang="en-US" sz="1200" i="1" baseline="0" dirty="0" err="1">
                          <a:solidFill>
                            <a:schemeClr val="bg1">
                              <a:lumMod val="85000"/>
                            </a:schemeClr>
                          </a:solidFill>
                          <a:latin typeface="Arial" panose="020B0604020202020204" pitchFamily="34" charset="0"/>
                          <a:cs typeface="Arial" panose="020B0604020202020204" pitchFamily="34" charset="0"/>
                        </a:rPr>
                        <a:t>Rác</a:t>
                      </a:r>
                      <a:r>
                        <a:rPr lang="en-US" sz="1200" i="1" baseline="0" dirty="0">
                          <a:solidFill>
                            <a:schemeClr val="bg1">
                              <a:lumMod val="85000"/>
                            </a:schemeClr>
                          </a:solidFill>
                          <a:latin typeface="Arial" panose="020B0604020202020204" pitchFamily="34" charset="0"/>
                          <a:cs typeface="Arial" panose="020B0604020202020204" pitchFamily="34" charset="0"/>
                        </a:rPr>
                        <a:t> </a:t>
                      </a:r>
                      <a:r>
                        <a:rPr lang="en-US" sz="1200" i="1" baseline="0" dirty="0" err="1">
                          <a:solidFill>
                            <a:schemeClr val="bg1">
                              <a:lumMod val="85000"/>
                            </a:schemeClr>
                          </a:solidFill>
                          <a:latin typeface="Arial" panose="020B0604020202020204" pitchFamily="34" charset="0"/>
                          <a:cs typeface="Arial" panose="020B0604020202020204" pitchFamily="34" charset="0"/>
                        </a:rPr>
                        <a:t>thải</a:t>
                      </a:r>
                      <a:r>
                        <a:rPr lang="en-US" sz="1200" i="1" baseline="0" dirty="0">
                          <a:solidFill>
                            <a:schemeClr val="bg1">
                              <a:lumMod val="85000"/>
                            </a:schemeClr>
                          </a:solidFill>
                          <a:latin typeface="Arial" panose="020B0604020202020204" pitchFamily="34" charset="0"/>
                          <a:cs typeface="Arial" panose="020B0604020202020204" pitchFamily="34" charset="0"/>
                        </a:rPr>
                        <a:t> </a:t>
                      </a:r>
                      <a:r>
                        <a:rPr lang="en-US" sz="1200" i="1" baseline="0" dirty="0" err="1">
                          <a:solidFill>
                            <a:schemeClr val="bg1">
                              <a:lumMod val="85000"/>
                            </a:schemeClr>
                          </a:solidFill>
                          <a:latin typeface="Arial" panose="020B0604020202020204" pitchFamily="34" charset="0"/>
                          <a:cs typeface="Arial" panose="020B0604020202020204" pitchFamily="34" charset="0"/>
                        </a:rPr>
                        <a:t>xây</a:t>
                      </a:r>
                      <a:r>
                        <a:rPr lang="en-US" sz="1200" i="1" baseline="0" dirty="0">
                          <a:solidFill>
                            <a:schemeClr val="bg1">
                              <a:lumMod val="85000"/>
                            </a:schemeClr>
                          </a:solidFill>
                          <a:latin typeface="Arial" panose="020B0604020202020204" pitchFamily="34" charset="0"/>
                          <a:cs typeface="Arial" panose="020B0604020202020204" pitchFamily="34" charset="0"/>
                        </a:rPr>
                        <a:t> </a:t>
                      </a:r>
                      <a:r>
                        <a:rPr lang="en-US" sz="1200" i="1" baseline="0" dirty="0" err="1">
                          <a:solidFill>
                            <a:schemeClr val="bg1">
                              <a:lumMod val="85000"/>
                            </a:schemeClr>
                          </a:solidFill>
                          <a:latin typeface="Arial" panose="020B0604020202020204" pitchFamily="34" charset="0"/>
                          <a:cs typeface="Arial" panose="020B0604020202020204" pitchFamily="34" charset="0"/>
                        </a:rPr>
                        <a:t>dựng</a:t>
                      </a:r>
                      <a:r>
                        <a:rPr lang="en-US" sz="1200" i="1" baseline="0" dirty="0">
                          <a:solidFill>
                            <a:schemeClr val="bg1">
                              <a:lumMod val="85000"/>
                            </a:schemeClr>
                          </a:solidFill>
                          <a:latin typeface="Arial" panose="020B0604020202020204" pitchFamily="34" charset="0"/>
                          <a:cs typeface="Arial" panose="020B0604020202020204" pitchFamily="34" charset="0"/>
                        </a:rPr>
                        <a:t> </a:t>
                      </a:r>
                      <a:r>
                        <a:rPr lang="en-US" sz="1200" i="1" baseline="0" dirty="0" err="1">
                          <a:solidFill>
                            <a:schemeClr val="bg1">
                              <a:lumMod val="85000"/>
                            </a:schemeClr>
                          </a:solidFill>
                          <a:latin typeface="Arial" panose="020B0604020202020204" pitchFamily="34" charset="0"/>
                          <a:cs typeface="Arial" panose="020B0604020202020204" pitchFamily="34" charset="0"/>
                        </a:rPr>
                        <a:t>và</a:t>
                      </a:r>
                      <a:r>
                        <a:rPr lang="en-US" sz="1200" i="1" baseline="0" dirty="0">
                          <a:solidFill>
                            <a:schemeClr val="bg1">
                              <a:lumMod val="85000"/>
                            </a:schemeClr>
                          </a:solidFill>
                          <a:latin typeface="Arial" panose="020B0604020202020204" pitchFamily="34" charset="0"/>
                          <a:cs typeface="Arial" panose="020B0604020202020204" pitchFamily="34" charset="0"/>
                        </a:rPr>
                        <a:t> </a:t>
                      </a:r>
                      <a:r>
                        <a:rPr lang="en-US" sz="1200" i="1" baseline="0" dirty="0" err="1">
                          <a:solidFill>
                            <a:schemeClr val="bg1">
                              <a:lumMod val="85000"/>
                            </a:schemeClr>
                          </a:solidFill>
                          <a:latin typeface="Arial" panose="020B0604020202020204" pitchFamily="34" charset="0"/>
                          <a:cs typeface="Arial" panose="020B0604020202020204" pitchFamily="34" charset="0"/>
                        </a:rPr>
                        <a:t>phá</a:t>
                      </a:r>
                      <a:r>
                        <a:rPr lang="en-US" sz="1200" i="1" baseline="0" dirty="0">
                          <a:solidFill>
                            <a:schemeClr val="bg1">
                              <a:lumMod val="85000"/>
                            </a:schemeClr>
                          </a:solidFill>
                          <a:latin typeface="Arial" panose="020B0604020202020204" pitchFamily="34" charset="0"/>
                          <a:cs typeface="Arial" panose="020B0604020202020204" pitchFamily="34" charset="0"/>
                        </a:rPr>
                        <a:t> </a:t>
                      </a:r>
                      <a:r>
                        <a:rPr lang="en-US" sz="1200" i="1" baseline="0" dirty="0" err="1">
                          <a:solidFill>
                            <a:schemeClr val="bg1">
                              <a:lumMod val="85000"/>
                            </a:schemeClr>
                          </a:solidFill>
                          <a:latin typeface="Arial" panose="020B0604020202020204" pitchFamily="34" charset="0"/>
                          <a:cs typeface="Arial" panose="020B0604020202020204" pitchFamily="34" charset="0"/>
                        </a:rPr>
                        <a:t>hủy</a:t>
                      </a:r>
                      <a:endParaRPr lang="en-US" sz="1200" i="1" dirty="0">
                        <a:solidFill>
                          <a:schemeClr val="bg1">
                            <a:lumMod val="85000"/>
                          </a:schemeClr>
                        </a:solidFill>
                        <a:latin typeface="Arial" panose="020B0604020202020204" pitchFamily="34" charset="0"/>
                        <a:cs typeface="Arial" panose="020B0604020202020204" pitchFamily="34" charset="0"/>
                      </a:endParaRPr>
                    </a:p>
                  </a:txBody>
                  <a:tcPr marL="74295" marR="74295" marT="37148" marB="37148" anchor="ctr">
                    <a:solidFill>
                      <a:srgbClr val="FFFFFF"/>
                    </a:solidFill>
                  </a:tcPr>
                </a:tc>
                <a:tc>
                  <a:txBody>
                    <a:bodyPr/>
                    <a:lstStyle/>
                    <a:p>
                      <a:pPr algn="ctr"/>
                      <a:r>
                        <a:rPr lang="en-US" sz="1200" dirty="0">
                          <a:solidFill>
                            <a:schemeClr val="bg1">
                              <a:lumMod val="85000"/>
                            </a:schemeClr>
                          </a:solidFill>
                          <a:latin typeface="Arial" panose="020B0604020202020204" pitchFamily="34" charset="0"/>
                          <a:cs typeface="Arial" panose="020B0604020202020204" pitchFamily="34" charset="0"/>
                        </a:rPr>
                        <a:t>2</a:t>
                      </a:r>
                    </a:p>
                  </a:txBody>
                  <a:tcPr marL="74295" marR="74295" marT="37148" marB="37148" anchor="ctr">
                    <a:solidFill>
                      <a:srgbClr val="FFFFFF"/>
                    </a:solidFill>
                  </a:tcPr>
                </a:tc>
                <a:extLst>
                  <a:ext uri="{0D108BD9-81ED-4DB2-BD59-A6C34878D82A}">
                    <a16:rowId xmlns:a16="http://schemas.microsoft.com/office/drawing/2014/main" val="10004"/>
                  </a:ext>
                </a:extLst>
              </a:tr>
              <a:tr h="600181">
                <a:tc>
                  <a:txBody>
                    <a:bodyPr/>
                    <a:lstStyle/>
                    <a:p>
                      <a:pPr algn="ctr"/>
                      <a:r>
                        <a:rPr lang="en-US" sz="1200">
                          <a:solidFill>
                            <a:schemeClr val="bg1">
                              <a:lumMod val="85000"/>
                            </a:schemeClr>
                          </a:solidFill>
                          <a:latin typeface="Arial" panose="020B0604020202020204" pitchFamily="34" charset="0"/>
                          <a:cs typeface="Arial" panose="020B0604020202020204" pitchFamily="34" charset="0"/>
                        </a:rPr>
                        <a:t>MR5</a:t>
                      </a:r>
                      <a:endParaRPr lang="en-US" sz="1200" dirty="0">
                        <a:solidFill>
                          <a:schemeClr val="bg1">
                            <a:lumMod val="85000"/>
                          </a:schemeClr>
                        </a:solidFill>
                        <a:latin typeface="Arial" panose="020B0604020202020204" pitchFamily="34" charset="0"/>
                        <a:cs typeface="Arial" panose="020B0604020202020204" pitchFamily="34" charset="0"/>
                      </a:endParaRPr>
                    </a:p>
                  </a:txBody>
                  <a:tcPr marL="74295" marR="74295" marT="37148" marB="37148" anchor="ctr">
                    <a:solidFill>
                      <a:srgbClr val="FFFFFF"/>
                    </a:solidFill>
                  </a:tcPr>
                </a:tc>
                <a:tc>
                  <a:txBody>
                    <a:bodyPr/>
                    <a:lstStyle/>
                    <a:p>
                      <a:r>
                        <a:rPr lang="en-US" sz="1200" dirty="0">
                          <a:solidFill>
                            <a:schemeClr val="bg1">
                              <a:lumMod val="85000"/>
                            </a:schemeClr>
                          </a:solidFill>
                          <a:latin typeface="Arial" panose="020B0604020202020204" pitchFamily="34" charset="0"/>
                          <a:cs typeface="Arial" panose="020B0604020202020204" pitchFamily="34" charset="0"/>
                        </a:rPr>
                        <a:t>Operation Waste Management</a:t>
                      </a:r>
                    </a:p>
                    <a:p>
                      <a:r>
                        <a:rPr lang="en-US" sz="1200" i="1" baseline="0" dirty="0" err="1">
                          <a:solidFill>
                            <a:schemeClr val="bg1">
                              <a:lumMod val="85000"/>
                            </a:schemeClr>
                          </a:solidFill>
                          <a:latin typeface="Arial" panose="020B0604020202020204" pitchFamily="34" charset="0"/>
                          <a:cs typeface="Arial" panose="020B0604020202020204" pitchFamily="34" charset="0"/>
                        </a:rPr>
                        <a:t>Rác</a:t>
                      </a:r>
                      <a:r>
                        <a:rPr lang="en-US" sz="1200" i="1" baseline="0" dirty="0">
                          <a:solidFill>
                            <a:schemeClr val="bg1">
                              <a:lumMod val="85000"/>
                            </a:schemeClr>
                          </a:solidFill>
                          <a:latin typeface="Arial" panose="020B0604020202020204" pitchFamily="34" charset="0"/>
                          <a:cs typeface="Arial" panose="020B0604020202020204" pitchFamily="34" charset="0"/>
                        </a:rPr>
                        <a:t> </a:t>
                      </a:r>
                      <a:r>
                        <a:rPr lang="en-US" sz="1200" i="1" baseline="0" dirty="0" err="1">
                          <a:solidFill>
                            <a:schemeClr val="bg1">
                              <a:lumMod val="85000"/>
                            </a:schemeClr>
                          </a:solidFill>
                          <a:latin typeface="Arial" panose="020B0604020202020204" pitchFamily="34" charset="0"/>
                          <a:cs typeface="Arial" panose="020B0604020202020204" pitchFamily="34" charset="0"/>
                        </a:rPr>
                        <a:t>thải</a:t>
                      </a:r>
                      <a:r>
                        <a:rPr lang="en-US" sz="1200" i="1" baseline="0" dirty="0">
                          <a:solidFill>
                            <a:schemeClr val="bg1">
                              <a:lumMod val="85000"/>
                            </a:schemeClr>
                          </a:solidFill>
                          <a:latin typeface="Arial" panose="020B0604020202020204" pitchFamily="34" charset="0"/>
                          <a:cs typeface="Arial" panose="020B0604020202020204" pitchFamily="34" charset="0"/>
                        </a:rPr>
                        <a:t> </a:t>
                      </a:r>
                      <a:r>
                        <a:rPr lang="en-US" sz="1200" i="1" baseline="0" dirty="0" err="1">
                          <a:solidFill>
                            <a:schemeClr val="bg1">
                              <a:lumMod val="85000"/>
                            </a:schemeClr>
                          </a:solidFill>
                          <a:latin typeface="Arial" panose="020B0604020202020204" pitchFamily="34" charset="0"/>
                          <a:cs typeface="Arial" panose="020B0604020202020204" pitchFamily="34" charset="0"/>
                        </a:rPr>
                        <a:t>vận</a:t>
                      </a:r>
                      <a:r>
                        <a:rPr lang="en-US" sz="1200" i="1" baseline="0" dirty="0">
                          <a:solidFill>
                            <a:schemeClr val="bg1">
                              <a:lumMod val="85000"/>
                            </a:schemeClr>
                          </a:solidFill>
                          <a:latin typeface="Arial" panose="020B0604020202020204" pitchFamily="34" charset="0"/>
                          <a:cs typeface="Arial" panose="020B0604020202020204" pitchFamily="34" charset="0"/>
                        </a:rPr>
                        <a:t> </a:t>
                      </a:r>
                      <a:r>
                        <a:rPr lang="en-US" sz="1200" i="1" baseline="0" dirty="0" err="1">
                          <a:solidFill>
                            <a:schemeClr val="bg1">
                              <a:lumMod val="85000"/>
                            </a:schemeClr>
                          </a:solidFill>
                          <a:latin typeface="Arial" panose="020B0604020202020204" pitchFamily="34" charset="0"/>
                          <a:cs typeface="Arial" panose="020B0604020202020204" pitchFamily="34" charset="0"/>
                        </a:rPr>
                        <a:t>hành</a:t>
                      </a:r>
                      <a:endParaRPr lang="en-US" sz="1200" i="1" dirty="0">
                        <a:solidFill>
                          <a:schemeClr val="bg1">
                            <a:lumMod val="85000"/>
                          </a:schemeClr>
                        </a:solidFill>
                        <a:latin typeface="Arial" panose="020B0604020202020204" pitchFamily="34" charset="0"/>
                        <a:cs typeface="Arial" panose="020B0604020202020204" pitchFamily="34" charset="0"/>
                      </a:endParaRPr>
                    </a:p>
                  </a:txBody>
                  <a:tcPr marL="74295" marR="74295" marT="37148" marB="37148" anchor="ctr">
                    <a:solidFill>
                      <a:srgbClr val="FFFFFF"/>
                    </a:solidFill>
                  </a:tcPr>
                </a:tc>
                <a:tc>
                  <a:txBody>
                    <a:bodyPr/>
                    <a:lstStyle/>
                    <a:p>
                      <a:pPr algn="ctr"/>
                      <a:r>
                        <a:rPr lang="en-US" sz="1200" dirty="0">
                          <a:solidFill>
                            <a:schemeClr val="bg1">
                              <a:lumMod val="85000"/>
                            </a:schemeClr>
                          </a:solidFill>
                          <a:latin typeface="Arial" panose="020B0604020202020204" pitchFamily="34" charset="0"/>
                          <a:cs typeface="Arial" panose="020B0604020202020204" pitchFamily="34" charset="0"/>
                        </a:rPr>
                        <a:t>1</a:t>
                      </a:r>
                    </a:p>
                  </a:txBody>
                  <a:tcPr marL="74295" marR="74295" marT="37148" marB="37148" anchor="ctr">
                    <a:solidFill>
                      <a:srgbClr val="FFFFFF"/>
                    </a:solidFill>
                  </a:tcPr>
                </a:tc>
                <a:extLst>
                  <a:ext uri="{0D108BD9-81ED-4DB2-BD59-A6C34878D82A}">
                    <a16:rowId xmlns:a16="http://schemas.microsoft.com/office/drawing/2014/main" val="10005"/>
                  </a:ext>
                </a:extLst>
              </a:tr>
              <a:tr h="335282">
                <a:tc gridSpan="2">
                  <a:txBody>
                    <a:bodyPr/>
                    <a:lstStyle/>
                    <a:p>
                      <a:pPr marL="0" marR="0" indent="0" algn="r" defTabSz="914400" rtl="0" eaLnBrk="1" fontAlgn="auto" latinLnBrk="0" hangingPunct="1">
                        <a:lnSpc>
                          <a:spcPct val="100000"/>
                        </a:lnSpc>
                        <a:spcBef>
                          <a:spcPts val="0"/>
                        </a:spcBef>
                        <a:spcAft>
                          <a:spcPts val="0"/>
                        </a:spcAft>
                        <a:buClrTx/>
                        <a:buSzTx/>
                        <a:buFontTx/>
                        <a:buNone/>
                        <a:defRPr/>
                      </a:pPr>
                      <a:r>
                        <a:rPr lang="en-US" sz="1200" b="1" dirty="0">
                          <a:solidFill>
                            <a:schemeClr val="tx1">
                              <a:lumMod val="75000"/>
                              <a:lumOff val="25000"/>
                            </a:schemeClr>
                          </a:solidFill>
                          <a:latin typeface="Arial" panose="020B0604020202020204" pitchFamily="34" charset="0"/>
                          <a:cs typeface="Arial" panose="020B0604020202020204" pitchFamily="34" charset="0"/>
                        </a:rPr>
                        <a:t>TOTAL / </a:t>
                      </a:r>
                      <a:r>
                        <a:rPr lang="en-US" sz="1200" b="1" i="1" dirty="0">
                          <a:solidFill>
                            <a:schemeClr val="accent6">
                              <a:lumMod val="50000"/>
                            </a:schemeClr>
                          </a:solidFill>
                          <a:latin typeface="Arial" panose="020B0604020202020204" pitchFamily="34" charset="0"/>
                          <a:cs typeface="Arial" panose="020B0604020202020204" pitchFamily="34" charset="0"/>
                        </a:rPr>
                        <a:t>TỔNG</a:t>
                      </a:r>
                      <a:r>
                        <a:rPr lang="en-US" sz="1200" b="1" dirty="0">
                          <a:solidFill>
                            <a:schemeClr val="accent6">
                              <a:lumMod val="50000"/>
                            </a:schemeClr>
                          </a:solidFill>
                          <a:latin typeface="Arial" panose="020B0604020202020204" pitchFamily="34" charset="0"/>
                          <a:cs typeface="Arial" panose="020B0604020202020204" pitchFamily="34" charset="0"/>
                        </a:rPr>
                        <a:t> </a:t>
                      </a:r>
                      <a:r>
                        <a:rPr lang="en-US" sz="1200" b="1" dirty="0">
                          <a:solidFill>
                            <a:schemeClr val="tx1">
                              <a:lumMod val="75000"/>
                              <a:lumOff val="25000"/>
                            </a:schemeClr>
                          </a:solidFill>
                          <a:latin typeface="Arial" panose="020B0604020202020204" pitchFamily="34" charset="0"/>
                          <a:cs typeface="Arial" panose="020B0604020202020204" pitchFamily="34" charset="0"/>
                        </a:rPr>
                        <a:t> </a:t>
                      </a:r>
                    </a:p>
                  </a:txBody>
                  <a:tcPr marL="74295" marR="74295" marT="37148" marB="37148" anchor="ctr">
                    <a:solidFill>
                      <a:schemeClr val="bg1">
                        <a:lumMod val="75000"/>
                      </a:schemeClr>
                    </a:solidFill>
                  </a:tcPr>
                </a:tc>
                <a:tc hMerge="1">
                  <a:txBody>
                    <a:bodyPr/>
                    <a:lstStyle/>
                    <a:p>
                      <a:endParaRPr lang="en-US"/>
                    </a:p>
                  </a:txBody>
                  <a:tcPr>
                    <a:solidFill>
                      <a:schemeClr val="accent5">
                        <a:lumMod val="40000"/>
                        <a:lumOff val="60000"/>
                      </a:schemeClr>
                    </a:solidFill>
                  </a:tcPr>
                </a:tc>
                <a:tc>
                  <a:txBody>
                    <a:bodyPr/>
                    <a:lstStyle/>
                    <a:p>
                      <a:pPr algn="ctr"/>
                      <a:r>
                        <a:rPr lang="en-US" sz="1200" b="1" dirty="0">
                          <a:solidFill>
                            <a:schemeClr val="tx1">
                              <a:lumMod val="75000"/>
                              <a:lumOff val="25000"/>
                            </a:schemeClr>
                          </a:solidFill>
                          <a:latin typeface="Arial" panose="020B0604020202020204" pitchFamily="34" charset="0"/>
                          <a:cs typeface="Arial" panose="020B0604020202020204" pitchFamily="34" charset="0"/>
                        </a:rPr>
                        <a:t>12</a:t>
                      </a:r>
                    </a:p>
                  </a:txBody>
                  <a:tcPr marL="74295" marR="74295" marT="37148" marB="37148" anchor="ctr">
                    <a:solidFill>
                      <a:schemeClr val="bg1">
                        <a:lumMod val="75000"/>
                      </a:schemeClr>
                    </a:solidFill>
                  </a:tcPr>
                </a:tc>
                <a:extLst>
                  <a:ext uri="{0D108BD9-81ED-4DB2-BD59-A6C34878D82A}">
                    <a16:rowId xmlns:a16="http://schemas.microsoft.com/office/drawing/2014/main" val="10008"/>
                  </a:ext>
                </a:extLst>
              </a:tr>
            </a:tbl>
          </a:graphicData>
        </a:graphic>
      </p:graphicFrame>
      <p:grpSp>
        <p:nvGrpSpPr>
          <p:cNvPr id="55" name="Group 54">
            <a:extLst>
              <a:ext uri="{FF2B5EF4-FFF2-40B4-BE49-F238E27FC236}">
                <a16:creationId xmlns:a16="http://schemas.microsoft.com/office/drawing/2014/main" id="{5B7D2829-FE16-5F49-041E-887205A6B95F}"/>
              </a:ext>
            </a:extLst>
          </p:cNvPr>
          <p:cNvGrpSpPr/>
          <p:nvPr/>
        </p:nvGrpSpPr>
        <p:grpSpPr>
          <a:xfrm>
            <a:off x="950709" y="4776481"/>
            <a:ext cx="7140488" cy="1525448"/>
            <a:chOff x="243905" y="4219306"/>
            <a:chExt cx="9225643" cy="2162022"/>
          </a:xfrm>
        </p:grpSpPr>
        <p:pic>
          <p:nvPicPr>
            <p:cNvPr id="28" name="Picture 2" descr="EPD Programme at IBU | Institut Bauen und Umwelt e.V.">
              <a:extLst>
                <a:ext uri="{FF2B5EF4-FFF2-40B4-BE49-F238E27FC236}">
                  <a16:creationId xmlns:a16="http://schemas.microsoft.com/office/drawing/2014/main" id="{C05DB0E1-1A0C-110B-0CEC-5F78711F08A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43905" y="5566449"/>
              <a:ext cx="1532051" cy="73152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4" descr="Life Cycle Assessment explained: an introduction to building LCA">
              <a:extLst>
                <a:ext uri="{FF2B5EF4-FFF2-40B4-BE49-F238E27FC236}">
                  <a16:creationId xmlns:a16="http://schemas.microsoft.com/office/drawing/2014/main" id="{1801F4EA-052D-FC7C-20BC-9779959231F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061470" y="5620174"/>
              <a:ext cx="731520" cy="73152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a:extLst>
                <a:ext uri="{FF2B5EF4-FFF2-40B4-BE49-F238E27FC236}">
                  <a16:creationId xmlns:a16="http://schemas.microsoft.com/office/drawing/2014/main" id="{850E5302-D335-0E27-7C12-0D09E04EBF6D}"/>
                </a:ext>
              </a:extLst>
            </p:cNvPr>
            <p:cNvPicPr>
              <a:picLocks noChangeAspect="1"/>
            </p:cNvPicPr>
            <p:nvPr/>
          </p:nvPicPr>
          <p:blipFill rotWithShape="1">
            <a:blip r:embed="rId8"/>
            <a:srcRect t="18890"/>
            <a:stretch/>
          </p:blipFill>
          <p:spPr>
            <a:xfrm>
              <a:off x="3063447" y="5625526"/>
              <a:ext cx="1819153" cy="731520"/>
            </a:xfrm>
            <a:prstGeom prst="rect">
              <a:avLst/>
            </a:prstGeom>
          </p:spPr>
        </p:pic>
        <p:pic>
          <p:nvPicPr>
            <p:cNvPr id="47" name="Picture 46">
              <a:extLst>
                <a:ext uri="{FF2B5EF4-FFF2-40B4-BE49-F238E27FC236}">
                  <a16:creationId xmlns:a16="http://schemas.microsoft.com/office/drawing/2014/main" id="{6D16879D-DF30-5C7E-3714-38529DAFE78B}"/>
                </a:ext>
              </a:extLst>
            </p:cNvPr>
            <p:cNvPicPr>
              <a:picLocks noChangeAspect="1"/>
            </p:cNvPicPr>
            <p:nvPr/>
          </p:nvPicPr>
          <p:blipFill>
            <a:blip r:embed="rId9"/>
            <a:stretch>
              <a:fillRect/>
            </a:stretch>
          </p:blipFill>
          <p:spPr>
            <a:xfrm>
              <a:off x="5249248" y="5644172"/>
              <a:ext cx="731886" cy="731520"/>
            </a:xfrm>
            <a:prstGeom prst="rect">
              <a:avLst/>
            </a:prstGeom>
          </p:spPr>
        </p:pic>
        <p:pic>
          <p:nvPicPr>
            <p:cNvPr id="48" name="Picture 47">
              <a:extLst>
                <a:ext uri="{FF2B5EF4-FFF2-40B4-BE49-F238E27FC236}">
                  <a16:creationId xmlns:a16="http://schemas.microsoft.com/office/drawing/2014/main" id="{FFDF1718-A26F-D099-C84B-8EC37B97E317}"/>
                </a:ext>
              </a:extLst>
            </p:cNvPr>
            <p:cNvPicPr>
              <a:picLocks noChangeAspect="1"/>
            </p:cNvPicPr>
            <p:nvPr/>
          </p:nvPicPr>
          <p:blipFill>
            <a:blip r:embed="rId10"/>
            <a:stretch>
              <a:fillRect/>
            </a:stretch>
          </p:blipFill>
          <p:spPr>
            <a:xfrm>
              <a:off x="6185510" y="5634404"/>
              <a:ext cx="870954" cy="731520"/>
            </a:xfrm>
            <a:prstGeom prst="rect">
              <a:avLst/>
            </a:prstGeom>
          </p:spPr>
        </p:pic>
        <p:pic>
          <p:nvPicPr>
            <p:cNvPr id="49" name="Picture 48">
              <a:extLst>
                <a:ext uri="{FF2B5EF4-FFF2-40B4-BE49-F238E27FC236}">
                  <a16:creationId xmlns:a16="http://schemas.microsoft.com/office/drawing/2014/main" id="{BD8B0FEE-77DB-075E-F76E-4B6BC834BDB2}"/>
                </a:ext>
              </a:extLst>
            </p:cNvPr>
            <p:cNvPicPr>
              <a:picLocks noChangeAspect="1"/>
            </p:cNvPicPr>
            <p:nvPr/>
          </p:nvPicPr>
          <p:blipFill rotWithShape="1">
            <a:blip r:embed="rId11"/>
            <a:srcRect l="19769" t="19334" r="20620" b="18778"/>
            <a:stretch/>
          </p:blipFill>
          <p:spPr>
            <a:xfrm>
              <a:off x="7338858" y="5649808"/>
              <a:ext cx="1056584" cy="731520"/>
            </a:xfrm>
            <a:prstGeom prst="rect">
              <a:avLst/>
            </a:prstGeom>
          </p:spPr>
        </p:pic>
        <p:pic>
          <p:nvPicPr>
            <p:cNvPr id="50" name="Picture 49">
              <a:extLst>
                <a:ext uri="{FF2B5EF4-FFF2-40B4-BE49-F238E27FC236}">
                  <a16:creationId xmlns:a16="http://schemas.microsoft.com/office/drawing/2014/main" id="{471E4BB1-5F4E-4D18-EA5F-63571A706962}"/>
                </a:ext>
              </a:extLst>
            </p:cNvPr>
            <p:cNvPicPr>
              <a:picLocks noChangeAspect="1"/>
            </p:cNvPicPr>
            <p:nvPr/>
          </p:nvPicPr>
          <p:blipFill>
            <a:blip r:embed="rId12">
              <a:clrChange>
                <a:clrFrom>
                  <a:srgbClr val="FFFFFD"/>
                </a:clrFrom>
                <a:clrTo>
                  <a:srgbClr val="FFFFFD">
                    <a:alpha val="0"/>
                  </a:srgbClr>
                </a:clrTo>
              </a:clrChange>
            </a:blip>
            <a:stretch>
              <a:fillRect/>
            </a:stretch>
          </p:blipFill>
          <p:spPr>
            <a:xfrm>
              <a:off x="8562705" y="5644172"/>
              <a:ext cx="906843" cy="731520"/>
            </a:xfrm>
            <a:prstGeom prst="rect">
              <a:avLst/>
            </a:prstGeom>
          </p:spPr>
        </p:pic>
        <p:pic>
          <p:nvPicPr>
            <p:cNvPr id="51" name="Picture 2" descr="AAC Blocks – Properties, Price, Advantages and More">
              <a:extLst>
                <a:ext uri="{FF2B5EF4-FFF2-40B4-BE49-F238E27FC236}">
                  <a16:creationId xmlns:a16="http://schemas.microsoft.com/office/drawing/2014/main" id="{FB5DFB03-196E-EE03-41C5-8ADC7A9AC7E7}"/>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43905" y="4219306"/>
              <a:ext cx="1540958" cy="1187499"/>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51">
              <a:extLst>
                <a:ext uri="{FF2B5EF4-FFF2-40B4-BE49-F238E27FC236}">
                  <a16:creationId xmlns:a16="http://schemas.microsoft.com/office/drawing/2014/main" id="{25493A38-FCF9-D1FE-F376-79B51B88B6EE}"/>
                </a:ext>
              </a:extLst>
            </p:cNvPr>
            <p:cNvPicPr>
              <a:picLocks noChangeAspect="1"/>
            </p:cNvPicPr>
            <p:nvPr/>
          </p:nvPicPr>
          <p:blipFill>
            <a:blip r:embed="rId14"/>
            <a:stretch>
              <a:fillRect/>
            </a:stretch>
          </p:blipFill>
          <p:spPr>
            <a:xfrm>
              <a:off x="1892660" y="4219306"/>
              <a:ext cx="1800087" cy="1200658"/>
            </a:xfrm>
            <a:prstGeom prst="rect">
              <a:avLst/>
            </a:prstGeom>
          </p:spPr>
        </p:pic>
        <p:pic>
          <p:nvPicPr>
            <p:cNvPr id="53" name="Picture 52">
              <a:extLst>
                <a:ext uri="{FF2B5EF4-FFF2-40B4-BE49-F238E27FC236}">
                  <a16:creationId xmlns:a16="http://schemas.microsoft.com/office/drawing/2014/main" id="{0E403F55-2E59-DD86-B79B-A6A2E15FFA44}"/>
                </a:ext>
              </a:extLst>
            </p:cNvPr>
            <p:cNvPicPr>
              <a:picLocks noChangeAspect="1"/>
            </p:cNvPicPr>
            <p:nvPr/>
          </p:nvPicPr>
          <p:blipFill rotWithShape="1">
            <a:blip r:embed="rId15" cstate="screen">
              <a:duotone>
                <a:schemeClr val="accent3">
                  <a:shade val="45000"/>
                  <a:satMod val="135000"/>
                </a:schemeClr>
                <a:prstClr val="white"/>
              </a:duotone>
              <a:extLst>
                <a:ext uri="{28A0092B-C50C-407E-A947-70E740481C1C}">
                  <a14:useLocalDpi xmlns:a14="http://schemas.microsoft.com/office/drawing/2010/main"/>
                </a:ext>
              </a:extLst>
            </a:blip>
            <a:srcRect/>
            <a:stretch/>
          </p:blipFill>
          <p:spPr>
            <a:xfrm>
              <a:off x="3794218" y="4224680"/>
              <a:ext cx="1543208" cy="1187546"/>
            </a:xfrm>
            <a:prstGeom prst="rect">
              <a:avLst/>
            </a:prstGeom>
          </p:spPr>
        </p:pic>
        <p:pic>
          <p:nvPicPr>
            <p:cNvPr id="54" name="Picture 8" descr="Construction Waste Recycling - CivilDigital -">
              <a:extLst>
                <a:ext uri="{FF2B5EF4-FFF2-40B4-BE49-F238E27FC236}">
                  <a16:creationId xmlns:a16="http://schemas.microsoft.com/office/drawing/2014/main" id="{88E66093-6EEF-1D4B-419D-F674F382D725}"/>
                </a:ext>
              </a:extLst>
            </p:cNvPr>
            <p:cNvPicPr>
              <a:picLocks noChangeAspect="1" noChangeArrowheads="1"/>
            </p:cNvPicPr>
            <p:nvPr/>
          </p:nvPicPr>
          <p:blipFill>
            <a:blip r:embed="rId16">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565068" y="4313706"/>
              <a:ext cx="3705477" cy="101846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780411593"/>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8CD50-247E-AC9F-DB35-DE8BEC210EB7}"/>
            </a:ext>
          </a:extLst>
        </p:cNvPr>
        <p:cNvGrpSpPr/>
        <p:nvPr/>
      </p:nvGrpSpPr>
      <p:grpSpPr>
        <a:xfrm>
          <a:off x="0" y="0"/>
          <a:ext cx="0" cy="0"/>
          <a:chOff x="0" y="0"/>
          <a:chExt cx="0" cy="0"/>
        </a:xfrm>
      </p:grpSpPr>
      <p:grpSp>
        <p:nvGrpSpPr>
          <p:cNvPr id="9" name="Group 8">
            <a:extLst>
              <a:ext uri="{FF2B5EF4-FFF2-40B4-BE49-F238E27FC236}">
                <a16:creationId xmlns:a16="http://schemas.microsoft.com/office/drawing/2014/main" id="{B329BD11-744D-3FE2-80A0-33DFCAAB50FF}"/>
              </a:ext>
            </a:extLst>
          </p:cNvPr>
          <p:cNvGrpSpPr/>
          <p:nvPr/>
        </p:nvGrpSpPr>
        <p:grpSpPr>
          <a:xfrm>
            <a:off x="8950637" y="800707"/>
            <a:ext cx="970915" cy="2263421"/>
            <a:chOff x="7821133" y="800707"/>
            <a:chExt cx="2100419" cy="4896547"/>
          </a:xfrm>
        </p:grpSpPr>
        <p:grpSp>
          <p:nvGrpSpPr>
            <p:cNvPr id="3" name="Group 2">
              <a:extLst>
                <a:ext uri="{FF2B5EF4-FFF2-40B4-BE49-F238E27FC236}">
                  <a16:creationId xmlns:a16="http://schemas.microsoft.com/office/drawing/2014/main" id="{F57E93D7-3A44-6413-757E-99C93934C5B8}"/>
                </a:ext>
              </a:extLst>
            </p:cNvPr>
            <p:cNvGrpSpPr/>
            <p:nvPr/>
          </p:nvGrpSpPr>
          <p:grpSpPr>
            <a:xfrm>
              <a:off x="7821133" y="800707"/>
              <a:ext cx="2100419" cy="1584177"/>
              <a:chOff x="7821133" y="800707"/>
              <a:chExt cx="2100419" cy="1584177"/>
            </a:xfrm>
          </p:grpSpPr>
          <p:pic>
            <p:nvPicPr>
              <p:cNvPr id="1030" name="Picture 6" descr="AI generated image">
                <a:extLst>
                  <a:ext uri="{FF2B5EF4-FFF2-40B4-BE49-F238E27FC236}">
                    <a16:creationId xmlns:a16="http://schemas.microsoft.com/office/drawing/2014/main" id="{FD9485BD-B71E-226F-4547-39872C36B057}"/>
                  </a:ext>
                </a:extLst>
              </p:cNvPr>
              <p:cNvPicPr>
                <a:picLocks noChangeAspect="1" noChangeArrowheads="1"/>
              </p:cNvPicPr>
              <p:nvPr/>
            </p:nvPicPr>
            <p:blipFill rotWithShape="1">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l="66020" t="1631" r="5822" b="69215"/>
              <a:stretch>
                <a:fillRect/>
              </a:stretch>
            </p:blipFill>
            <p:spPr bwMode="auto">
              <a:xfrm>
                <a:off x="7833320" y="800707"/>
                <a:ext cx="2088232" cy="1584177"/>
              </a:xfrm>
              <a:prstGeom prst="rect">
                <a:avLst/>
              </a:prstGeom>
              <a:noFill/>
              <a:extLst>
                <a:ext uri="{909E8E84-426E-40DD-AFC4-6F175D3DCCD1}">
                  <a14:hiddenFill xmlns:a14="http://schemas.microsoft.com/office/drawing/2010/main">
                    <a:solidFill>
                      <a:srgbClr val="FFFFFF"/>
                    </a:solidFill>
                  </a14:hiddenFill>
                </a:ext>
              </a:extLst>
            </p:spPr>
          </p:pic>
          <p:sp>
            <p:nvSpPr>
              <p:cNvPr id="14" name="Isosceles Triangle 13">
                <a:extLst>
                  <a:ext uri="{FF2B5EF4-FFF2-40B4-BE49-F238E27FC236}">
                    <a16:creationId xmlns:a16="http://schemas.microsoft.com/office/drawing/2014/main" id="{457A2D8F-AA98-618C-68A2-C019D6C88154}"/>
                  </a:ext>
                </a:extLst>
              </p:cNvPr>
              <p:cNvSpPr/>
              <p:nvPr/>
            </p:nvSpPr>
            <p:spPr>
              <a:xfrm rot="10800000">
                <a:off x="7821135" y="804224"/>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EDAC3F74-4B70-A77A-8FA4-5E9A1E707EA7}"/>
                  </a:ext>
                </a:extLst>
              </p:cNvPr>
              <p:cNvSpPr/>
              <p:nvPr/>
            </p:nvSpPr>
            <p:spPr>
              <a:xfrm>
                <a:off x="7821133" y="1632316"/>
                <a:ext cx="552243" cy="752568"/>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3">
              <a:extLst>
                <a:ext uri="{FF2B5EF4-FFF2-40B4-BE49-F238E27FC236}">
                  <a16:creationId xmlns:a16="http://schemas.microsoft.com/office/drawing/2014/main" id="{A5D2BAC6-C013-EE0C-C35A-93BC898551BB}"/>
                </a:ext>
              </a:extLst>
            </p:cNvPr>
            <p:cNvGrpSpPr/>
            <p:nvPr/>
          </p:nvGrpSpPr>
          <p:grpSpPr>
            <a:xfrm>
              <a:off x="7821133" y="2456892"/>
              <a:ext cx="2100419" cy="1584177"/>
              <a:chOff x="7821133" y="2456892"/>
              <a:chExt cx="2100419" cy="1584177"/>
            </a:xfrm>
          </p:grpSpPr>
          <p:pic>
            <p:nvPicPr>
              <p:cNvPr id="6" name="Picture 6" descr="AI generated image">
                <a:extLst>
                  <a:ext uri="{FF2B5EF4-FFF2-40B4-BE49-F238E27FC236}">
                    <a16:creationId xmlns:a16="http://schemas.microsoft.com/office/drawing/2014/main" id="{E8B58E86-3EE4-4CBE-DBE7-CCC68F6A7EE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6020" t="32057" r="5822" b="38789"/>
              <a:stretch>
                <a:fillRect/>
              </a:stretch>
            </p:blipFill>
            <p:spPr bwMode="auto">
              <a:xfrm>
                <a:off x="7833320" y="2456892"/>
                <a:ext cx="2088232" cy="1584177"/>
              </a:xfrm>
              <a:prstGeom prst="rect">
                <a:avLst/>
              </a:prstGeom>
              <a:noFill/>
              <a:extLst>
                <a:ext uri="{909E8E84-426E-40DD-AFC4-6F175D3DCCD1}">
                  <a14:hiddenFill xmlns:a14="http://schemas.microsoft.com/office/drawing/2010/main">
                    <a:solidFill>
                      <a:srgbClr val="FFFFFF"/>
                    </a:solidFill>
                  </a14:hiddenFill>
                </a:ext>
              </a:extLst>
            </p:spPr>
          </p:pic>
          <p:sp>
            <p:nvSpPr>
              <p:cNvPr id="15" name="Isosceles Triangle 14">
                <a:extLst>
                  <a:ext uri="{FF2B5EF4-FFF2-40B4-BE49-F238E27FC236}">
                    <a16:creationId xmlns:a16="http://schemas.microsoft.com/office/drawing/2014/main" id="{9FC17BC0-4E77-FA47-6F35-B5C03B8FB08E}"/>
                  </a:ext>
                </a:extLst>
              </p:cNvPr>
              <p:cNvSpPr/>
              <p:nvPr/>
            </p:nvSpPr>
            <p:spPr>
              <a:xfrm rot="10800000">
                <a:off x="7821134" y="2456892"/>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B73A141C-4EC1-FCB9-F3AF-01020DEFD270}"/>
                  </a:ext>
                </a:extLst>
              </p:cNvPr>
              <p:cNvSpPr/>
              <p:nvPr/>
            </p:nvSpPr>
            <p:spPr>
              <a:xfrm>
                <a:off x="7821133" y="3288501"/>
                <a:ext cx="552243" cy="752568"/>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a:extLst>
                <a:ext uri="{FF2B5EF4-FFF2-40B4-BE49-F238E27FC236}">
                  <a16:creationId xmlns:a16="http://schemas.microsoft.com/office/drawing/2014/main" id="{A6C12D41-C674-6EF1-91ED-17464B27C174}"/>
                </a:ext>
              </a:extLst>
            </p:cNvPr>
            <p:cNvGrpSpPr/>
            <p:nvPr/>
          </p:nvGrpSpPr>
          <p:grpSpPr>
            <a:xfrm>
              <a:off x="7821133" y="4113077"/>
              <a:ext cx="2088239" cy="1584177"/>
              <a:chOff x="7821133" y="4113077"/>
              <a:chExt cx="2088239" cy="1584177"/>
            </a:xfrm>
          </p:grpSpPr>
          <p:pic>
            <p:nvPicPr>
              <p:cNvPr id="7" name="Picture 6" descr="AI generated image">
                <a:extLst>
                  <a:ext uri="{FF2B5EF4-FFF2-40B4-BE49-F238E27FC236}">
                    <a16:creationId xmlns:a16="http://schemas.microsoft.com/office/drawing/2014/main" id="{10688183-851E-A5F0-2A7E-E2EFDD3B463F}"/>
                  </a:ext>
                </a:extLst>
              </p:cNvPr>
              <p:cNvPicPr>
                <a:picLocks noChangeAspect="1" noChangeArrowheads="1"/>
              </p:cNvPicPr>
              <p:nvPr/>
            </p:nvPicPr>
            <p:blipFill rotWithShape="1">
              <a:blip r:embed="rId4" cstate="print">
                <a:duotone>
                  <a:schemeClr val="accent3">
                    <a:shade val="45000"/>
                    <a:satMod val="135000"/>
                  </a:schemeClr>
                  <a:prstClr val="white"/>
                </a:duotone>
                <a:extLst>
                  <a:ext uri="{28A0092B-C50C-407E-A947-70E740481C1C}">
                    <a14:useLocalDpi xmlns:a14="http://schemas.microsoft.com/office/drawing/2010/main" val="0"/>
                  </a:ext>
                </a:extLst>
              </a:blip>
              <a:srcRect l="66020" t="63021" r="5822" b="7825"/>
              <a:stretch>
                <a:fillRect/>
              </a:stretch>
            </p:blipFill>
            <p:spPr bwMode="auto">
              <a:xfrm>
                <a:off x="7821139" y="4113077"/>
                <a:ext cx="2088233" cy="1584177"/>
              </a:xfrm>
              <a:prstGeom prst="rect">
                <a:avLst/>
              </a:prstGeom>
              <a:noFill/>
              <a:extLst>
                <a:ext uri="{909E8E84-426E-40DD-AFC4-6F175D3DCCD1}">
                  <a14:hiddenFill xmlns:a14="http://schemas.microsoft.com/office/drawing/2010/main">
                    <a:solidFill>
                      <a:srgbClr val="FFFFFF"/>
                    </a:solidFill>
                  </a14:hiddenFill>
                </a:ext>
              </a:extLst>
            </p:spPr>
          </p:pic>
          <p:sp>
            <p:nvSpPr>
              <p:cNvPr id="16" name="Isosceles Triangle 15">
                <a:extLst>
                  <a:ext uri="{FF2B5EF4-FFF2-40B4-BE49-F238E27FC236}">
                    <a16:creationId xmlns:a16="http://schemas.microsoft.com/office/drawing/2014/main" id="{04DDCF59-9ED0-F440-C140-B6E407BEFD55}"/>
                  </a:ext>
                </a:extLst>
              </p:cNvPr>
              <p:cNvSpPr/>
              <p:nvPr/>
            </p:nvSpPr>
            <p:spPr>
              <a:xfrm rot="10800000">
                <a:off x="7822959" y="4116593"/>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1D39C7E7-7CA6-E69C-8EEE-CEE2D0C8BCF1}"/>
                  </a:ext>
                </a:extLst>
              </p:cNvPr>
              <p:cNvSpPr/>
              <p:nvPr/>
            </p:nvSpPr>
            <p:spPr>
              <a:xfrm>
                <a:off x="7821133" y="4869162"/>
                <a:ext cx="552243" cy="828092"/>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1" name="Rectangle: Rounded Corners 10">
            <a:extLst>
              <a:ext uri="{FF2B5EF4-FFF2-40B4-BE49-F238E27FC236}">
                <a16:creationId xmlns:a16="http://schemas.microsoft.com/office/drawing/2014/main" id="{353C0B77-7D20-B6C0-77CB-A8C169B27974}"/>
              </a:ext>
            </a:extLst>
          </p:cNvPr>
          <p:cNvSpPr/>
          <p:nvPr/>
        </p:nvSpPr>
        <p:spPr>
          <a:xfrm>
            <a:off x="200473" y="800707"/>
            <a:ext cx="8640960" cy="5544617"/>
          </a:xfrm>
          <a:prstGeom prst="roundRect">
            <a:avLst>
              <a:gd name="adj" fmla="val 3709"/>
            </a:avLst>
          </a:prstGeom>
          <a:noFill/>
          <a:ln w="38100">
            <a:solidFill>
              <a:srgbClr val="7F8083"/>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Box 4">
            <a:extLst>
              <a:ext uri="{FF2B5EF4-FFF2-40B4-BE49-F238E27FC236}">
                <a16:creationId xmlns:a16="http://schemas.microsoft.com/office/drawing/2014/main" id="{1C8DE2BB-0F6D-6CFF-73FC-AD954814C56B}"/>
              </a:ext>
            </a:extLst>
          </p:cNvPr>
          <p:cNvSpPr txBox="1">
            <a:spLocks noChangeArrowheads="1"/>
          </p:cNvSpPr>
          <p:nvPr/>
        </p:nvSpPr>
        <p:spPr bwMode="auto">
          <a:xfrm>
            <a:off x="94588" y="160061"/>
            <a:ext cx="9716838" cy="215632"/>
          </a:xfrm>
          <a:prstGeom prst="rect">
            <a:avLst/>
          </a:prstGeom>
          <a:noFill/>
          <a:ln w="9525">
            <a:no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n-US" altLang="en-US" sz="1200" b="1" dirty="0">
                <a:solidFill>
                  <a:schemeClr val="tx1">
                    <a:lumMod val="75000"/>
                    <a:lumOff val="25000"/>
                  </a:schemeClr>
                </a:solidFill>
              </a:rPr>
              <a:t>VẬT LIỆU &amp; CARBON TRONG CHỨNG NHẬN LOTUS</a:t>
            </a:r>
          </a:p>
        </p:txBody>
      </p:sp>
      <p:sp>
        <p:nvSpPr>
          <p:cNvPr id="5" name="TextBox 4">
            <a:extLst>
              <a:ext uri="{FF2B5EF4-FFF2-40B4-BE49-F238E27FC236}">
                <a16:creationId xmlns:a16="http://schemas.microsoft.com/office/drawing/2014/main" id="{AA2AF50E-41B5-A7C1-8915-7C0F1667FC3C}"/>
              </a:ext>
            </a:extLst>
          </p:cNvPr>
          <p:cNvSpPr txBox="1"/>
          <p:nvPr/>
        </p:nvSpPr>
        <p:spPr>
          <a:xfrm>
            <a:off x="293754" y="851771"/>
            <a:ext cx="8439666" cy="307777"/>
          </a:xfrm>
          <a:prstGeom prst="rect">
            <a:avLst/>
          </a:prstGeom>
          <a:noFill/>
        </p:spPr>
        <p:txBody>
          <a:bodyPr wrap="square" rtlCol="0">
            <a:spAutoFit/>
          </a:bodyPr>
          <a:lstStyle/>
          <a:p>
            <a:pPr algn="ctr"/>
            <a:r>
              <a:rPr lang="fr-FR" sz="1400" b="1" dirty="0">
                <a:solidFill>
                  <a:schemeClr val="tx1">
                    <a:lumMod val="65000"/>
                    <a:lumOff val="35000"/>
                  </a:schemeClr>
                </a:solidFill>
                <a:latin typeface="Arial" panose="020B0604020202020204" pitchFamily="34" charset="0"/>
                <a:cs typeface="Arial" panose="020B0604020202020204" pitchFamily="34" charset="0"/>
              </a:rPr>
              <a:t>MR1 - GIẢM SỬ DỤNG BÊ TÔNG</a:t>
            </a:r>
          </a:p>
        </p:txBody>
      </p:sp>
      <p:sp>
        <p:nvSpPr>
          <p:cNvPr id="12" name="TextBox 11">
            <a:extLst>
              <a:ext uri="{FF2B5EF4-FFF2-40B4-BE49-F238E27FC236}">
                <a16:creationId xmlns:a16="http://schemas.microsoft.com/office/drawing/2014/main" id="{ADF54248-681C-AED5-BDEE-2D29A4EA8724}"/>
              </a:ext>
            </a:extLst>
          </p:cNvPr>
          <p:cNvSpPr txBox="1"/>
          <p:nvPr/>
        </p:nvSpPr>
        <p:spPr>
          <a:xfrm>
            <a:off x="293754" y="1196752"/>
            <a:ext cx="2413122" cy="3754874"/>
          </a:xfrm>
          <a:prstGeom prst="rect">
            <a:avLst/>
          </a:prstGeom>
          <a:noFill/>
        </p:spPr>
        <p:txBody>
          <a:bodyPr wrap="square" rtlCol="0">
            <a:spAutoFit/>
          </a:bodyPr>
          <a:lstStyle/>
          <a:p>
            <a:r>
              <a:rPr lang="fr-FR" sz="1400" b="1" dirty="0" err="1">
                <a:solidFill>
                  <a:schemeClr val="tx1">
                    <a:lumMod val="65000"/>
                    <a:lumOff val="35000"/>
                  </a:schemeClr>
                </a:solidFill>
                <a:latin typeface="Arial" panose="020B0604020202020204" pitchFamily="34" charset="0"/>
                <a:cs typeface="Arial" panose="020B0604020202020204" pitchFamily="34" charset="0"/>
              </a:rPr>
              <a:t>Giảm</a:t>
            </a:r>
            <a:r>
              <a:rPr lang="fr-FR" sz="1400" b="1" dirty="0">
                <a:solidFill>
                  <a:schemeClr val="tx1">
                    <a:lumMod val="65000"/>
                    <a:lumOff val="35000"/>
                  </a:schemeClr>
                </a:solidFill>
                <a:latin typeface="Arial" panose="020B0604020202020204" pitchFamily="34" charset="0"/>
                <a:cs typeface="Arial" panose="020B0604020202020204" pitchFamily="34" charset="0"/>
              </a:rPr>
              <a:t> bê </a:t>
            </a:r>
            <a:r>
              <a:rPr lang="fr-FR" sz="1400" b="1" dirty="0" err="1">
                <a:solidFill>
                  <a:schemeClr val="tx1">
                    <a:lumMod val="65000"/>
                    <a:lumOff val="35000"/>
                  </a:schemeClr>
                </a:solidFill>
                <a:latin typeface="Arial" panose="020B0604020202020204" pitchFamily="34" charset="0"/>
                <a:cs typeface="Arial" panose="020B0604020202020204" pitchFamily="34" charset="0"/>
              </a:rPr>
              <a:t>tông</a:t>
            </a:r>
            <a:r>
              <a:rPr lang="fr-FR" sz="1400" b="1" dirty="0">
                <a:solidFill>
                  <a:schemeClr val="tx1">
                    <a:lumMod val="65000"/>
                    <a:lumOff val="35000"/>
                  </a:schemeClr>
                </a:solidFill>
                <a:latin typeface="Arial" panose="020B0604020202020204" pitchFamily="34" charset="0"/>
                <a:cs typeface="Arial" panose="020B0604020202020204" pitchFamily="34" charset="0"/>
              </a:rPr>
              <a:t> </a:t>
            </a:r>
            <a:r>
              <a:rPr lang="fr-FR" sz="1400" b="1" dirty="0" err="1">
                <a:solidFill>
                  <a:schemeClr val="tx1">
                    <a:lumMod val="65000"/>
                    <a:lumOff val="35000"/>
                  </a:schemeClr>
                </a:solidFill>
                <a:latin typeface="Arial" panose="020B0604020202020204" pitchFamily="34" charset="0"/>
                <a:cs typeface="Arial" panose="020B0604020202020204" pitchFamily="34" charset="0"/>
              </a:rPr>
              <a:t>cho</a:t>
            </a:r>
            <a:r>
              <a:rPr lang="fr-FR" sz="1400" b="1" dirty="0">
                <a:solidFill>
                  <a:schemeClr val="tx1">
                    <a:lumMod val="65000"/>
                    <a:lumOff val="35000"/>
                  </a:schemeClr>
                </a:solidFill>
                <a:latin typeface="Arial" panose="020B0604020202020204" pitchFamily="34" charset="0"/>
                <a:cs typeface="Arial" panose="020B0604020202020204" pitchFamily="34" charset="0"/>
              </a:rPr>
              <a:t> </a:t>
            </a:r>
            <a:r>
              <a:rPr lang="fr-FR" sz="1400" b="1" dirty="0" err="1">
                <a:solidFill>
                  <a:schemeClr val="tx1">
                    <a:lumMod val="65000"/>
                    <a:lumOff val="35000"/>
                  </a:schemeClr>
                </a:solidFill>
                <a:latin typeface="Arial" panose="020B0604020202020204" pitchFamily="34" charset="0"/>
                <a:cs typeface="Arial" panose="020B0604020202020204" pitchFamily="34" charset="0"/>
              </a:rPr>
              <a:t>sàn</a:t>
            </a:r>
            <a:endParaRPr lang="fr-FR" sz="1400" b="1" dirty="0">
              <a:solidFill>
                <a:schemeClr val="tx1">
                  <a:lumMod val="65000"/>
                  <a:lumOff val="35000"/>
                </a:schemeClr>
              </a:solidFill>
              <a:latin typeface="Arial" panose="020B0604020202020204" pitchFamily="34" charset="0"/>
              <a:cs typeface="Arial" panose="020B0604020202020204" pitchFamily="34" charset="0"/>
            </a:endParaRPr>
          </a:p>
          <a:p>
            <a:endParaRPr lang="fr-FR" sz="1400" b="1" dirty="0">
              <a:solidFill>
                <a:schemeClr val="tx1">
                  <a:lumMod val="65000"/>
                  <a:lumOff val="35000"/>
                </a:schemeClr>
              </a:solidFill>
              <a:cs typeface="Arial" panose="020B0604020202020204" pitchFamily="34" charset="0"/>
            </a:endParaRPr>
          </a:p>
          <a:p>
            <a:endParaRPr lang="fr-FR" sz="1400" b="1" dirty="0">
              <a:solidFill>
                <a:schemeClr val="tx1">
                  <a:lumMod val="65000"/>
                  <a:lumOff val="35000"/>
                </a:schemeClr>
              </a:solidFill>
              <a:latin typeface="Arial" panose="020B0604020202020204" pitchFamily="34" charset="0"/>
              <a:cs typeface="Arial" panose="020B0604020202020204" pitchFamily="34" charset="0"/>
            </a:endParaRPr>
          </a:p>
          <a:p>
            <a:endParaRPr lang="fr-FR" sz="1400" b="1" dirty="0">
              <a:solidFill>
                <a:schemeClr val="tx1">
                  <a:lumMod val="65000"/>
                  <a:lumOff val="35000"/>
                </a:schemeClr>
              </a:solidFill>
              <a:cs typeface="Arial" panose="020B0604020202020204" pitchFamily="34" charset="0"/>
            </a:endParaRPr>
          </a:p>
          <a:p>
            <a:endParaRPr lang="fr-FR" sz="1400" b="1" dirty="0">
              <a:solidFill>
                <a:schemeClr val="tx1">
                  <a:lumMod val="65000"/>
                  <a:lumOff val="35000"/>
                </a:schemeClr>
              </a:solidFill>
              <a:cs typeface="Arial" panose="020B0604020202020204" pitchFamily="34" charset="0"/>
            </a:endParaRPr>
          </a:p>
          <a:p>
            <a:endParaRPr lang="fr-FR" sz="1400" b="1" dirty="0">
              <a:solidFill>
                <a:schemeClr val="tx1">
                  <a:lumMod val="65000"/>
                  <a:lumOff val="35000"/>
                </a:schemeClr>
              </a:solidFill>
              <a:latin typeface="Arial" panose="020B0604020202020204" pitchFamily="34" charset="0"/>
              <a:cs typeface="Arial" panose="020B0604020202020204" pitchFamily="34" charset="0"/>
            </a:endParaRPr>
          </a:p>
          <a:p>
            <a:endParaRPr lang="fr-FR" sz="1400" b="1" dirty="0">
              <a:solidFill>
                <a:schemeClr val="tx1">
                  <a:lumMod val="65000"/>
                  <a:lumOff val="35000"/>
                </a:schemeClr>
              </a:solidFill>
              <a:cs typeface="Arial" panose="020B0604020202020204" pitchFamily="34" charset="0"/>
            </a:endParaRPr>
          </a:p>
          <a:p>
            <a:endParaRPr lang="fr-FR" sz="1400" b="1" dirty="0">
              <a:solidFill>
                <a:schemeClr val="tx1">
                  <a:lumMod val="65000"/>
                  <a:lumOff val="35000"/>
                </a:schemeClr>
              </a:solidFill>
              <a:latin typeface="Arial" panose="020B0604020202020204" pitchFamily="34" charset="0"/>
              <a:cs typeface="Arial" panose="020B0604020202020204" pitchFamily="34" charset="0"/>
            </a:endParaRPr>
          </a:p>
          <a:p>
            <a:r>
              <a:rPr lang="fr-FR" sz="1400" b="1" dirty="0" err="1">
                <a:solidFill>
                  <a:schemeClr val="tx1">
                    <a:lumMod val="65000"/>
                    <a:lumOff val="35000"/>
                  </a:schemeClr>
                </a:solidFill>
                <a:cs typeface="Arial" panose="020B0604020202020204" pitchFamily="34" charset="0"/>
              </a:rPr>
              <a:t>Giảm</a:t>
            </a:r>
            <a:r>
              <a:rPr lang="fr-FR" sz="1400" b="1" dirty="0">
                <a:solidFill>
                  <a:schemeClr val="tx1">
                    <a:lumMod val="65000"/>
                    <a:lumOff val="35000"/>
                  </a:schemeClr>
                </a:solidFill>
                <a:cs typeface="Arial" panose="020B0604020202020204" pitchFamily="34" charset="0"/>
              </a:rPr>
              <a:t> bê </a:t>
            </a:r>
            <a:r>
              <a:rPr lang="fr-FR" sz="1400" b="1" dirty="0" err="1">
                <a:solidFill>
                  <a:schemeClr val="tx1">
                    <a:lumMod val="65000"/>
                    <a:lumOff val="35000"/>
                  </a:schemeClr>
                </a:solidFill>
                <a:cs typeface="Arial" panose="020B0604020202020204" pitchFamily="34" charset="0"/>
              </a:rPr>
              <a:t>tông</a:t>
            </a:r>
            <a:r>
              <a:rPr lang="fr-FR" sz="1400" b="1" dirty="0">
                <a:solidFill>
                  <a:schemeClr val="tx1">
                    <a:lumMod val="65000"/>
                    <a:lumOff val="35000"/>
                  </a:schemeClr>
                </a:solidFill>
                <a:cs typeface="Arial" panose="020B0604020202020204" pitchFamily="34" charset="0"/>
              </a:rPr>
              <a:t> </a:t>
            </a:r>
            <a:r>
              <a:rPr lang="fr-FR" sz="1400" b="1" dirty="0" err="1">
                <a:solidFill>
                  <a:schemeClr val="tx1">
                    <a:lumMod val="65000"/>
                    <a:lumOff val="35000"/>
                  </a:schemeClr>
                </a:solidFill>
                <a:cs typeface="Arial" panose="020B0604020202020204" pitchFamily="34" charset="0"/>
              </a:rPr>
              <a:t>cho</a:t>
            </a:r>
            <a:r>
              <a:rPr lang="fr-FR" sz="1400" b="1" dirty="0">
                <a:solidFill>
                  <a:schemeClr val="tx1">
                    <a:lumMod val="65000"/>
                    <a:lumOff val="35000"/>
                  </a:schemeClr>
                </a:solidFill>
                <a:cs typeface="Arial" panose="020B0604020202020204" pitchFamily="34" charset="0"/>
              </a:rPr>
              <a:t> </a:t>
            </a:r>
            <a:r>
              <a:rPr lang="fr-FR" sz="1400" b="1" dirty="0" err="1">
                <a:solidFill>
                  <a:schemeClr val="tx1">
                    <a:lumMod val="65000"/>
                    <a:lumOff val="35000"/>
                  </a:schemeClr>
                </a:solidFill>
                <a:cs typeface="Arial" panose="020B0604020202020204" pitchFamily="34" charset="0"/>
              </a:rPr>
              <a:t>dầm</a:t>
            </a:r>
            <a:r>
              <a:rPr lang="fr-FR" sz="1400" b="1" dirty="0">
                <a:solidFill>
                  <a:schemeClr val="tx1">
                    <a:lumMod val="65000"/>
                    <a:lumOff val="35000"/>
                  </a:schemeClr>
                </a:solidFill>
                <a:cs typeface="Arial" panose="020B0604020202020204" pitchFamily="34" charset="0"/>
              </a:rPr>
              <a:t> </a:t>
            </a:r>
            <a:r>
              <a:rPr lang="fr-FR" sz="1400" b="1" dirty="0" err="1">
                <a:solidFill>
                  <a:schemeClr val="tx1">
                    <a:lumMod val="65000"/>
                    <a:lumOff val="35000"/>
                  </a:schemeClr>
                </a:solidFill>
                <a:cs typeface="Arial" panose="020B0604020202020204" pitchFamily="34" charset="0"/>
              </a:rPr>
              <a:t>cột</a:t>
            </a:r>
            <a:endParaRPr lang="fr-FR" sz="1400" b="1" dirty="0">
              <a:solidFill>
                <a:schemeClr val="tx1">
                  <a:lumMod val="65000"/>
                  <a:lumOff val="35000"/>
                </a:schemeClr>
              </a:solidFill>
              <a:cs typeface="Arial" panose="020B0604020202020204" pitchFamily="34" charset="0"/>
            </a:endParaRPr>
          </a:p>
          <a:p>
            <a:endParaRPr lang="fr-FR" sz="1400" b="1" dirty="0">
              <a:solidFill>
                <a:schemeClr val="tx1">
                  <a:lumMod val="65000"/>
                  <a:lumOff val="35000"/>
                </a:schemeClr>
              </a:solidFill>
              <a:cs typeface="Arial" panose="020B0604020202020204" pitchFamily="34" charset="0"/>
            </a:endParaRPr>
          </a:p>
          <a:p>
            <a:endParaRPr lang="fr-FR" sz="1400" b="1" dirty="0">
              <a:solidFill>
                <a:schemeClr val="tx1">
                  <a:lumMod val="65000"/>
                  <a:lumOff val="35000"/>
                </a:schemeClr>
              </a:solidFill>
              <a:cs typeface="Arial" panose="020B0604020202020204" pitchFamily="34" charset="0"/>
            </a:endParaRPr>
          </a:p>
          <a:p>
            <a:endParaRPr lang="fr-FR" sz="1400" b="1" dirty="0">
              <a:solidFill>
                <a:schemeClr val="tx1">
                  <a:lumMod val="65000"/>
                  <a:lumOff val="35000"/>
                </a:schemeClr>
              </a:solidFill>
              <a:cs typeface="Arial" panose="020B0604020202020204" pitchFamily="34" charset="0"/>
            </a:endParaRPr>
          </a:p>
          <a:p>
            <a:endParaRPr lang="fr-FR" sz="1400" b="1" dirty="0">
              <a:solidFill>
                <a:schemeClr val="tx1">
                  <a:lumMod val="65000"/>
                  <a:lumOff val="35000"/>
                </a:schemeClr>
              </a:solidFill>
              <a:cs typeface="Arial" panose="020B0604020202020204" pitchFamily="34" charset="0"/>
            </a:endParaRPr>
          </a:p>
          <a:p>
            <a:endParaRPr lang="fr-FR" sz="1400" b="1" dirty="0">
              <a:solidFill>
                <a:schemeClr val="tx1">
                  <a:lumMod val="65000"/>
                  <a:lumOff val="35000"/>
                </a:schemeClr>
              </a:solidFill>
              <a:cs typeface="Arial" panose="020B0604020202020204" pitchFamily="34" charset="0"/>
            </a:endParaRPr>
          </a:p>
          <a:p>
            <a:endParaRPr lang="fr-FR" sz="1400" b="1" dirty="0">
              <a:solidFill>
                <a:schemeClr val="tx1">
                  <a:lumMod val="65000"/>
                  <a:lumOff val="35000"/>
                </a:schemeClr>
              </a:solidFill>
              <a:cs typeface="Arial" panose="020B0604020202020204" pitchFamily="34" charset="0"/>
            </a:endParaRPr>
          </a:p>
          <a:p>
            <a:endParaRPr lang="fr-FR" sz="1400" b="1" dirty="0">
              <a:solidFill>
                <a:schemeClr val="tx1">
                  <a:lumMod val="65000"/>
                  <a:lumOff val="35000"/>
                </a:schemeClr>
              </a:solidFill>
              <a:cs typeface="Arial" panose="020B0604020202020204" pitchFamily="34" charset="0"/>
            </a:endParaRPr>
          </a:p>
          <a:p>
            <a:r>
              <a:rPr lang="fr-FR" sz="1400" b="1" dirty="0" err="1">
                <a:solidFill>
                  <a:schemeClr val="tx1">
                    <a:lumMod val="65000"/>
                    <a:lumOff val="35000"/>
                  </a:schemeClr>
                </a:solidFill>
                <a:cs typeface="Arial" panose="020B0604020202020204" pitchFamily="34" charset="0"/>
              </a:rPr>
              <a:t>Giảm</a:t>
            </a:r>
            <a:r>
              <a:rPr lang="fr-FR" sz="1400" b="1" dirty="0">
                <a:solidFill>
                  <a:schemeClr val="tx1">
                    <a:lumMod val="65000"/>
                    <a:lumOff val="35000"/>
                  </a:schemeClr>
                </a:solidFill>
                <a:cs typeface="Arial" panose="020B0604020202020204" pitchFamily="34" charset="0"/>
              </a:rPr>
              <a:t> bê </a:t>
            </a:r>
            <a:r>
              <a:rPr lang="fr-FR" sz="1400" b="1" dirty="0" err="1">
                <a:solidFill>
                  <a:schemeClr val="tx1">
                    <a:lumMod val="65000"/>
                    <a:lumOff val="35000"/>
                  </a:schemeClr>
                </a:solidFill>
                <a:cs typeface="Arial" panose="020B0604020202020204" pitchFamily="34" charset="0"/>
              </a:rPr>
              <a:t>tông</a:t>
            </a:r>
            <a:r>
              <a:rPr lang="fr-FR" sz="1400" b="1" dirty="0">
                <a:solidFill>
                  <a:schemeClr val="tx1">
                    <a:lumMod val="65000"/>
                    <a:lumOff val="35000"/>
                  </a:schemeClr>
                </a:solidFill>
                <a:cs typeface="Arial" panose="020B0604020202020204" pitchFamily="34" charset="0"/>
              </a:rPr>
              <a:t> </a:t>
            </a:r>
            <a:r>
              <a:rPr lang="fr-FR" sz="1400" b="1" dirty="0" err="1">
                <a:solidFill>
                  <a:schemeClr val="tx1">
                    <a:lumMod val="65000"/>
                    <a:lumOff val="35000"/>
                  </a:schemeClr>
                </a:solidFill>
                <a:cs typeface="Arial" panose="020B0604020202020204" pitchFamily="34" charset="0"/>
              </a:rPr>
              <a:t>cho</a:t>
            </a:r>
            <a:r>
              <a:rPr lang="fr-FR" sz="1400" b="1" dirty="0">
                <a:solidFill>
                  <a:schemeClr val="tx1">
                    <a:lumMod val="65000"/>
                    <a:lumOff val="35000"/>
                  </a:schemeClr>
                </a:solidFill>
                <a:cs typeface="Arial" panose="020B0604020202020204" pitchFamily="34" charset="0"/>
              </a:rPr>
              <a:t> </a:t>
            </a:r>
            <a:r>
              <a:rPr lang="fr-FR" sz="1400" b="1" dirty="0" err="1">
                <a:solidFill>
                  <a:schemeClr val="tx1">
                    <a:lumMod val="65000"/>
                    <a:lumOff val="35000"/>
                  </a:schemeClr>
                </a:solidFill>
                <a:cs typeface="Arial" panose="020B0604020202020204" pitchFamily="34" charset="0"/>
              </a:rPr>
              <a:t>tường</a:t>
            </a:r>
            <a:endParaRPr lang="fr-FR" sz="1400" b="1" dirty="0">
              <a:solidFill>
                <a:schemeClr val="tx1">
                  <a:lumMod val="65000"/>
                  <a:lumOff val="35000"/>
                </a:schemeClr>
              </a:solidFill>
              <a:cs typeface="Arial" panose="020B0604020202020204" pitchFamily="34" charset="0"/>
            </a:endParaRPr>
          </a:p>
        </p:txBody>
      </p:sp>
      <p:pic>
        <p:nvPicPr>
          <p:cNvPr id="7170" name="Picture 2" descr="Prestressed concrete - Designing Buildings">
            <a:extLst>
              <a:ext uri="{FF2B5EF4-FFF2-40B4-BE49-F238E27FC236}">
                <a16:creationId xmlns:a16="http://schemas.microsoft.com/office/drawing/2014/main" id="{3E8073D0-1188-281D-A58F-891D4F0E722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0922" y="1512555"/>
            <a:ext cx="1779770" cy="1334828"/>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Voided biaxial slab - Wikipedia">
            <a:extLst>
              <a:ext uri="{FF2B5EF4-FFF2-40B4-BE49-F238E27FC236}">
                <a16:creationId xmlns:a16="http://schemas.microsoft.com/office/drawing/2014/main" id="{37A6711A-75A5-B4B6-7ED2-689CDC50C69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39591" y="1512554"/>
            <a:ext cx="1778844" cy="1334828"/>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Ribbed Slab at best price in Chennai by SF Engineering Systems (India) Pvt.  Ltd. | ID: 19894548091">
            <a:extLst>
              <a:ext uri="{FF2B5EF4-FFF2-40B4-BE49-F238E27FC236}">
                <a16:creationId xmlns:a16="http://schemas.microsoft.com/office/drawing/2014/main" id="{A20A50F3-389C-75DE-A33E-F2EBF02E57E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077334" y="1513057"/>
            <a:ext cx="1991790" cy="1330248"/>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descr="What Is Waffle Slab? | Types | Advantages And Disadvantages">
            <a:extLst>
              <a:ext uri="{FF2B5EF4-FFF2-40B4-BE49-F238E27FC236}">
                <a16:creationId xmlns:a16="http://schemas.microsoft.com/office/drawing/2014/main" id="{D2214E30-E9CF-516B-D745-3FCCBEDFF2C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126740" y="1513057"/>
            <a:ext cx="1330248" cy="1330248"/>
          </a:xfrm>
          <a:prstGeom prst="rect">
            <a:avLst/>
          </a:prstGeom>
          <a:noFill/>
          <a:extLst>
            <a:ext uri="{909E8E84-426E-40DD-AFC4-6F175D3DCCD1}">
              <a14:hiddenFill xmlns:a14="http://schemas.microsoft.com/office/drawing/2010/main">
                <a:solidFill>
                  <a:srgbClr val="FFFFFF"/>
                </a:solidFill>
              </a14:hiddenFill>
            </a:ext>
          </a:extLst>
        </p:spPr>
      </p:pic>
      <p:pic>
        <p:nvPicPr>
          <p:cNvPr id="7182" name="Picture 14" descr="Designing a Composite Slab to Eurocode 4 |Profile Steel Deck - STRUCTURES  CENTRE">
            <a:extLst>
              <a:ext uri="{FF2B5EF4-FFF2-40B4-BE49-F238E27FC236}">
                <a16:creationId xmlns:a16="http://schemas.microsoft.com/office/drawing/2014/main" id="{F8C6E537-F3E3-C165-B6F6-BDA756539D6D}"/>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43482" r="14699"/>
          <a:stretch>
            <a:fillRect/>
          </a:stretch>
        </p:blipFill>
        <p:spPr bwMode="auto">
          <a:xfrm>
            <a:off x="7514604" y="1512046"/>
            <a:ext cx="1125513" cy="1330248"/>
          </a:xfrm>
          <a:prstGeom prst="rect">
            <a:avLst/>
          </a:prstGeom>
          <a:noFill/>
          <a:extLst>
            <a:ext uri="{909E8E84-426E-40DD-AFC4-6F175D3DCCD1}">
              <a14:hiddenFill xmlns:a14="http://schemas.microsoft.com/office/drawing/2010/main">
                <a:solidFill>
                  <a:srgbClr val="FFFFFF"/>
                </a:solidFill>
              </a14:hiddenFill>
            </a:ext>
          </a:extLst>
        </p:spPr>
      </p:pic>
      <p:pic>
        <p:nvPicPr>
          <p:cNvPr id="7184" name="Picture 16" descr="Prestressed Concrete Principles, Need and Advantages – theconstructor.org">
            <a:extLst>
              <a:ext uri="{FF2B5EF4-FFF2-40B4-BE49-F238E27FC236}">
                <a16:creationId xmlns:a16="http://schemas.microsoft.com/office/drawing/2014/main" id="{A777DB12-C683-CA49-F93A-6E32811EEABD}"/>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00922" y="3226586"/>
            <a:ext cx="1779770" cy="1334828"/>
          </a:xfrm>
          <a:prstGeom prst="rect">
            <a:avLst/>
          </a:prstGeom>
          <a:noFill/>
          <a:extLst>
            <a:ext uri="{909E8E84-426E-40DD-AFC4-6F175D3DCCD1}">
              <a14:hiddenFill xmlns:a14="http://schemas.microsoft.com/office/drawing/2010/main">
                <a:solidFill>
                  <a:srgbClr val="FFFFFF"/>
                </a:solidFill>
              </a14:hiddenFill>
            </a:ext>
          </a:extLst>
        </p:spPr>
      </p:pic>
      <p:pic>
        <p:nvPicPr>
          <p:cNvPr id="7186" name="Picture 18" descr="Structural Steel Beams: Everything You Need To Know">
            <a:extLst>
              <a:ext uri="{FF2B5EF4-FFF2-40B4-BE49-F238E27FC236}">
                <a16:creationId xmlns:a16="http://schemas.microsoft.com/office/drawing/2014/main" id="{BE00FE1D-F0EF-37A4-03FC-8729F9BC3CBE}"/>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234540" y="3228906"/>
            <a:ext cx="1332508" cy="1332508"/>
          </a:xfrm>
          <a:prstGeom prst="rect">
            <a:avLst/>
          </a:prstGeom>
          <a:noFill/>
          <a:extLst>
            <a:ext uri="{909E8E84-426E-40DD-AFC4-6F175D3DCCD1}">
              <a14:hiddenFill xmlns:a14="http://schemas.microsoft.com/office/drawing/2010/main">
                <a:solidFill>
                  <a:srgbClr val="FFFFFF"/>
                </a:solidFill>
              </a14:hiddenFill>
            </a:ext>
          </a:extLst>
        </p:spPr>
      </p:pic>
      <p:pic>
        <p:nvPicPr>
          <p:cNvPr id="7188" name="Picture 20" descr="Evaluation on Structural Performance of PC Composite Beam According to  Types of Connection Plate | International Journal of Steel Structures |  Springer Nature Link">
            <a:extLst>
              <a:ext uri="{FF2B5EF4-FFF2-40B4-BE49-F238E27FC236}">
                <a16:creationId xmlns:a16="http://schemas.microsoft.com/office/drawing/2014/main" id="{A697031E-307A-5E8D-14D9-4E736448B48B}"/>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638365" y="3222185"/>
            <a:ext cx="2101092" cy="1339229"/>
          </a:xfrm>
          <a:prstGeom prst="rect">
            <a:avLst/>
          </a:prstGeom>
          <a:noFill/>
          <a:extLst>
            <a:ext uri="{909E8E84-426E-40DD-AFC4-6F175D3DCCD1}">
              <a14:hiddenFill xmlns:a14="http://schemas.microsoft.com/office/drawing/2010/main">
                <a:solidFill>
                  <a:srgbClr val="FFFFFF"/>
                </a:solidFill>
              </a14:hiddenFill>
            </a:ext>
          </a:extLst>
        </p:spPr>
      </p:pic>
      <p:pic>
        <p:nvPicPr>
          <p:cNvPr id="7190" name="Picture 22" descr="Precast Concrete Beams and Columns — Mid-States Concrete Industries">
            <a:extLst>
              <a:ext uri="{FF2B5EF4-FFF2-40B4-BE49-F238E27FC236}">
                <a16:creationId xmlns:a16="http://schemas.microsoft.com/office/drawing/2014/main" id="{F6E9664C-0D33-6511-9B1F-8B0C21C32AA6}"/>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794092" y="3222185"/>
            <a:ext cx="1680236" cy="1339229"/>
          </a:xfrm>
          <a:prstGeom prst="rect">
            <a:avLst/>
          </a:prstGeom>
          <a:noFill/>
          <a:extLst>
            <a:ext uri="{909E8E84-426E-40DD-AFC4-6F175D3DCCD1}">
              <a14:hiddenFill xmlns:a14="http://schemas.microsoft.com/office/drawing/2010/main">
                <a:solidFill>
                  <a:srgbClr val="FFFFFF"/>
                </a:solidFill>
              </a14:hiddenFill>
            </a:ext>
          </a:extLst>
        </p:spPr>
      </p:pic>
      <p:pic>
        <p:nvPicPr>
          <p:cNvPr id="7192" name="Picture 24" descr="How to Install Drywall Partition Walls? - Ayba Metal">
            <a:extLst>
              <a:ext uri="{FF2B5EF4-FFF2-40B4-BE49-F238E27FC236}">
                <a16:creationId xmlns:a16="http://schemas.microsoft.com/office/drawing/2014/main" id="{DDB64ADD-4498-393A-4C97-B21444BC8465}"/>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00922" y="4936217"/>
            <a:ext cx="2365533" cy="1332508"/>
          </a:xfrm>
          <a:prstGeom prst="rect">
            <a:avLst/>
          </a:prstGeom>
          <a:noFill/>
          <a:extLst>
            <a:ext uri="{909E8E84-426E-40DD-AFC4-6F175D3DCCD1}">
              <a14:hiddenFill xmlns:a14="http://schemas.microsoft.com/office/drawing/2010/main">
                <a:solidFill>
                  <a:srgbClr val="FFFFFF"/>
                </a:solidFill>
              </a14:hiddenFill>
            </a:ext>
          </a:extLst>
        </p:spPr>
      </p:pic>
      <p:pic>
        <p:nvPicPr>
          <p:cNvPr id="7194" name="Picture 26" descr="Wall Paneling - Engineered Wood Types Used In Interiors">
            <a:extLst>
              <a:ext uri="{FF2B5EF4-FFF2-40B4-BE49-F238E27FC236}">
                <a16:creationId xmlns:a16="http://schemas.microsoft.com/office/drawing/2014/main" id="{2473A36F-0C6A-2869-8574-31DB21109869}"/>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2814044" y="4932267"/>
            <a:ext cx="1994940" cy="1334116"/>
          </a:xfrm>
          <a:prstGeom prst="rect">
            <a:avLst/>
          </a:prstGeom>
          <a:noFill/>
          <a:extLst>
            <a:ext uri="{909E8E84-426E-40DD-AFC4-6F175D3DCCD1}">
              <a14:hiddenFill xmlns:a14="http://schemas.microsoft.com/office/drawing/2010/main">
                <a:solidFill>
                  <a:srgbClr val="FFFFFF"/>
                </a:solidFill>
              </a14:hiddenFill>
            </a:ext>
          </a:extLst>
        </p:spPr>
      </p:pic>
      <p:pic>
        <p:nvPicPr>
          <p:cNvPr id="7196" name="Picture 28" descr="Office Partition Walls, Freestanding Glass - K Evo Frezza">
            <a:extLst>
              <a:ext uri="{FF2B5EF4-FFF2-40B4-BE49-F238E27FC236}">
                <a16:creationId xmlns:a16="http://schemas.microsoft.com/office/drawing/2014/main" id="{81CC9851-AA3E-1E48-E3BA-2470D22710E7}"/>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4856572" y="4933876"/>
            <a:ext cx="1077255" cy="1332508"/>
          </a:xfrm>
          <a:prstGeom prst="rect">
            <a:avLst/>
          </a:prstGeom>
          <a:noFill/>
          <a:extLst>
            <a:ext uri="{909E8E84-426E-40DD-AFC4-6F175D3DCCD1}">
              <a14:hiddenFill xmlns:a14="http://schemas.microsoft.com/office/drawing/2010/main">
                <a:solidFill>
                  <a:srgbClr val="FFFFFF"/>
                </a:solidFill>
              </a14:hiddenFill>
            </a:ext>
          </a:extLst>
        </p:spPr>
      </p:pic>
      <p:pic>
        <p:nvPicPr>
          <p:cNvPr id="7198" name="Picture 30" descr="PIR Sandwich Panel - Buy PIR sandwich Panel, PIR foam sandwich panel,  polyurethane sandwich panel Product on BRDECO - Building Material Solutions">
            <a:extLst>
              <a:ext uri="{FF2B5EF4-FFF2-40B4-BE49-F238E27FC236}">
                <a16:creationId xmlns:a16="http://schemas.microsoft.com/office/drawing/2014/main" id="{AE0F38C5-1264-3284-7E46-89E9A63D723F}"/>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5981415" y="4932316"/>
            <a:ext cx="1324969" cy="1339229"/>
          </a:xfrm>
          <a:prstGeom prst="rect">
            <a:avLst/>
          </a:prstGeom>
          <a:noFill/>
          <a:extLst>
            <a:ext uri="{909E8E84-426E-40DD-AFC4-6F175D3DCCD1}">
              <a14:hiddenFill xmlns:a14="http://schemas.microsoft.com/office/drawing/2010/main">
                <a:solidFill>
                  <a:srgbClr val="FFFFFF"/>
                </a:solidFill>
              </a14:hiddenFill>
            </a:ext>
          </a:extLst>
        </p:spPr>
      </p:pic>
      <p:pic>
        <p:nvPicPr>
          <p:cNvPr id="7200" name="Picture 32" descr="Wrapping the interior of this 48x60x16 workshop with galvalume walls and a  black ceiling 🔥🔥 , #CinchCarpentry #QualityOverQuantity #PostFrame  #PoleShed #Framing #Carpentry #Carpenter #Metal #Cladding ...">
            <a:extLst>
              <a:ext uri="{FF2B5EF4-FFF2-40B4-BE49-F238E27FC236}">
                <a16:creationId xmlns:a16="http://schemas.microsoft.com/office/drawing/2014/main" id="{020AC1E3-4E27-AD8F-12BD-979D9B345365}"/>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7353972" y="4957331"/>
            <a:ext cx="1124843" cy="1310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2624866"/>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6F6B0-77EF-39B0-139A-E4B4EB436900}"/>
            </a:ext>
          </a:extLst>
        </p:cNvPr>
        <p:cNvGrpSpPr/>
        <p:nvPr/>
      </p:nvGrpSpPr>
      <p:grpSpPr>
        <a:xfrm>
          <a:off x="0" y="0"/>
          <a:ext cx="0" cy="0"/>
          <a:chOff x="0" y="0"/>
          <a:chExt cx="0" cy="0"/>
        </a:xfrm>
      </p:grpSpPr>
      <p:grpSp>
        <p:nvGrpSpPr>
          <p:cNvPr id="9" name="Group 8">
            <a:extLst>
              <a:ext uri="{FF2B5EF4-FFF2-40B4-BE49-F238E27FC236}">
                <a16:creationId xmlns:a16="http://schemas.microsoft.com/office/drawing/2014/main" id="{B28C22B3-35AB-5130-35F0-90E5E3715AB7}"/>
              </a:ext>
            </a:extLst>
          </p:cNvPr>
          <p:cNvGrpSpPr/>
          <p:nvPr/>
        </p:nvGrpSpPr>
        <p:grpSpPr>
          <a:xfrm>
            <a:off x="8950637" y="800707"/>
            <a:ext cx="970915" cy="2263421"/>
            <a:chOff x="7821133" y="800707"/>
            <a:chExt cx="2100419" cy="4896547"/>
          </a:xfrm>
        </p:grpSpPr>
        <p:grpSp>
          <p:nvGrpSpPr>
            <p:cNvPr id="3" name="Group 2">
              <a:extLst>
                <a:ext uri="{FF2B5EF4-FFF2-40B4-BE49-F238E27FC236}">
                  <a16:creationId xmlns:a16="http://schemas.microsoft.com/office/drawing/2014/main" id="{5C73CDB6-EF15-6079-A5F2-40114B67F497}"/>
                </a:ext>
              </a:extLst>
            </p:cNvPr>
            <p:cNvGrpSpPr/>
            <p:nvPr/>
          </p:nvGrpSpPr>
          <p:grpSpPr>
            <a:xfrm>
              <a:off x="7821133" y="800707"/>
              <a:ext cx="2100419" cy="1584177"/>
              <a:chOff x="7821133" y="800707"/>
              <a:chExt cx="2100419" cy="1584177"/>
            </a:xfrm>
          </p:grpSpPr>
          <p:pic>
            <p:nvPicPr>
              <p:cNvPr id="1030" name="Picture 6" descr="AI generated image">
                <a:extLst>
                  <a:ext uri="{FF2B5EF4-FFF2-40B4-BE49-F238E27FC236}">
                    <a16:creationId xmlns:a16="http://schemas.microsoft.com/office/drawing/2014/main" id="{E2039135-E1EF-3824-0C2D-366F9F0DF58E}"/>
                  </a:ext>
                </a:extLst>
              </p:cNvPr>
              <p:cNvPicPr>
                <a:picLocks noChangeAspect="1" noChangeArrowheads="1"/>
              </p:cNvPicPr>
              <p:nvPr/>
            </p:nvPicPr>
            <p:blipFill rotWithShape="1">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l="66020" t="1631" r="5822" b="69215"/>
              <a:stretch>
                <a:fillRect/>
              </a:stretch>
            </p:blipFill>
            <p:spPr bwMode="auto">
              <a:xfrm>
                <a:off x="7833320" y="800707"/>
                <a:ext cx="2088232" cy="1584177"/>
              </a:xfrm>
              <a:prstGeom prst="rect">
                <a:avLst/>
              </a:prstGeom>
              <a:noFill/>
              <a:extLst>
                <a:ext uri="{909E8E84-426E-40DD-AFC4-6F175D3DCCD1}">
                  <a14:hiddenFill xmlns:a14="http://schemas.microsoft.com/office/drawing/2010/main">
                    <a:solidFill>
                      <a:srgbClr val="FFFFFF"/>
                    </a:solidFill>
                  </a14:hiddenFill>
                </a:ext>
              </a:extLst>
            </p:spPr>
          </p:pic>
          <p:sp>
            <p:nvSpPr>
              <p:cNvPr id="14" name="Isosceles Triangle 13">
                <a:extLst>
                  <a:ext uri="{FF2B5EF4-FFF2-40B4-BE49-F238E27FC236}">
                    <a16:creationId xmlns:a16="http://schemas.microsoft.com/office/drawing/2014/main" id="{4C210A7C-C481-BD8E-0FFE-D2AB898A5694}"/>
                  </a:ext>
                </a:extLst>
              </p:cNvPr>
              <p:cNvSpPr/>
              <p:nvPr/>
            </p:nvSpPr>
            <p:spPr>
              <a:xfrm rot="10800000">
                <a:off x="7821135" y="804224"/>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C2D45116-2863-B94F-5173-A356E6BCC13C}"/>
                  </a:ext>
                </a:extLst>
              </p:cNvPr>
              <p:cNvSpPr/>
              <p:nvPr/>
            </p:nvSpPr>
            <p:spPr>
              <a:xfrm>
                <a:off x="7821133" y="1632316"/>
                <a:ext cx="552243" cy="752568"/>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3">
              <a:extLst>
                <a:ext uri="{FF2B5EF4-FFF2-40B4-BE49-F238E27FC236}">
                  <a16:creationId xmlns:a16="http://schemas.microsoft.com/office/drawing/2014/main" id="{C73B21E1-2BE2-1204-29C4-2E53D5364C62}"/>
                </a:ext>
              </a:extLst>
            </p:cNvPr>
            <p:cNvGrpSpPr/>
            <p:nvPr/>
          </p:nvGrpSpPr>
          <p:grpSpPr>
            <a:xfrm>
              <a:off x="7821133" y="2456892"/>
              <a:ext cx="2100419" cy="1584177"/>
              <a:chOff x="7821133" y="2456892"/>
              <a:chExt cx="2100419" cy="1584177"/>
            </a:xfrm>
          </p:grpSpPr>
          <p:pic>
            <p:nvPicPr>
              <p:cNvPr id="6" name="Picture 6" descr="AI generated image">
                <a:extLst>
                  <a:ext uri="{FF2B5EF4-FFF2-40B4-BE49-F238E27FC236}">
                    <a16:creationId xmlns:a16="http://schemas.microsoft.com/office/drawing/2014/main" id="{36A5C8AA-6728-8575-09C6-872C41B4CD4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6020" t="32057" r="5822" b="38789"/>
              <a:stretch>
                <a:fillRect/>
              </a:stretch>
            </p:blipFill>
            <p:spPr bwMode="auto">
              <a:xfrm>
                <a:off x="7833320" y="2456892"/>
                <a:ext cx="2088232" cy="1584177"/>
              </a:xfrm>
              <a:prstGeom prst="rect">
                <a:avLst/>
              </a:prstGeom>
              <a:noFill/>
              <a:extLst>
                <a:ext uri="{909E8E84-426E-40DD-AFC4-6F175D3DCCD1}">
                  <a14:hiddenFill xmlns:a14="http://schemas.microsoft.com/office/drawing/2010/main">
                    <a:solidFill>
                      <a:srgbClr val="FFFFFF"/>
                    </a:solidFill>
                  </a14:hiddenFill>
                </a:ext>
              </a:extLst>
            </p:spPr>
          </p:pic>
          <p:sp>
            <p:nvSpPr>
              <p:cNvPr id="15" name="Isosceles Triangle 14">
                <a:extLst>
                  <a:ext uri="{FF2B5EF4-FFF2-40B4-BE49-F238E27FC236}">
                    <a16:creationId xmlns:a16="http://schemas.microsoft.com/office/drawing/2014/main" id="{CAC18FDA-5559-05C1-5D49-C97C26255D52}"/>
                  </a:ext>
                </a:extLst>
              </p:cNvPr>
              <p:cNvSpPr/>
              <p:nvPr/>
            </p:nvSpPr>
            <p:spPr>
              <a:xfrm rot="10800000">
                <a:off x="7821134" y="2456892"/>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C351B9FD-82B2-EC2B-1A76-D8D367FA633C}"/>
                  </a:ext>
                </a:extLst>
              </p:cNvPr>
              <p:cNvSpPr/>
              <p:nvPr/>
            </p:nvSpPr>
            <p:spPr>
              <a:xfrm>
                <a:off x="7821133" y="3288501"/>
                <a:ext cx="552243" cy="752568"/>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a:extLst>
                <a:ext uri="{FF2B5EF4-FFF2-40B4-BE49-F238E27FC236}">
                  <a16:creationId xmlns:a16="http://schemas.microsoft.com/office/drawing/2014/main" id="{10B13EED-1459-C52A-B2DF-BBF8B71BC2EB}"/>
                </a:ext>
              </a:extLst>
            </p:cNvPr>
            <p:cNvGrpSpPr/>
            <p:nvPr/>
          </p:nvGrpSpPr>
          <p:grpSpPr>
            <a:xfrm>
              <a:off x="7821133" y="4113077"/>
              <a:ext cx="2088239" cy="1584177"/>
              <a:chOff x="7821133" y="4113077"/>
              <a:chExt cx="2088239" cy="1584177"/>
            </a:xfrm>
          </p:grpSpPr>
          <p:pic>
            <p:nvPicPr>
              <p:cNvPr id="7" name="Picture 6" descr="AI generated image">
                <a:extLst>
                  <a:ext uri="{FF2B5EF4-FFF2-40B4-BE49-F238E27FC236}">
                    <a16:creationId xmlns:a16="http://schemas.microsoft.com/office/drawing/2014/main" id="{01799CE9-E646-CFD5-46BA-E3623F94AF9F}"/>
                  </a:ext>
                </a:extLst>
              </p:cNvPr>
              <p:cNvPicPr>
                <a:picLocks noChangeAspect="1" noChangeArrowheads="1"/>
              </p:cNvPicPr>
              <p:nvPr/>
            </p:nvPicPr>
            <p:blipFill rotWithShape="1">
              <a:blip r:embed="rId4" cstate="print">
                <a:duotone>
                  <a:schemeClr val="accent3">
                    <a:shade val="45000"/>
                    <a:satMod val="135000"/>
                  </a:schemeClr>
                  <a:prstClr val="white"/>
                </a:duotone>
                <a:extLst>
                  <a:ext uri="{28A0092B-C50C-407E-A947-70E740481C1C}">
                    <a14:useLocalDpi xmlns:a14="http://schemas.microsoft.com/office/drawing/2010/main" val="0"/>
                  </a:ext>
                </a:extLst>
              </a:blip>
              <a:srcRect l="66020" t="63021" r="5822" b="7825"/>
              <a:stretch>
                <a:fillRect/>
              </a:stretch>
            </p:blipFill>
            <p:spPr bwMode="auto">
              <a:xfrm>
                <a:off x="7821139" y="4113077"/>
                <a:ext cx="2088233" cy="1584177"/>
              </a:xfrm>
              <a:prstGeom prst="rect">
                <a:avLst/>
              </a:prstGeom>
              <a:noFill/>
              <a:extLst>
                <a:ext uri="{909E8E84-426E-40DD-AFC4-6F175D3DCCD1}">
                  <a14:hiddenFill xmlns:a14="http://schemas.microsoft.com/office/drawing/2010/main">
                    <a:solidFill>
                      <a:srgbClr val="FFFFFF"/>
                    </a:solidFill>
                  </a14:hiddenFill>
                </a:ext>
              </a:extLst>
            </p:spPr>
          </p:pic>
          <p:sp>
            <p:nvSpPr>
              <p:cNvPr id="16" name="Isosceles Triangle 15">
                <a:extLst>
                  <a:ext uri="{FF2B5EF4-FFF2-40B4-BE49-F238E27FC236}">
                    <a16:creationId xmlns:a16="http://schemas.microsoft.com/office/drawing/2014/main" id="{E4BFDA7A-5F14-CAE1-4876-AAB91E0F9118}"/>
                  </a:ext>
                </a:extLst>
              </p:cNvPr>
              <p:cNvSpPr/>
              <p:nvPr/>
            </p:nvSpPr>
            <p:spPr>
              <a:xfrm rot="10800000">
                <a:off x="7822959" y="4116593"/>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A7D027A1-1D2C-1744-FDB2-8DEAEBD428DE}"/>
                  </a:ext>
                </a:extLst>
              </p:cNvPr>
              <p:cNvSpPr/>
              <p:nvPr/>
            </p:nvSpPr>
            <p:spPr>
              <a:xfrm>
                <a:off x="7821133" y="4869162"/>
                <a:ext cx="552243" cy="828092"/>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1" name="Rectangle: Rounded Corners 10">
            <a:extLst>
              <a:ext uri="{FF2B5EF4-FFF2-40B4-BE49-F238E27FC236}">
                <a16:creationId xmlns:a16="http://schemas.microsoft.com/office/drawing/2014/main" id="{4593520E-9F11-8E3B-B27E-F244E6D996CB}"/>
              </a:ext>
            </a:extLst>
          </p:cNvPr>
          <p:cNvSpPr/>
          <p:nvPr/>
        </p:nvSpPr>
        <p:spPr>
          <a:xfrm>
            <a:off x="200473" y="800707"/>
            <a:ext cx="8640960" cy="5544617"/>
          </a:xfrm>
          <a:prstGeom prst="roundRect">
            <a:avLst>
              <a:gd name="adj" fmla="val 3709"/>
            </a:avLst>
          </a:prstGeom>
          <a:noFill/>
          <a:ln w="38100">
            <a:solidFill>
              <a:srgbClr val="7F8083"/>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Box 4">
            <a:extLst>
              <a:ext uri="{FF2B5EF4-FFF2-40B4-BE49-F238E27FC236}">
                <a16:creationId xmlns:a16="http://schemas.microsoft.com/office/drawing/2014/main" id="{4B57C365-2D58-465E-1687-74F94D73E0B9}"/>
              </a:ext>
            </a:extLst>
          </p:cNvPr>
          <p:cNvSpPr txBox="1">
            <a:spLocks noChangeArrowheads="1"/>
          </p:cNvSpPr>
          <p:nvPr/>
        </p:nvSpPr>
        <p:spPr bwMode="auto">
          <a:xfrm>
            <a:off x="94588" y="160061"/>
            <a:ext cx="9716838" cy="215632"/>
          </a:xfrm>
          <a:prstGeom prst="rect">
            <a:avLst/>
          </a:prstGeom>
          <a:noFill/>
          <a:ln w="9525">
            <a:no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n-US" altLang="en-US" sz="1200" b="1" dirty="0">
                <a:solidFill>
                  <a:schemeClr val="tx1">
                    <a:lumMod val="75000"/>
                    <a:lumOff val="25000"/>
                  </a:schemeClr>
                </a:solidFill>
              </a:rPr>
              <a:t>VẬT LIỆU &amp; CARBON TRONG CHỨNG NHẬN LOTUS</a:t>
            </a:r>
          </a:p>
        </p:txBody>
      </p:sp>
      <p:sp>
        <p:nvSpPr>
          <p:cNvPr id="5" name="TextBox 4">
            <a:extLst>
              <a:ext uri="{FF2B5EF4-FFF2-40B4-BE49-F238E27FC236}">
                <a16:creationId xmlns:a16="http://schemas.microsoft.com/office/drawing/2014/main" id="{B09CCF95-9465-1916-3B5E-922B6122A471}"/>
              </a:ext>
            </a:extLst>
          </p:cNvPr>
          <p:cNvSpPr txBox="1"/>
          <p:nvPr/>
        </p:nvSpPr>
        <p:spPr>
          <a:xfrm>
            <a:off x="293754" y="851771"/>
            <a:ext cx="8439666" cy="307777"/>
          </a:xfrm>
          <a:prstGeom prst="rect">
            <a:avLst/>
          </a:prstGeom>
          <a:noFill/>
        </p:spPr>
        <p:txBody>
          <a:bodyPr wrap="square" rtlCol="0">
            <a:spAutoFit/>
          </a:bodyPr>
          <a:lstStyle/>
          <a:p>
            <a:pPr algn="ctr"/>
            <a:r>
              <a:rPr lang="fr-FR" sz="1400" b="1" dirty="0">
                <a:solidFill>
                  <a:schemeClr val="tx1">
                    <a:lumMod val="65000"/>
                    <a:lumOff val="35000"/>
                  </a:schemeClr>
                </a:solidFill>
                <a:latin typeface="Arial" panose="020B0604020202020204" pitchFamily="34" charset="0"/>
                <a:cs typeface="Arial" panose="020B0604020202020204" pitchFamily="34" charset="0"/>
              </a:rPr>
              <a:t>MR2 </a:t>
            </a:r>
            <a:r>
              <a:rPr lang="fr-FR" sz="1400" b="1" dirty="0">
                <a:solidFill>
                  <a:schemeClr val="tx1">
                    <a:lumMod val="65000"/>
                    <a:lumOff val="35000"/>
                  </a:schemeClr>
                </a:solidFill>
                <a:cs typeface="Arial" panose="020B0604020202020204" pitchFamily="34" charset="0"/>
              </a:rPr>
              <a:t>-</a:t>
            </a:r>
            <a:r>
              <a:rPr lang="fr-FR" sz="1400" b="1" dirty="0">
                <a:solidFill>
                  <a:schemeClr val="tx1">
                    <a:lumMod val="65000"/>
                    <a:lumOff val="35000"/>
                  </a:schemeClr>
                </a:solidFill>
                <a:latin typeface="Arial" panose="020B0604020202020204" pitchFamily="34" charset="0"/>
                <a:cs typeface="Arial" panose="020B0604020202020204" pitchFamily="34" charset="0"/>
              </a:rPr>
              <a:t> VẬT LIỆU BỀN VỮNG</a:t>
            </a:r>
          </a:p>
        </p:txBody>
      </p:sp>
      <p:sp>
        <p:nvSpPr>
          <p:cNvPr id="12" name="TextBox 11">
            <a:extLst>
              <a:ext uri="{FF2B5EF4-FFF2-40B4-BE49-F238E27FC236}">
                <a16:creationId xmlns:a16="http://schemas.microsoft.com/office/drawing/2014/main" id="{931670D5-7378-D9A4-B293-5D1BF4D018EE}"/>
              </a:ext>
            </a:extLst>
          </p:cNvPr>
          <p:cNvSpPr txBox="1"/>
          <p:nvPr/>
        </p:nvSpPr>
        <p:spPr>
          <a:xfrm>
            <a:off x="686321" y="4473116"/>
            <a:ext cx="2340260" cy="523220"/>
          </a:xfrm>
          <a:prstGeom prst="rect">
            <a:avLst/>
          </a:prstGeom>
          <a:noFill/>
        </p:spPr>
        <p:txBody>
          <a:bodyPr wrap="square" rtlCol="0">
            <a:spAutoFit/>
          </a:bodyPr>
          <a:lstStyle/>
          <a:p>
            <a:pPr algn="ctr"/>
            <a:r>
              <a:rPr lang="fr-FR" sz="1400" b="1" dirty="0" err="1">
                <a:solidFill>
                  <a:schemeClr val="tx1">
                    <a:lumMod val="65000"/>
                    <a:lumOff val="35000"/>
                  </a:schemeClr>
                </a:solidFill>
                <a:latin typeface="Arial" panose="020B0604020202020204" pitchFamily="34" charset="0"/>
                <a:cs typeface="Arial" panose="020B0604020202020204" pitchFamily="34" charset="0"/>
              </a:rPr>
              <a:t>Tái</a:t>
            </a:r>
            <a:r>
              <a:rPr lang="fr-FR" sz="1400" b="1" dirty="0">
                <a:solidFill>
                  <a:schemeClr val="tx1">
                    <a:lumMod val="65000"/>
                    <a:lumOff val="35000"/>
                  </a:schemeClr>
                </a:solidFill>
                <a:latin typeface="Arial" panose="020B0604020202020204" pitchFamily="34" charset="0"/>
                <a:cs typeface="Arial" panose="020B0604020202020204" pitchFamily="34" charset="0"/>
              </a:rPr>
              <a:t> </a:t>
            </a:r>
            <a:r>
              <a:rPr lang="fr-FR" sz="1400" b="1" dirty="0" err="1">
                <a:solidFill>
                  <a:schemeClr val="tx1">
                    <a:lumMod val="65000"/>
                    <a:lumOff val="35000"/>
                  </a:schemeClr>
                </a:solidFill>
                <a:latin typeface="Arial" panose="020B0604020202020204" pitchFamily="34" charset="0"/>
                <a:cs typeface="Arial" panose="020B0604020202020204" pitchFamily="34" charset="0"/>
              </a:rPr>
              <a:t>sử</a:t>
            </a:r>
            <a:r>
              <a:rPr lang="fr-FR" sz="1400" b="1" dirty="0">
                <a:solidFill>
                  <a:schemeClr val="tx1">
                    <a:lumMod val="65000"/>
                    <a:lumOff val="35000"/>
                  </a:schemeClr>
                </a:solidFill>
                <a:latin typeface="Arial" panose="020B0604020202020204" pitchFamily="34" charset="0"/>
                <a:cs typeface="Arial" panose="020B0604020202020204" pitchFamily="34" charset="0"/>
              </a:rPr>
              <a:t> </a:t>
            </a:r>
            <a:r>
              <a:rPr lang="fr-FR" sz="1400" b="1" dirty="0" err="1">
                <a:solidFill>
                  <a:schemeClr val="tx1">
                    <a:lumMod val="65000"/>
                    <a:lumOff val="35000"/>
                  </a:schemeClr>
                </a:solidFill>
                <a:latin typeface="Arial" panose="020B0604020202020204" pitchFamily="34" charset="0"/>
                <a:cs typeface="Arial" panose="020B0604020202020204" pitchFamily="34" charset="0"/>
              </a:rPr>
              <a:t>dụng</a:t>
            </a:r>
            <a:r>
              <a:rPr lang="fr-FR" sz="1400" b="1" dirty="0">
                <a:solidFill>
                  <a:schemeClr val="tx1">
                    <a:lumMod val="65000"/>
                    <a:lumOff val="35000"/>
                  </a:schemeClr>
                </a:solidFill>
                <a:latin typeface="Arial" panose="020B0604020202020204" pitchFamily="34" charset="0"/>
                <a:cs typeface="Arial" panose="020B0604020202020204" pitchFamily="34" charset="0"/>
              </a:rPr>
              <a:t> </a:t>
            </a:r>
            <a:r>
              <a:rPr lang="fr-FR" sz="1400" b="1" dirty="0" err="1">
                <a:solidFill>
                  <a:schemeClr val="tx1">
                    <a:lumMod val="65000"/>
                    <a:lumOff val="35000"/>
                  </a:schemeClr>
                </a:solidFill>
                <a:latin typeface="Arial" panose="020B0604020202020204" pitchFamily="34" charset="0"/>
                <a:cs typeface="Arial" panose="020B0604020202020204" pitchFamily="34" charset="0"/>
              </a:rPr>
              <a:t>vật</a:t>
            </a:r>
            <a:r>
              <a:rPr lang="fr-FR" sz="1400" b="1" dirty="0">
                <a:solidFill>
                  <a:schemeClr val="tx1">
                    <a:lumMod val="65000"/>
                    <a:lumOff val="35000"/>
                  </a:schemeClr>
                </a:solidFill>
                <a:latin typeface="Arial" panose="020B0604020202020204" pitchFamily="34" charset="0"/>
                <a:cs typeface="Arial" panose="020B0604020202020204" pitchFamily="34" charset="0"/>
              </a:rPr>
              <a:t> </a:t>
            </a:r>
            <a:r>
              <a:rPr lang="fr-FR" sz="1400" b="1" dirty="0" err="1">
                <a:solidFill>
                  <a:schemeClr val="tx1">
                    <a:lumMod val="65000"/>
                    <a:lumOff val="35000"/>
                  </a:schemeClr>
                </a:solidFill>
                <a:latin typeface="Arial" panose="020B0604020202020204" pitchFamily="34" charset="0"/>
                <a:cs typeface="Arial" panose="020B0604020202020204" pitchFamily="34" charset="0"/>
              </a:rPr>
              <a:t>liệu</a:t>
            </a:r>
            <a:r>
              <a:rPr lang="fr-FR" sz="1400" b="1" dirty="0">
                <a:solidFill>
                  <a:schemeClr val="tx1">
                    <a:lumMod val="65000"/>
                    <a:lumOff val="35000"/>
                  </a:schemeClr>
                </a:solidFill>
                <a:latin typeface="Arial" panose="020B0604020202020204" pitchFamily="34" charset="0"/>
                <a:cs typeface="Arial" panose="020B0604020202020204" pitchFamily="34" charset="0"/>
              </a:rPr>
              <a:t>, </a:t>
            </a:r>
          </a:p>
          <a:p>
            <a:pPr algn="ctr"/>
            <a:r>
              <a:rPr lang="fr-FR" sz="1400" b="1" dirty="0" err="1">
                <a:solidFill>
                  <a:schemeClr val="tx1">
                    <a:lumMod val="65000"/>
                    <a:lumOff val="35000"/>
                  </a:schemeClr>
                </a:solidFill>
                <a:latin typeface="Arial" panose="020B0604020202020204" pitchFamily="34" charset="0"/>
                <a:cs typeface="Arial" panose="020B0604020202020204" pitchFamily="34" charset="0"/>
              </a:rPr>
              <a:t>có</a:t>
            </a:r>
            <a:r>
              <a:rPr lang="fr-FR" sz="1400" b="1" dirty="0">
                <a:solidFill>
                  <a:schemeClr val="tx1">
                    <a:lumMod val="65000"/>
                    <a:lumOff val="35000"/>
                  </a:schemeClr>
                </a:solidFill>
                <a:latin typeface="Arial" panose="020B0604020202020204" pitchFamily="34" charset="0"/>
                <a:cs typeface="Arial" panose="020B0604020202020204" pitchFamily="34" charset="0"/>
              </a:rPr>
              <a:t> </a:t>
            </a:r>
            <a:r>
              <a:rPr lang="fr-FR" sz="1400" b="1" dirty="0" err="1">
                <a:solidFill>
                  <a:schemeClr val="tx1">
                    <a:lumMod val="65000"/>
                    <a:lumOff val="35000"/>
                  </a:schemeClr>
                </a:solidFill>
                <a:latin typeface="Arial" panose="020B0604020202020204" pitchFamily="34" charset="0"/>
                <a:cs typeface="Arial" panose="020B0604020202020204" pitchFamily="34" charset="0"/>
              </a:rPr>
              <a:t>thành</a:t>
            </a:r>
            <a:r>
              <a:rPr lang="fr-FR" sz="1400" b="1" dirty="0">
                <a:solidFill>
                  <a:schemeClr val="tx1">
                    <a:lumMod val="65000"/>
                    <a:lumOff val="35000"/>
                  </a:schemeClr>
                </a:solidFill>
                <a:latin typeface="Arial" panose="020B0604020202020204" pitchFamily="34" charset="0"/>
                <a:cs typeface="Arial" panose="020B0604020202020204" pitchFamily="34" charset="0"/>
              </a:rPr>
              <a:t> </a:t>
            </a:r>
            <a:r>
              <a:rPr lang="fr-FR" sz="1400" b="1" dirty="0" err="1">
                <a:solidFill>
                  <a:schemeClr val="tx1">
                    <a:lumMod val="65000"/>
                    <a:lumOff val="35000"/>
                  </a:schemeClr>
                </a:solidFill>
                <a:latin typeface="Arial" panose="020B0604020202020204" pitchFamily="34" charset="0"/>
                <a:cs typeface="Arial" panose="020B0604020202020204" pitchFamily="34" charset="0"/>
              </a:rPr>
              <a:t>phần</a:t>
            </a:r>
            <a:r>
              <a:rPr lang="fr-FR" sz="1400" b="1" dirty="0">
                <a:solidFill>
                  <a:schemeClr val="tx1">
                    <a:lumMod val="65000"/>
                    <a:lumOff val="35000"/>
                  </a:schemeClr>
                </a:solidFill>
                <a:latin typeface="Arial" panose="020B0604020202020204" pitchFamily="34" charset="0"/>
                <a:cs typeface="Arial" panose="020B0604020202020204" pitchFamily="34" charset="0"/>
              </a:rPr>
              <a:t> </a:t>
            </a:r>
            <a:r>
              <a:rPr lang="fr-FR" sz="1400" b="1" dirty="0" err="1">
                <a:solidFill>
                  <a:schemeClr val="tx1">
                    <a:lumMod val="65000"/>
                    <a:lumOff val="35000"/>
                  </a:schemeClr>
                </a:solidFill>
                <a:latin typeface="Arial" panose="020B0604020202020204" pitchFamily="34" charset="0"/>
                <a:cs typeface="Arial" panose="020B0604020202020204" pitchFamily="34" charset="0"/>
              </a:rPr>
              <a:t>tái</a:t>
            </a:r>
            <a:r>
              <a:rPr lang="fr-FR" sz="1400" b="1" dirty="0">
                <a:solidFill>
                  <a:schemeClr val="tx1">
                    <a:lumMod val="65000"/>
                    <a:lumOff val="35000"/>
                  </a:schemeClr>
                </a:solidFill>
                <a:latin typeface="Arial" panose="020B0604020202020204" pitchFamily="34" charset="0"/>
                <a:cs typeface="Arial" panose="020B0604020202020204" pitchFamily="34" charset="0"/>
              </a:rPr>
              <a:t> </a:t>
            </a:r>
            <a:r>
              <a:rPr lang="fr-FR" sz="1400" b="1" dirty="0" err="1">
                <a:solidFill>
                  <a:schemeClr val="tx1">
                    <a:lumMod val="65000"/>
                    <a:lumOff val="35000"/>
                  </a:schemeClr>
                </a:solidFill>
                <a:latin typeface="Arial" panose="020B0604020202020204" pitchFamily="34" charset="0"/>
                <a:cs typeface="Arial" panose="020B0604020202020204" pitchFamily="34" charset="0"/>
              </a:rPr>
              <a:t>chế</a:t>
            </a:r>
            <a:endParaRPr lang="fr-FR" sz="1400" b="1" dirty="0">
              <a:solidFill>
                <a:schemeClr val="tx1">
                  <a:lumMod val="65000"/>
                  <a:lumOff val="35000"/>
                </a:schemeClr>
              </a:solidFill>
              <a:cs typeface="Arial" panose="020B0604020202020204" pitchFamily="34" charset="0"/>
            </a:endParaRPr>
          </a:p>
        </p:txBody>
      </p:sp>
      <p:pic>
        <p:nvPicPr>
          <p:cNvPr id="8194" name="Picture 2" descr="Spanish Architects Create Moisture-Absorbing Mortar from Construction Waste  | ArchDaily">
            <a:extLst>
              <a:ext uri="{FF2B5EF4-FFF2-40B4-BE49-F238E27FC236}">
                <a16:creationId xmlns:a16="http://schemas.microsoft.com/office/drawing/2014/main" id="{C45300E4-4E7B-411C-4C5E-95B44E8EAF9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6292" y="1363003"/>
            <a:ext cx="2880319" cy="3002101"/>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Rapidly Renewable Fibers - Emerald Ecovations">
            <a:extLst>
              <a:ext uri="{FF2B5EF4-FFF2-40B4-BE49-F238E27FC236}">
                <a16:creationId xmlns:a16="http://schemas.microsoft.com/office/drawing/2014/main" id="{E5F33B42-68B9-78A5-BB39-689EAA34794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05814" y="1359052"/>
            <a:ext cx="2691295" cy="3002101"/>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What is FSC Certificate? 10 Core Principles of FSC Standards">
            <a:extLst>
              <a:ext uri="{FF2B5EF4-FFF2-40B4-BE49-F238E27FC236}">
                <a16:creationId xmlns:a16="http://schemas.microsoft.com/office/drawing/2014/main" id="{94343173-64CA-6F96-7293-FADBCEAF8451}"/>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181" t="7994" r="3504" b="8257"/>
          <a:stretch>
            <a:fillRect/>
          </a:stretch>
        </p:blipFill>
        <p:spPr bwMode="auto">
          <a:xfrm>
            <a:off x="6206312" y="1359052"/>
            <a:ext cx="2447082" cy="1328448"/>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Masterplast">
            <a:extLst>
              <a:ext uri="{FF2B5EF4-FFF2-40B4-BE49-F238E27FC236}">
                <a16:creationId xmlns:a16="http://schemas.microsoft.com/office/drawing/2014/main" id="{55A2FAB5-3B72-5DE1-F192-4082BF35D492}"/>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259723" y="4153965"/>
            <a:ext cx="1205495" cy="1007873"/>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Certifications &amp; Compliance - Billi UK Limited">
            <a:extLst>
              <a:ext uri="{FF2B5EF4-FFF2-40B4-BE49-F238E27FC236}">
                <a16:creationId xmlns:a16="http://schemas.microsoft.com/office/drawing/2014/main" id="{70F97C63-848F-DBC6-E74D-DAA17D6F6680}"/>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632934" y="3246092"/>
            <a:ext cx="2956186" cy="1907747"/>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AD911B1F-29C0-EACD-BEE0-3248B870ADFD}"/>
              </a:ext>
            </a:extLst>
          </p:cNvPr>
          <p:cNvSpPr txBox="1"/>
          <p:nvPr/>
        </p:nvSpPr>
        <p:spPr>
          <a:xfrm>
            <a:off x="3581331" y="4476040"/>
            <a:ext cx="2340260" cy="307777"/>
          </a:xfrm>
          <a:prstGeom prst="rect">
            <a:avLst/>
          </a:prstGeom>
          <a:noFill/>
        </p:spPr>
        <p:txBody>
          <a:bodyPr wrap="square" rtlCol="0">
            <a:spAutoFit/>
          </a:bodyPr>
          <a:lstStyle/>
          <a:p>
            <a:pPr algn="ctr"/>
            <a:r>
              <a:rPr lang="fr-FR" sz="1400" b="1" dirty="0" err="1">
                <a:solidFill>
                  <a:schemeClr val="tx1">
                    <a:lumMod val="65000"/>
                    <a:lumOff val="35000"/>
                  </a:schemeClr>
                </a:solidFill>
                <a:latin typeface="Arial" panose="020B0604020202020204" pitchFamily="34" charset="0"/>
                <a:cs typeface="Arial" panose="020B0604020202020204" pitchFamily="34" charset="0"/>
              </a:rPr>
              <a:t>Vật</a:t>
            </a:r>
            <a:r>
              <a:rPr lang="fr-FR" sz="1400" b="1" dirty="0">
                <a:solidFill>
                  <a:schemeClr val="tx1">
                    <a:lumMod val="65000"/>
                    <a:lumOff val="35000"/>
                  </a:schemeClr>
                </a:solidFill>
                <a:latin typeface="Arial" panose="020B0604020202020204" pitchFamily="34" charset="0"/>
                <a:cs typeface="Arial" panose="020B0604020202020204" pitchFamily="34" charset="0"/>
              </a:rPr>
              <a:t> </a:t>
            </a:r>
            <a:r>
              <a:rPr lang="fr-FR" sz="1400" b="1" dirty="0" err="1">
                <a:solidFill>
                  <a:schemeClr val="tx1">
                    <a:lumMod val="65000"/>
                    <a:lumOff val="35000"/>
                  </a:schemeClr>
                </a:solidFill>
                <a:latin typeface="Arial" panose="020B0604020202020204" pitchFamily="34" charset="0"/>
                <a:cs typeface="Arial" panose="020B0604020202020204" pitchFamily="34" charset="0"/>
              </a:rPr>
              <a:t>liệu</a:t>
            </a:r>
            <a:r>
              <a:rPr lang="fr-FR" sz="1400" b="1" dirty="0">
                <a:solidFill>
                  <a:schemeClr val="tx1">
                    <a:lumMod val="65000"/>
                    <a:lumOff val="35000"/>
                  </a:schemeClr>
                </a:solidFill>
                <a:latin typeface="Arial" panose="020B0604020202020204" pitchFamily="34" charset="0"/>
                <a:cs typeface="Arial" panose="020B0604020202020204" pitchFamily="34" charset="0"/>
              </a:rPr>
              <a:t> </a:t>
            </a:r>
            <a:r>
              <a:rPr lang="fr-FR" sz="1400" b="1" dirty="0" err="1">
                <a:solidFill>
                  <a:schemeClr val="tx1">
                    <a:lumMod val="65000"/>
                    <a:lumOff val="35000"/>
                  </a:schemeClr>
                </a:solidFill>
                <a:latin typeface="Arial" panose="020B0604020202020204" pitchFamily="34" charset="0"/>
                <a:cs typeface="Arial" panose="020B0604020202020204" pitchFamily="34" charset="0"/>
              </a:rPr>
              <a:t>tái</a:t>
            </a:r>
            <a:r>
              <a:rPr lang="fr-FR" sz="1400" b="1" dirty="0">
                <a:solidFill>
                  <a:schemeClr val="tx1">
                    <a:lumMod val="65000"/>
                    <a:lumOff val="35000"/>
                  </a:schemeClr>
                </a:solidFill>
                <a:latin typeface="Arial" panose="020B0604020202020204" pitchFamily="34" charset="0"/>
                <a:cs typeface="Arial" panose="020B0604020202020204" pitchFamily="34" charset="0"/>
              </a:rPr>
              <a:t> </a:t>
            </a:r>
            <a:r>
              <a:rPr lang="fr-FR" sz="1400" b="1" dirty="0" err="1">
                <a:solidFill>
                  <a:schemeClr val="tx1">
                    <a:lumMod val="65000"/>
                    <a:lumOff val="35000"/>
                  </a:schemeClr>
                </a:solidFill>
                <a:latin typeface="Arial" panose="020B0604020202020204" pitchFamily="34" charset="0"/>
                <a:cs typeface="Arial" panose="020B0604020202020204" pitchFamily="34" charset="0"/>
              </a:rPr>
              <a:t>tạo</a:t>
            </a:r>
            <a:r>
              <a:rPr lang="fr-FR" sz="1400" b="1" dirty="0">
                <a:solidFill>
                  <a:schemeClr val="tx1">
                    <a:lumMod val="65000"/>
                    <a:lumOff val="35000"/>
                  </a:schemeClr>
                </a:solidFill>
                <a:latin typeface="Arial" panose="020B0604020202020204" pitchFamily="34" charset="0"/>
                <a:cs typeface="Arial" panose="020B0604020202020204" pitchFamily="34" charset="0"/>
              </a:rPr>
              <a:t> </a:t>
            </a:r>
            <a:r>
              <a:rPr lang="fr-FR" sz="1400" b="1" dirty="0" err="1">
                <a:solidFill>
                  <a:schemeClr val="tx1">
                    <a:lumMod val="65000"/>
                    <a:lumOff val="35000"/>
                  </a:schemeClr>
                </a:solidFill>
                <a:latin typeface="Arial" panose="020B0604020202020204" pitchFamily="34" charset="0"/>
                <a:cs typeface="Arial" panose="020B0604020202020204" pitchFamily="34" charset="0"/>
              </a:rPr>
              <a:t>nhanh</a:t>
            </a:r>
            <a:endParaRPr lang="fr-FR" sz="1400" b="1" dirty="0">
              <a:solidFill>
                <a:schemeClr val="tx1">
                  <a:lumMod val="65000"/>
                  <a:lumOff val="35000"/>
                </a:schemeClr>
              </a:solidFill>
              <a:cs typeface="Arial" panose="020B0604020202020204" pitchFamily="34" charset="0"/>
            </a:endParaRPr>
          </a:p>
        </p:txBody>
      </p:sp>
      <p:sp>
        <p:nvSpPr>
          <p:cNvPr id="23" name="TextBox 22">
            <a:extLst>
              <a:ext uri="{FF2B5EF4-FFF2-40B4-BE49-F238E27FC236}">
                <a16:creationId xmlns:a16="http://schemas.microsoft.com/office/drawing/2014/main" id="{9D267E16-96DD-A950-1E03-D446542F759E}"/>
              </a:ext>
            </a:extLst>
          </p:cNvPr>
          <p:cNvSpPr txBox="1"/>
          <p:nvPr/>
        </p:nvSpPr>
        <p:spPr>
          <a:xfrm>
            <a:off x="6259723" y="2714923"/>
            <a:ext cx="2340260" cy="523220"/>
          </a:xfrm>
          <a:prstGeom prst="rect">
            <a:avLst/>
          </a:prstGeom>
          <a:noFill/>
        </p:spPr>
        <p:txBody>
          <a:bodyPr wrap="square" rtlCol="0">
            <a:spAutoFit/>
          </a:bodyPr>
          <a:lstStyle/>
          <a:p>
            <a:pPr algn="ctr"/>
            <a:r>
              <a:rPr lang="fr-FR" sz="1400" b="1" dirty="0" err="1">
                <a:solidFill>
                  <a:schemeClr val="tx1">
                    <a:lumMod val="65000"/>
                    <a:lumOff val="35000"/>
                  </a:schemeClr>
                </a:solidFill>
                <a:cs typeface="Arial" panose="020B0604020202020204" pitchFamily="34" charset="0"/>
              </a:rPr>
              <a:t>Chứng</a:t>
            </a:r>
            <a:r>
              <a:rPr lang="fr-FR" sz="1400" b="1" dirty="0">
                <a:solidFill>
                  <a:schemeClr val="tx1">
                    <a:lumMod val="65000"/>
                    <a:lumOff val="35000"/>
                  </a:schemeClr>
                </a:solidFill>
                <a:cs typeface="Arial" panose="020B0604020202020204" pitchFamily="34" charset="0"/>
              </a:rPr>
              <a:t> </a:t>
            </a:r>
            <a:r>
              <a:rPr lang="fr-FR" sz="1400" b="1" dirty="0" err="1">
                <a:solidFill>
                  <a:schemeClr val="tx1">
                    <a:lumMod val="65000"/>
                    <a:lumOff val="35000"/>
                  </a:schemeClr>
                </a:solidFill>
                <a:cs typeface="Arial" panose="020B0604020202020204" pitchFamily="34" charset="0"/>
              </a:rPr>
              <a:t>nhận</a:t>
            </a:r>
            <a:r>
              <a:rPr lang="fr-FR" sz="1400" b="1" dirty="0">
                <a:solidFill>
                  <a:schemeClr val="tx1">
                    <a:lumMod val="65000"/>
                    <a:lumOff val="35000"/>
                  </a:schemeClr>
                </a:solidFill>
                <a:cs typeface="Arial" panose="020B0604020202020204" pitchFamily="34" charset="0"/>
              </a:rPr>
              <a:t> </a:t>
            </a:r>
            <a:r>
              <a:rPr lang="fr-FR" sz="1400" b="1" dirty="0" err="1">
                <a:solidFill>
                  <a:schemeClr val="tx1">
                    <a:lumMod val="65000"/>
                    <a:lumOff val="35000"/>
                  </a:schemeClr>
                </a:solidFill>
                <a:cs typeface="Arial" panose="020B0604020202020204" pitchFamily="34" charset="0"/>
              </a:rPr>
              <a:t>vật</a:t>
            </a:r>
            <a:r>
              <a:rPr lang="fr-FR" sz="1400" b="1" dirty="0">
                <a:solidFill>
                  <a:schemeClr val="tx1">
                    <a:lumMod val="65000"/>
                    <a:lumOff val="35000"/>
                  </a:schemeClr>
                </a:solidFill>
                <a:cs typeface="Arial" panose="020B0604020202020204" pitchFamily="34" charset="0"/>
              </a:rPr>
              <a:t> </a:t>
            </a:r>
            <a:r>
              <a:rPr lang="fr-FR" sz="1400" b="1" dirty="0" err="1">
                <a:solidFill>
                  <a:schemeClr val="tx1">
                    <a:lumMod val="65000"/>
                    <a:lumOff val="35000"/>
                  </a:schemeClr>
                </a:solidFill>
                <a:cs typeface="Arial" panose="020B0604020202020204" pitchFamily="34" charset="0"/>
              </a:rPr>
              <a:t>liệu</a:t>
            </a:r>
            <a:r>
              <a:rPr lang="fr-FR" sz="1400" b="1" dirty="0">
                <a:solidFill>
                  <a:schemeClr val="tx1">
                    <a:lumMod val="65000"/>
                    <a:lumOff val="35000"/>
                  </a:schemeClr>
                </a:solidFill>
                <a:cs typeface="Arial" panose="020B0604020202020204" pitchFamily="34" charset="0"/>
              </a:rPr>
              <a:t> </a:t>
            </a:r>
            <a:r>
              <a:rPr lang="fr-FR" sz="1400" b="1" dirty="0" err="1">
                <a:solidFill>
                  <a:schemeClr val="tx1">
                    <a:lumMod val="65000"/>
                    <a:lumOff val="35000"/>
                  </a:schemeClr>
                </a:solidFill>
                <a:cs typeface="Arial" panose="020B0604020202020204" pitchFamily="34" charset="0"/>
              </a:rPr>
              <a:t>gỗ</a:t>
            </a:r>
            <a:r>
              <a:rPr lang="fr-FR" sz="1400" b="1" dirty="0">
                <a:solidFill>
                  <a:schemeClr val="tx1">
                    <a:lumMod val="65000"/>
                    <a:lumOff val="35000"/>
                  </a:schemeClr>
                </a:solidFill>
                <a:cs typeface="Arial" panose="020B0604020202020204" pitchFamily="34" charset="0"/>
              </a:rPr>
              <a:t> FSC</a:t>
            </a:r>
          </a:p>
        </p:txBody>
      </p:sp>
      <p:sp>
        <p:nvSpPr>
          <p:cNvPr id="24" name="TextBox 23">
            <a:extLst>
              <a:ext uri="{FF2B5EF4-FFF2-40B4-BE49-F238E27FC236}">
                <a16:creationId xmlns:a16="http://schemas.microsoft.com/office/drawing/2014/main" id="{EB125934-C7C4-5383-9D05-0C9E420AEF15}"/>
              </a:ext>
            </a:extLst>
          </p:cNvPr>
          <p:cNvSpPr txBox="1"/>
          <p:nvPr/>
        </p:nvSpPr>
        <p:spPr>
          <a:xfrm>
            <a:off x="6259723" y="5132885"/>
            <a:ext cx="2340260" cy="523220"/>
          </a:xfrm>
          <a:prstGeom prst="rect">
            <a:avLst/>
          </a:prstGeom>
          <a:noFill/>
        </p:spPr>
        <p:txBody>
          <a:bodyPr wrap="square" rtlCol="0">
            <a:spAutoFit/>
          </a:bodyPr>
          <a:lstStyle/>
          <a:p>
            <a:pPr algn="ctr"/>
            <a:r>
              <a:rPr lang="fr-FR" sz="1400" b="1" dirty="0" err="1">
                <a:solidFill>
                  <a:schemeClr val="tx1">
                    <a:lumMod val="65000"/>
                    <a:lumOff val="35000"/>
                  </a:schemeClr>
                </a:solidFill>
                <a:latin typeface="Arial" panose="020B0604020202020204" pitchFamily="34" charset="0"/>
                <a:cs typeface="Arial" panose="020B0604020202020204" pitchFamily="34" charset="0"/>
              </a:rPr>
              <a:t>Vật</a:t>
            </a:r>
            <a:r>
              <a:rPr lang="fr-FR" sz="1400" b="1" dirty="0">
                <a:solidFill>
                  <a:schemeClr val="tx1">
                    <a:lumMod val="65000"/>
                    <a:lumOff val="35000"/>
                  </a:schemeClr>
                </a:solidFill>
                <a:latin typeface="Arial" panose="020B0604020202020204" pitchFamily="34" charset="0"/>
                <a:cs typeface="Arial" panose="020B0604020202020204" pitchFamily="34" charset="0"/>
              </a:rPr>
              <a:t> </a:t>
            </a:r>
            <a:r>
              <a:rPr lang="fr-FR" sz="1400" b="1" dirty="0" err="1">
                <a:solidFill>
                  <a:schemeClr val="tx1">
                    <a:lumMod val="65000"/>
                    <a:lumOff val="35000"/>
                  </a:schemeClr>
                </a:solidFill>
                <a:latin typeface="Arial" panose="020B0604020202020204" pitchFamily="34" charset="0"/>
                <a:cs typeface="Arial" panose="020B0604020202020204" pitchFamily="34" charset="0"/>
              </a:rPr>
              <a:t>liệu</a:t>
            </a:r>
            <a:r>
              <a:rPr lang="fr-FR" sz="1400" b="1" dirty="0">
                <a:solidFill>
                  <a:schemeClr val="tx1">
                    <a:lumMod val="65000"/>
                    <a:lumOff val="35000"/>
                  </a:schemeClr>
                </a:solidFill>
                <a:latin typeface="Arial" panose="020B0604020202020204" pitchFamily="34" charset="0"/>
                <a:cs typeface="Arial" panose="020B0604020202020204" pitchFamily="34" charset="0"/>
              </a:rPr>
              <a:t> </a:t>
            </a:r>
            <a:r>
              <a:rPr lang="fr-FR" sz="1400" b="1" dirty="0" err="1">
                <a:solidFill>
                  <a:schemeClr val="tx1">
                    <a:lumMod val="65000"/>
                    <a:lumOff val="35000"/>
                  </a:schemeClr>
                </a:solidFill>
                <a:latin typeface="Arial" panose="020B0604020202020204" pitchFamily="34" charset="0"/>
                <a:cs typeface="Arial" panose="020B0604020202020204" pitchFamily="34" charset="0"/>
              </a:rPr>
              <a:t>được</a:t>
            </a:r>
            <a:r>
              <a:rPr lang="fr-FR" sz="1400" b="1" dirty="0">
                <a:solidFill>
                  <a:schemeClr val="tx1">
                    <a:lumMod val="65000"/>
                    <a:lumOff val="35000"/>
                  </a:schemeClr>
                </a:solidFill>
                <a:latin typeface="Arial" panose="020B0604020202020204" pitchFamily="34" charset="0"/>
                <a:cs typeface="Arial" panose="020B0604020202020204" pitchFamily="34" charset="0"/>
              </a:rPr>
              <a:t> </a:t>
            </a:r>
            <a:r>
              <a:rPr lang="fr-FR" sz="1400" b="1" dirty="0" err="1">
                <a:solidFill>
                  <a:schemeClr val="tx1">
                    <a:lumMod val="65000"/>
                    <a:lumOff val="35000"/>
                  </a:schemeClr>
                </a:solidFill>
                <a:latin typeface="Arial" panose="020B0604020202020204" pitchFamily="34" charset="0"/>
                <a:cs typeface="Arial" panose="020B0604020202020204" pitchFamily="34" charset="0"/>
              </a:rPr>
              <a:t>xác</a:t>
            </a:r>
            <a:r>
              <a:rPr lang="fr-FR" sz="1400" b="1" dirty="0">
                <a:solidFill>
                  <a:schemeClr val="tx1">
                    <a:lumMod val="65000"/>
                    <a:lumOff val="35000"/>
                  </a:schemeClr>
                </a:solidFill>
                <a:latin typeface="Arial" panose="020B0604020202020204" pitchFamily="34" charset="0"/>
                <a:cs typeface="Arial" panose="020B0604020202020204" pitchFamily="34" charset="0"/>
              </a:rPr>
              <a:t> </a:t>
            </a:r>
            <a:r>
              <a:rPr lang="fr-FR" sz="1400" b="1" dirty="0" err="1">
                <a:solidFill>
                  <a:schemeClr val="tx1">
                    <a:lumMod val="65000"/>
                    <a:lumOff val="35000"/>
                  </a:schemeClr>
                </a:solidFill>
                <a:latin typeface="Arial" panose="020B0604020202020204" pitchFamily="34" charset="0"/>
                <a:cs typeface="Arial" panose="020B0604020202020204" pitchFamily="34" charset="0"/>
              </a:rPr>
              <a:t>nhận</a:t>
            </a:r>
            <a:r>
              <a:rPr lang="fr-FR" sz="1400" b="1" dirty="0">
                <a:solidFill>
                  <a:schemeClr val="tx1">
                    <a:lumMod val="65000"/>
                    <a:lumOff val="35000"/>
                  </a:schemeClr>
                </a:solidFill>
                <a:latin typeface="Arial" panose="020B0604020202020204" pitchFamily="34" charset="0"/>
                <a:cs typeface="Arial" panose="020B0604020202020204" pitchFamily="34" charset="0"/>
              </a:rPr>
              <a:t> EPD</a:t>
            </a:r>
            <a:endParaRPr lang="fr-FR" sz="1400" b="1" dirty="0">
              <a:solidFill>
                <a:schemeClr val="tx1">
                  <a:lumMod val="65000"/>
                  <a:lumOff val="35000"/>
                </a:schemeClr>
              </a:solidFill>
              <a:cs typeface="Arial" panose="020B0604020202020204" pitchFamily="34" charset="0"/>
            </a:endParaRPr>
          </a:p>
        </p:txBody>
      </p:sp>
    </p:spTree>
    <p:extLst>
      <p:ext uri="{BB962C8B-B14F-4D97-AF65-F5344CB8AC3E}">
        <p14:creationId xmlns:p14="http://schemas.microsoft.com/office/powerpoint/2010/main" val="239087840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3705F-C234-2E7E-8654-FD89900E4F07}"/>
            </a:ext>
          </a:extLst>
        </p:cNvPr>
        <p:cNvGrpSpPr/>
        <p:nvPr/>
      </p:nvGrpSpPr>
      <p:grpSpPr>
        <a:xfrm>
          <a:off x="0" y="0"/>
          <a:ext cx="0" cy="0"/>
          <a:chOff x="0" y="0"/>
          <a:chExt cx="0" cy="0"/>
        </a:xfrm>
      </p:grpSpPr>
      <p:grpSp>
        <p:nvGrpSpPr>
          <p:cNvPr id="9" name="Group 8">
            <a:extLst>
              <a:ext uri="{FF2B5EF4-FFF2-40B4-BE49-F238E27FC236}">
                <a16:creationId xmlns:a16="http://schemas.microsoft.com/office/drawing/2014/main" id="{89A10C8D-EB47-C93C-7896-96AED22AAF74}"/>
              </a:ext>
            </a:extLst>
          </p:cNvPr>
          <p:cNvGrpSpPr/>
          <p:nvPr/>
        </p:nvGrpSpPr>
        <p:grpSpPr>
          <a:xfrm>
            <a:off x="8950637" y="800707"/>
            <a:ext cx="970915" cy="2263421"/>
            <a:chOff x="7821133" y="800707"/>
            <a:chExt cx="2100419" cy="4896547"/>
          </a:xfrm>
        </p:grpSpPr>
        <p:grpSp>
          <p:nvGrpSpPr>
            <p:cNvPr id="3" name="Group 2">
              <a:extLst>
                <a:ext uri="{FF2B5EF4-FFF2-40B4-BE49-F238E27FC236}">
                  <a16:creationId xmlns:a16="http://schemas.microsoft.com/office/drawing/2014/main" id="{C9627FDA-48C2-C81D-7AF0-313A4D81F3BB}"/>
                </a:ext>
              </a:extLst>
            </p:cNvPr>
            <p:cNvGrpSpPr/>
            <p:nvPr/>
          </p:nvGrpSpPr>
          <p:grpSpPr>
            <a:xfrm>
              <a:off x="7821133" y="800707"/>
              <a:ext cx="2100419" cy="1584177"/>
              <a:chOff x="7821133" y="800707"/>
              <a:chExt cx="2100419" cy="1584177"/>
            </a:xfrm>
          </p:grpSpPr>
          <p:pic>
            <p:nvPicPr>
              <p:cNvPr id="1030" name="Picture 6" descr="AI generated image">
                <a:extLst>
                  <a:ext uri="{FF2B5EF4-FFF2-40B4-BE49-F238E27FC236}">
                    <a16:creationId xmlns:a16="http://schemas.microsoft.com/office/drawing/2014/main" id="{BCA8EB70-1C83-CDA8-765B-88A350B7FF31}"/>
                  </a:ext>
                </a:extLst>
              </p:cNvPr>
              <p:cNvPicPr>
                <a:picLocks noChangeAspect="1" noChangeArrowheads="1"/>
              </p:cNvPicPr>
              <p:nvPr/>
            </p:nvPicPr>
            <p:blipFill rotWithShape="1">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l="66020" t="1631" r="5822" b="69215"/>
              <a:stretch>
                <a:fillRect/>
              </a:stretch>
            </p:blipFill>
            <p:spPr bwMode="auto">
              <a:xfrm>
                <a:off x="7833320" y="800707"/>
                <a:ext cx="2088232" cy="1584177"/>
              </a:xfrm>
              <a:prstGeom prst="rect">
                <a:avLst/>
              </a:prstGeom>
              <a:noFill/>
              <a:extLst>
                <a:ext uri="{909E8E84-426E-40DD-AFC4-6F175D3DCCD1}">
                  <a14:hiddenFill xmlns:a14="http://schemas.microsoft.com/office/drawing/2010/main">
                    <a:solidFill>
                      <a:srgbClr val="FFFFFF"/>
                    </a:solidFill>
                  </a14:hiddenFill>
                </a:ext>
              </a:extLst>
            </p:spPr>
          </p:pic>
          <p:sp>
            <p:nvSpPr>
              <p:cNvPr id="14" name="Isosceles Triangle 13">
                <a:extLst>
                  <a:ext uri="{FF2B5EF4-FFF2-40B4-BE49-F238E27FC236}">
                    <a16:creationId xmlns:a16="http://schemas.microsoft.com/office/drawing/2014/main" id="{2E870FCF-7C9F-8843-B9ED-A2AAF71ADDF0}"/>
                  </a:ext>
                </a:extLst>
              </p:cNvPr>
              <p:cNvSpPr/>
              <p:nvPr/>
            </p:nvSpPr>
            <p:spPr>
              <a:xfrm rot="10800000">
                <a:off x="7821135" y="804224"/>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6AE229D4-9D33-2464-F380-DC6C156D44BE}"/>
                  </a:ext>
                </a:extLst>
              </p:cNvPr>
              <p:cNvSpPr/>
              <p:nvPr/>
            </p:nvSpPr>
            <p:spPr>
              <a:xfrm>
                <a:off x="7821133" y="1632316"/>
                <a:ext cx="552243" cy="752568"/>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3">
              <a:extLst>
                <a:ext uri="{FF2B5EF4-FFF2-40B4-BE49-F238E27FC236}">
                  <a16:creationId xmlns:a16="http://schemas.microsoft.com/office/drawing/2014/main" id="{2B2EBF0B-E27A-93B2-24F5-8A900EF12FCB}"/>
                </a:ext>
              </a:extLst>
            </p:cNvPr>
            <p:cNvGrpSpPr/>
            <p:nvPr/>
          </p:nvGrpSpPr>
          <p:grpSpPr>
            <a:xfrm>
              <a:off x="7821133" y="2456892"/>
              <a:ext cx="2100419" cy="1584177"/>
              <a:chOff x="7821133" y="2456892"/>
              <a:chExt cx="2100419" cy="1584177"/>
            </a:xfrm>
          </p:grpSpPr>
          <p:pic>
            <p:nvPicPr>
              <p:cNvPr id="6" name="Picture 6" descr="AI generated image">
                <a:extLst>
                  <a:ext uri="{FF2B5EF4-FFF2-40B4-BE49-F238E27FC236}">
                    <a16:creationId xmlns:a16="http://schemas.microsoft.com/office/drawing/2014/main" id="{4A392D00-6C33-A649-FDDD-F183CBA579A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6020" t="32057" r="5822" b="38789"/>
              <a:stretch>
                <a:fillRect/>
              </a:stretch>
            </p:blipFill>
            <p:spPr bwMode="auto">
              <a:xfrm>
                <a:off x="7833320" y="2456892"/>
                <a:ext cx="2088232" cy="1584177"/>
              </a:xfrm>
              <a:prstGeom prst="rect">
                <a:avLst/>
              </a:prstGeom>
              <a:noFill/>
              <a:extLst>
                <a:ext uri="{909E8E84-426E-40DD-AFC4-6F175D3DCCD1}">
                  <a14:hiddenFill xmlns:a14="http://schemas.microsoft.com/office/drawing/2010/main">
                    <a:solidFill>
                      <a:srgbClr val="FFFFFF"/>
                    </a:solidFill>
                  </a14:hiddenFill>
                </a:ext>
              </a:extLst>
            </p:spPr>
          </p:pic>
          <p:sp>
            <p:nvSpPr>
              <p:cNvPr id="15" name="Isosceles Triangle 14">
                <a:extLst>
                  <a:ext uri="{FF2B5EF4-FFF2-40B4-BE49-F238E27FC236}">
                    <a16:creationId xmlns:a16="http://schemas.microsoft.com/office/drawing/2014/main" id="{EB7116DA-8E3B-2339-1535-6CD2635AA97C}"/>
                  </a:ext>
                </a:extLst>
              </p:cNvPr>
              <p:cNvSpPr/>
              <p:nvPr/>
            </p:nvSpPr>
            <p:spPr>
              <a:xfrm rot="10800000">
                <a:off x="7821134" y="2456892"/>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FB8ED669-5652-5221-53EE-2BF0D97B9440}"/>
                  </a:ext>
                </a:extLst>
              </p:cNvPr>
              <p:cNvSpPr/>
              <p:nvPr/>
            </p:nvSpPr>
            <p:spPr>
              <a:xfrm>
                <a:off x="7821133" y="3288501"/>
                <a:ext cx="552243" cy="752568"/>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a:extLst>
                <a:ext uri="{FF2B5EF4-FFF2-40B4-BE49-F238E27FC236}">
                  <a16:creationId xmlns:a16="http://schemas.microsoft.com/office/drawing/2014/main" id="{AC6C3FBE-8AB0-D989-B81A-F57236C7F6B2}"/>
                </a:ext>
              </a:extLst>
            </p:cNvPr>
            <p:cNvGrpSpPr/>
            <p:nvPr/>
          </p:nvGrpSpPr>
          <p:grpSpPr>
            <a:xfrm>
              <a:off x="7821133" y="4113077"/>
              <a:ext cx="2088239" cy="1584177"/>
              <a:chOff x="7821133" y="4113077"/>
              <a:chExt cx="2088239" cy="1584177"/>
            </a:xfrm>
          </p:grpSpPr>
          <p:pic>
            <p:nvPicPr>
              <p:cNvPr id="7" name="Picture 6" descr="AI generated image">
                <a:extLst>
                  <a:ext uri="{FF2B5EF4-FFF2-40B4-BE49-F238E27FC236}">
                    <a16:creationId xmlns:a16="http://schemas.microsoft.com/office/drawing/2014/main" id="{0134B12B-5D0E-CC4F-B98C-FF2787381E2A}"/>
                  </a:ext>
                </a:extLst>
              </p:cNvPr>
              <p:cNvPicPr>
                <a:picLocks noChangeAspect="1" noChangeArrowheads="1"/>
              </p:cNvPicPr>
              <p:nvPr/>
            </p:nvPicPr>
            <p:blipFill rotWithShape="1">
              <a:blip r:embed="rId4" cstate="print">
                <a:duotone>
                  <a:schemeClr val="accent3">
                    <a:shade val="45000"/>
                    <a:satMod val="135000"/>
                  </a:schemeClr>
                  <a:prstClr val="white"/>
                </a:duotone>
                <a:extLst>
                  <a:ext uri="{28A0092B-C50C-407E-A947-70E740481C1C}">
                    <a14:useLocalDpi xmlns:a14="http://schemas.microsoft.com/office/drawing/2010/main" val="0"/>
                  </a:ext>
                </a:extLst>
              </a:blip>
              <a:srcRect l="66020" t="63021" r="5822" b="7825"/>
              <a:stretch>
                <a:fillRect/>
              </a:stretch>
            </p:blipFill>
            <p:spPr bwMode="auto">
              <a:xfrm>
                <a:off x="7821139" y="4113077"/>
                <a:ext cx="2088233" cy="1584177"/>
              </a:xfrm>
              <a:prstGeom prst="rect">
                <a:avLst/>
              </a:prstGeom>
              <a:noFill/>
              <a:extLst>
                <a:ext uri="{909E8E84-426E-40DD-AFC4-6F175D3DCCD1}">
                  <a14:hiddenFill xmlns:a14="http://schemas.microsoft.com/office/drawing/2010/main">
                    <a:solidFill>
                      <a:srgbClr val="FFFFFF"/>
                    </a:solidFill>
                  </a14:hiddenFill>
                </a:ext>
              </a:extLst>
            </p:spPr>
          </p:pic>
          <p:sp>
            <p:nvSpPr>
              <p:cNvPr id="16" name="Isosceles Triangle 15">
                <a:extLst>
                  <a:ext uri="{FF2B5EF4-FFF2-40B4-BE49-F238E27FC236}">
                    <a16:creationId xmlns:a16="http://schemas.microsoft.com/office/drawing/2014/main" id="{F3BCCB79-72F4-7FE2-BB72-C148C82187C8}"/>
                  </a:ext>
                </a:extLst>
              </p:cNvPr>
              <p:cNvSpPr/>
              <p:nvPr/>
            </p:nvSpPr>
            <p:spPr>
              <a:xfrm rot="10800000">
                <a:off x="7822959" y="4116593"/>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24602ECE-9EAC-FC43-E338-DC43ABD25C63}"/>
                  </a:ext>
                </a:extLst>
              </p:cNvPr>
              <p:cNvSpPr/>
              <p:nvPr/>
            </p:nvSpPr>
            <p:spPr>
              <a:xfrm>
                <a:off x="7821133" y="4869162"/>
                <a:ext cx="552243" cy="828092"/>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1" name="Rectangle: Rounded Corners 10">
            <a:extLst>
              <a:ext uri="{FF2B5EF4-FFF2-40B4-BE49-F238E27FC236}">
                <a16:creationId xmlns:a16="http://schemas.microsoft.com/office/drawing/2014/main" id="{96432968-FB78-7479-F07A-8F0D2FD79400}"/>
              </a:ext>
            </a:extLst>
          </p:cNvPr>
          <p:cNvSpPr/>
          <p:nvPr/>
        </p:nvSpPr>
        <p:spPr>
          <a:xfrm>
            <a:off x="200473" y="800707"/>
            <a:ext cx="8640960" cy="5544617"/>
          </a:xfrm>
          <a:prstGeom prst="roundRect">
            <a:avLst>
              <a:gd name="adj" fmla="val 3709"/>
            </a:avLst>
          </a:prstGeom>
          <a:noFill/>
          <a:ln w="38100">
            <a:solidFill>
              <a:srgbClr val="7F8083"/>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Box 4">
            <a:extLst>
              <a:ext uri="{FF2B5EF4-FFF2-40B4-BE49-F238E27FC236}">
                <a16:creationId xmlns:a16="http://schemas.microsoft.com/office/drawing/2014/main" id="{4114CA3E-5269-AD19-9CDD-A3CFA7B1BA72}"/>
              </a:ext>
            </a:extLst>
          </p:cNvPr>
          <p:cNvSpPr txBox="1">
            <a:spLocks noChangeArrowheads="1"/>
          </p:cNvSpPr>
          <p:nvPr/>
        </p:nvSpPr>
        <p:spPr bwMode="auto">
          <a:xfrm>
            <a:off x="94588" y="160061"/>
            <a:ext cx="9716838" cy="215632"/>
          </a:xfrm>
          <a:prstGeom prst="rect">
            <a:avLst/>
          </a:prstGeom>
          <a:noFill/>
          <a:ln w="9525">
            <a:no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n-US" altLang="en-US" sz="1200" b="1" dirty="0">
                <a:solidFill>
                  <a:schemeClr val="tx1">
                    <a:lumMod val="75000"/>
                    <a:lumOff val="25000"/>
                  </a:schemeClr>
                </a:solidFill>
              </a:rPr>
              <a:t>VẬT LIỆU &amp; CARBON TRONG CHỨNG NHẬN LOTUS</a:t>
            </a:r>
          </a:p>
        </p:txBody>
      </p:sp>
      <p:sp>
        <p:nvSpPr>
          <p:cNvPr id="5" name="TextBox 4">
            <a:extLst>
              <a:ext uri="{FF2B5EF4-FFF2-40B4-BE49-F238E27FC236}">
                <a16:creationId xmlns:a16="http://schemas.microsoft.com/office/drawing/2014/main" id="{8A977D0F-FC17-B65E-48AA-0091178F86AC}"/>
              </a:ext>
            </a:extLst>
          </p:cNvPr>
          <p:cNvSpPr txBox="1"/>
          <p:nvPr/>
        </p:nvSpPr>
        <p:spPr>
          <a:xfrm>
            <a:off x="293754" y="851771"/>
            <a:ext cx="8439666" cy="307777"/>
          </a:xfrm>
          <a:prstGeom prst="rect">
            <a:avLst/>
          </a:prstGeom>
          <a:noFill/>
        </p:spPr>
        <p:txBody>
          <a:bodyPr wrap="square" rtlCol="0">
            <a:spAutoFit/>
          </a:bodyPr>
          <a:lstStyle/>
          <a:p>
            <a:pPr algn="ctr"/>
            <a:r>
              <a:rPr lang="fr-FR" sz="1400" b="1" dirty="0">
                <a:solidFill>
                  <a:schemeClr val="tx1">
                    <a:lumMod val="65000"/>
                    <a:lumOff val="35000"/>
                  </a:schemeClr>
                </a:solidFill>
                <a:latin typeface="Arial" panose="020B0604020202020204" pitchFamily="34" charset="0"/>
                <a:cs typeface="Arial" panose="020B0604020202020204" pitchFamily="34" charset="0"/>
              </a:rPr>
              <a:t>MR3 </a:t>
            </a:r>
            <a:r>
              <a:rPr lang="fr-FR" sz="1400" b="1" dirty="0">
                <a:solidFill>
                  <a:schemeClr val="tx1">
                    <a:lumMod val="65000"/>
                    <a:lumOff val="35000"/>
                  </a:schemeClr>
                </a:solidFill>
                <a:cs typeface="Arial" panose="020B0604020202020204" pitchFamily="34" charset="0"/>
              </a:rPr>
              <a:t>-</a:t>
            </a:r>
            <a:r>
              <a:rPr lang="fr-FR" sz="1400" b="1" dirty="0">
                <a:solidFill>
                  <a:schemeClr val="tx1">
                    <a:lumMod val="65000"/>
                    <a:lumOff val="35000"/>
                  </a:schemeClr>
                </a:solidFill>
                <a:latin typeface="Arial" panose="020B0604020202020204" pitchFamily="34" charset="0"/>
                <a:cs typeface="Arial" panose="020B0604020202020204" pitchFamily="34" charset="0"/>
              </a:rPr>
              <a:t> VẬT LIỆU KHÔNG NUNG CHO TƯỜNG PHI KẾT CẤU</a:t>
            </a:r>
          </a:p>
        </p:txBody>
      </p:sp>
      <p:pic>
        <p:nvPicPr>
          <p:cNvPr id="9218" name="Picture 2" descr="Các loại gạch đất nung được sử dụng phổ biến trong xây dựng - CafeLand.Vn">
            <a:extLst>
              <a:ext uri="{FF2B5EF4-FFF2-40B4-BE49-F238E27FC236}">
                <a16:creationId xmlns:a16="http://schemas.microsoft.com/office/drawing/2014/main" id="{3E9A284B-4580-09E4-8451-0994E92DFD1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3149" r="47336"/>
          <a:stretch>
            <a:fillRect/>
          </a:stretch>
        </p:blipFill>
        <p:spPr bwMode="auto">
          <a:xfrm>
            <a:off x="531999" y="1376773"/>
            <a:ext cx="1542131" cy="3946582"/>
          </a:xfrm>
          <a:prstGeom prst="rect">
            <a:avLst/>
          </a:prstGeom>
          <a:noFill/>
          <a:ln w="38100">
            <a:solidFill>
              <a:srgbClr val="C00000"/>
            </a:solidFill>
            <a:prstDash val="sysDash"/>
          </a:ln>
          <a:extLst>
            <a:ext uri="{909E8E84-426E-40DD-AFC4-6F175D3DCCD1}">
              <a14:hiddenFill xmlns:a14="http://schemas.microsoft.com/office/drawing/2010/main">
                <a:solidFill>
                  <a:srgbClr val="FFFFFF"/>
                </a:solidFill>
              </a14:hiddenFill>
            </a:ext>
          </a:extLst>
        </p:spPr>
      </p:pic>
      <p:pic>
        <p:nvPicPr>
          <p:cNvPr id="9222" name="Picture 6" descr="Gạch bê tông có phải là vật liệu xanh?">
            <a:extLst>
              <a:ext uri="{FF2B5EF4-FFF2-40B4-BE49-F238E27FC236}">
                <a16:creationId xmlns:a16="http://schemas.microsoft.com/office/drawing/2014/main" id="{E2D3C087-5AF0-B85C-77D1-3A8AFD1F8C3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5137" r="45408"/>
          <a:stretch>
            <a:fillRect/>
          </a:stretch>
        </p:blipFill>
        <p:spPr bwMode="auto">
          <a:xfrm>
            <a:off x="2144688" y="1376772"/>
            <a:ext cx="1542131" cy="3946581"/>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Tấm thạch cao Yoshino, Tấm trần chìm Nhật Bản">
            <a:extLst>
              <a:ext uri="{FF2B5EF4-FFF2-40B4-BE49-F238E27FC236}">
                <a16:creationId xmlns:a16="http://schemas.microsoft.com/office/drawing/2014/main" id="{51BA4BFB-7A38-37B1-D4EE-967DAD5029F2}"/>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1202" r="45157"/>
          <a:stretch>
            <a:fillRect/>
          </a:stretch>
        </p:blipFill>
        <p:spPr bwMode="auto">
          <a:xfrm>
            <a:off x="3757377" y="1376772"/>
            <a:ext cx="1542131" cy="3946581"/>
          </a:xfrm>
          <a:prstGeom prst="rect">
            <a:avLst/>
          </a:prstGeom>
          <a:noFill/>
          <a:extLst>
            <a:ext uri="{909E8E84-426E-40DD-AFC4-6F175D3DCCD1}">
              <a14:hiddenFill xmlns:a14="http://schemas.microsoft.com/office/drawing/2010/main">
                <a:solidFill>
                  <a:srgbClr val="FFFFFF"/>
                </a:solidFill>
              </a14:hiddenFill>
            </a:ext>
          </a:extLst>
        </p:spPr>
      </p:pic>
      <p:pic>
        <p:nvPicPr>
          <p:cNvPr id="9226" name="Picture 10" descr="Precast Wall Panels MN - IA - ND - SD - WI - NE - MT">
            <a:extLst>
              <a:ext uri="{FF2B5EF4-FFF2-40B4-BE49-F238E27FC236}">
                <a16:creationId xmlns:a16="http://schemas.microsoft.com/office/drawing/2014/main" id="{88B511C9-E543-3413-0404-0AEEA181F845}"/>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0010" r="53271"/>
          <a:stretch>
            <a:fillRect/>
          </a:stretch>
        </p:blipFill>
        <p:spPr bwMode="auto">
          <a:xfrm>
            <a:off x="5370066" y="1376772"/>
            <a:ext cx="1542131" cy="3946581"/>
          </a:xfrm>
          <a:prstGeom prst="rect">
            <a:avLst/>
          </a:prstGeom>
          <a:noFill/>
          <a:extLst>
            <a:ext uri="{909E8E84-426E-40DD-AFC4-6F175D3DCCD1}">
              <a14:hiddenFill xmlns:a14="http://schemas.microsoft.com/office/drawing/2010/main">
                <a:solidFill>
                  <a:srgbClr val="FFFFFF"/>
                </a:solidFill>
              </a14:hiddenFill>
            </a:ext>
          </a:extLst>
        </p:spPr>
      </p:pic>
      <p:pic>
        <p:nvPicPr>
          <p:cNvPr id="9230" name="Picture 14" descr="Gạch Bê Tông Nhẹ AAC Là Gì? Ưu Nhược Điểm Và Ứng Dụng">
            <a:extLst>
              <a:ext uri="{FF2B5EF4-FFF2-40B4-BE49-F238E27FC236}">
                <a16:creationId xmlns:a16="http://schemas.microsoft.com/office/drawing/2014/main" id="{2AC26A21-56AF-3F55-A3E1-4A2E85C609B8}"/>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3909" r="48842"/>
          <a:stretch>
            <a:fillRect/>
          </a:stretch>
        </p:blipFill>
        <p:spPr bwMode="auto">
          <a:xfrm>
            <a:off x="6982755" y="1376772"/>
            <a:ext cx="1542131" cy="3946581"/>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7CED8380-9BBA-B0DF-3493-40060C29A8F1}"/>
              </a:ext>
            </a:extLst>
          </p:cNvPr>
          <p:cNvSpPr txBox="1"/>
          <p:nvPr/>
        </p:nvSpPr>
        <p:spPr>
          <a:xfrm>
            <a:off x="531999" y="5462064"/>
            <a:ext cx="1542132" cy="523220"/>
          </a:xfrm>
          <a:prstGeom prst="rect">
            <a:avLst/>
          </a:prstGeom>
          <a:noFill/>
        </p:spPr>
        <p:txBody>
          <a:bodyPr wrap="square" rtlCol="0">
            <a:spAutoFit/>
          </a:bodyPr>
          <a:lstStyle/>
          <a:p>
            <a:pPr algn="ctr"/>
            <a:r>
              <a:rPr lang="fr-FR" sz="1400" b="1" dirty="0" err="1">
                <a:solidFill>
                  <a:srgbClr val="C00000"/>
                </a:solidFill>
                <a:latin typeface="Arial" panose="020B0604020202020204" pitchFamily="34" charset="0"/>
                <a:cs typeface="Arial" panose="020B0604020202020204" pitchFamily="34" charset="0"/>
              </a:rPr>
              <a:t>Vật</a:t>
            </a:r>
            <a:r>
              <a:rPr lang="fr-FR" sz="1400" b="1" dirty="0">
                <a:solidFill>
                  <a:srgbClr val="C00000"/>
                </a:solidFill>
                <a:latin typeface="Arial" panose="020B0604020202020204" pitchFamily="34" charset="0"/>
                <a:cs typeface="Arial" panose="020B0604020202020204" pitchFamily="34" charset="0"/>
              </a:rPr>
              <a:t> </a:t>
            </a:r>
            <a:r>
              <a:rPr lang="fr-FR" sz="1400" b="1" dirty="0" err="1">
                <a:solidFill>
                  <a:srgbClr val="C00000"/>
                </a:solidFill>
                <a:latin typeface="Arial" panose="020B0604020202020204" pitchFamily="34" charset="0"/>
                <a:cs typeface="Arial" panose="020B0604020202020204" pitchFamily="34" charset="0"/>
              </a:rPr>
              <a:t>liệu</a:t>
            </a:r>
            <a:endParaRPr lang="fr-FR" sz="1400" b="1" dirty="0">
              <a:solidFill>
                <a:srgbClr val="C00000"/>
              </a:solidFill>
              <a:latin typeface="Arial" panose="020B0604020202020204" pitchFamily="34" charset="0"/>
              <a:cs typeface="Arial" panose="020B0604020202020204" pitchFamily="34" charset="0"/>
            </a:endParaRPr>
          </a:p>
          <a:p>
            <a:pPr algn="ctr"/>
            <a:r>
              <a:rPr lang="fr-FR" sz="1400" b="1" dirty="0">
                <a:solidFill>
                  <a:srgbClr val="C00000"/>
                </a:solidFill>
                <a:cs typeface="Arial" panose="020B0604020202020204" pitchFamily="34" charset="0"/>
              </a:rPr>
              <a:t>NUNG</a:t>
            </a:r>
          </a:p>
        </p:txBody>
      </p:sp>
    </p:spTree>
    <p:extLst>
      <p:ext uri="{BB962C8B-B14F-4D97-AF65-F5344CB8AC3E}">
        <p14:creationId xmlns:p14="http://schemas.microsoft.com/office/powerpoint/2010/main" val="2562857653"/>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322D4-51D3-7A5A-07E4-5A5CB1C545F5}"/>
            </a:ext>
          </a:extLst>
        </p:cNvPr>
        <p:cNvGrpSpPr/>
        <p:nvPr/>
      </p:nvGrpSpPr>
      <p:grpSpPr>
        <a:xfrm>
          <a:off x="0" y="0"/>
          <a:ext cx="0" cy="0"/>
          <a:chOff x="0" y="0"/>
          <a:chExt cx="0" cy="0"/>
        </a:xfrm>
      </p:grpSpPr>
      <p:grpSp>
        <p:nvGrpSpPr>
          <p:cNvPr id="9" name="Group 8">
            <a:extLst>
              <a:ext uri="{FF2B5EF4-FFF2-40B4-BE49-F238E27FC236}">
                <a16:creationId xmlns:a16="http://schemas.microsoft.com/office/drawing/2014/main" id="{9C0978BE-C170-9419-7DF1-4D8F27921C06}"/>
              </a:ext>
            </a:extLst>
          </p:cNvPr>
          <p:cNvGrpSpPr/>
          <p:nvPr/>
        </p:nvGrpSpPr>
        <p:grpSpPr>
          <a:xfrm>
            <a:off x="8950637" y="800707"/>
            <a:ext cx="970915" cy="2263421"/>
            <a:chOff x="7821133" y="800707"/>
            <a:chExt cx="2100419" cy="4896547"/>
          </a:xfrm>
        </p:grpSpPr>
        <p:grpSp>
          <p:nvGrpSpPr>
            <p:cNvPr id="3" name="Group 2">
              <a:extLst>
                <a:ext uri="{FF2B5EF4-FFF2-40B4-BE49-F238E27FC236}">
                  <a16:creationId xmlns:a16="http://schemas.microsoft.com/office/drawing/2014/main" id="{63D73D77-EF63-F8DD-EDEE-E7846E17EB21}"/>
                </a:ext>
              </a:extLst>
            </p:cNvPr>
            <p:cNvGrpSpPr/>
            <p:nvPr/>
          </p:nvGrpSpPr>
          <p:grpSpPr>
            <a:xfrm>
              <a:off x="7821133" y="800707"/>
              <a:ext cx="2100419" cy="1584177"/>
              <a:chOff x="7821133" y="800707"/>
              <a:chExt cx="2100419" cy="1584177"/>
            </a:xfrm>
          </p:grpSpPr>
          <p:pic>
            <p:nvPicPr>
              <p:cNvPr id="1030" name="Picture 6" descr="AI generated image">
                <a:extLst>
                  <a:ext uri="{FF2B5EF4-FFF2-40B4-BE49-F238E27FC236}">
                    <a16:creationId xmlns:a16="http://schemas.microsoft.com/office/drawing/2014/main" id="{6E35CFBA-5C0C-9496-CC9C-7583F363ED17}"/>
                  </a:ext>
                </a:extLst>
              </p:cNvPr>
              <p:cNvPicPr>
                <a:picLocks noChangeAspect="1" noChangeArrowheads="1"/>
              </p:cNvPicPr>
              <p:nvPr/>
            </p:nvPicPr>
            <p:blipFill rotWithShape="1">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l="66020" t="1631" r="5822" b="69215"/>
              <a:stretch>
                <a:fillRect/>
              </a:stretch>
            </p:blipFill>
            <p:spPr bwMode="auto">
              <a:xfrm>
                <a:off x="7833320" y="800707"/>
                <a:ext cx="2088232" cy="1584177"/>
              </a:xfrm>
              <a:prstGeom prst="rect">
                <a:avLst/>
              </a:prstGeom>
              <a:noFill/>
              <a:extLst>
                <a:ext uri="{909E8E84-426E-40DD-AFC4-6F175D3DCCD1}">
                  <a14:hiddenFill xmlns:a14="http://schemas.microsoft.com/office/drawing/2010/main">
                    <a:solidFill>
                      <a:srgbClr val="FFFFFF"/>
                    </a:solidFill>
                  </a14:hiddenFill>
                </a:ext>
              </a:extLst>
            </p:spPr>
          </p:pic>
          <p:sp>
            <p:nvSpPr>
              <p:cNvPr id="14" name="Isosceles Triangle 13">
                <a:extLst>
                  <a:ext uri="{FF2B5EF4-FFF2-40B4-BE49-F238E27FC236}">
                    <a16:creationId xmlns:a16="http://schemas.microsoft.com/office/drawing/2014/main" id="{943BC6EF-6E86-1935-731F-5C57CDC9343E}"/>
                  </a:ext>
                </a:extLst>
              </p:cNvPr>
              <p:cNvSpPr/>
              <p:nvPr/>
            </p:nvSpPr>
            <p:spPr>
              <a:xfrm rot="10800000">
                <a:off x="7821135" y="804224"/>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8DCF082E-FEC0-1D1B-7067-02C9F339EE5A}"/>
                  </a:ext>
                </a:extLst>
              </p:cNvPr>
              <p:cNvSpPr/>
              <p:nvPr/>
            </p:nvSpPr>
            <p:spPr>
              <a:xfrm>
                <a:off x="7821133" y="1632316"/>
                <a:ext cx="552243" cy="752568"/>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3">
              <a:extLst>
                <a:ext uri="{FF2B5EF4-FFF2-40B4-BE49-F238E27FC236}">
                  <a16:creationId xmlns:a16="http://schemas.microsoft.com/office/drawing/2014/main" id="{0AD216BA-A655-93B9-F0DF-71A6BFB4F902}"/>
                </a:ext>
              </a:extLst>
            </p:cNvPr>
            <p:cNvGrpSpPr/>
            <p:nvPr/>
          </p:nvGrpSpPr>
          <p:grpSpPr>
            <a:xfrm>
              <a:off x="7821133" y="2456892"/>
              <a:ext cx="2100419" cy="1584177"/>
              <a:chOff x="7821133" y="2456892"/>
              <a:chExt cx="2100419" cy="1584177"/>
            </a:xfrm>
          </p:grpSpPr>
          <p:pic>
            <p:nvPicPr>
              <p:cNvPr id="6" name="Picture 6" descr="AI generated image">
                <a:extLst>
                  <a:ext uri="{FF2B5EF4-FFF2-40B4-BE49-F238E27FC236}">
                    <a16:creationId xmlns:a16="http://schemas.microsoft.com/office/drawing/2014/main" id="{EE0E2E09-1BD1-71D9-A20D-645E5E69FA86}"/>
                  </a:ext>
                </a:extLst>
              </p:cNvPr>
              <p:cNvPicPr>
                <a:picLocks noChangeAspect="1" noChangeArrowheads="1"/>
              </p:cNvPicPr>
              <p:nvPr/>
            </p:nvPicPr>
            <p:blipFill rotWithShape="1">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l="66020" t="32057" r="5822" b="38789"/>
              <a:stretch>
                <a:fillRect/>
              </a:stretch>
            </p:blipFill>
            <p:spPr bwMode="auto">
              <a:xfrm>
                <a:off x="7833320" y="2456892"/>
                <a:ext cx="2088232" cy="1584177"/>
              </a:xfrm>
              <a:prstGeom prst="rect">
                <a:avLst/>
              </a:prstGeom>
              <a:noFill/>
              <a:extLst>
                <a:ext uri="{909E8E84-426E-40DD-AFC4-6F175D3DCCD1}">
                  <a14:hiddenFill xmlns:a14="http://schemas.microsoft.com/office/drawing/2010/main">
                    <a:solidFill>
                      <a:srgbClr val="FFFFFF"/>
                    </a:solidFill>
                  </a14:hiddenFill>
                </a:ext>
              </a:extLst>
            </p:spPr>
          </p:pic>
          <p:sp>
            <p:nvSpPr>
              <p:cNvPr id="15" name="Isosceles Triangle 14">
                <a:extLst>
                  <a:ext uri="{FF2B5EF4-FFF2-40B4-BE49-F238E27FC236}">
                    <a16:creationId xmlns:a16="http://schemas.microsoft.com/office/drawing/2014/main" id="{1B13B891-3F51-6F08-6A02-1E13A2FDFECB}"/>
                  </a:ext>
                </a:extLst>
              </p:cNvPr>
              <p:cNvSpPr/>
              <p:nvPr/>
            </p:nvSpPr>
            <p:spPr>
              <a:xfrm rot="10800000">
                <a:off x="7821134" y="2456892"/>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E1268018-6065-FFE8-5D48-F354AAB205DF}"/>
                  </a:ext>
                </a:extLst>
              </p:cNvPr>
              <p:cNvSpPr/>
              <p:nvPr/>
            </p:nvSpPr>
            <p:spPr>
              <a:xfrm>
                <a:off x="7821133" y="3288501"/>
                <a:ext cx="552243" cy="752568"/>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a:extLst>
                <a:ext uri="{FF2B5EF4-FFF2-40B4-BE49-F238E27FC236}">
                  <a16:creationId xmlns:a16="http://schemas.microsoft.com/office/drawing/2014/main" id="{5F4418CF-6231-E194-AB9D-FB8A3AC1694E}"/>
                </a:ext>
              </a:extLst>
            </p:cNvPr>
            <p:cNvGrpSpPr/>
            <p:nvPr/>
          </p:nvGrpSpPr>
          <p:grpSpPr>
            <a:xfrm>
              <a:off x="7821133" y="4113077"/>
              <a:ext cx="2088239" cy="1584177"/>
              <a:chOff x="7821133" y="4113077"/>
              <a:chExt cx="2088239" cy="1584177"/>
            </a:xfrm>
          </p:grpSpPr>
          <p:pic>
            <p:nvPicPr>
              <p:cNvPr id="7" name="Picture 6" descr="AI generated image">
                <a:extLst>
                  <a:ext uri="{FF2B5EF4-FFF2-40B4-BE49-F238E27FC236}">
                    <a16:creationId xmlns:a16="http://schemas.microsoft.com/office/drawing/2014/main" id="{2C920AFF-8634-3C22-52CE-67C39862912B}"/>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6020" t="63021" r="5822" b="7825"/>
              <a:stretch>
                <a:fillRect/>
              </a:stretch>
            </p:blipFill>
            <p:spPr bwMode="auto">
              <a:xfrm>
                <a:off x="7821139" y="4113077"/>
                <a:ext cx="2088233" cy="1584177"/>
              </a:xfrm>
              <a:prstGeom prst="rect">
                <a:avLst/>
              </a:prstGeom>
              <a:noFill/>
              <a:extLst>
                <a:ext uri="{909E8E84-426E-40DD-AFC4-6F175D3DCCD1}">
                  <a14:hiddenFill xmlns:a14="http://schemas.microsoft.com/office/drawing/2010/main">
                    <a:solidFill>
                      <a:srgbClr val="FFFFFF"/>
                    </a:solidFill>
                  </a14:hiddenFill>
                </a:ext>
              </a:extLst>
            </p:spPr>
          </p:pic>
          <p:sp>
            <p:nvSpPr>
              <p:cNvPr id="16" name="Isosceles Triangle 15">
                <a:extLst>
                  <a:ext uri="{FF2B5EF4-FFF2-40B4-BE49-F238E27FC236}">
                    <a16:creationId xmlns:a16="http://schemas.microsoft.com/office/drawing/2014/main" id="{980B87AC-A259-9FBF-F138-ADFFF1C04779}"/>
                  </a:ext>
                </a:extLst>
              </p:cNvPr>
              <p:cNvSpPr/>
              <p:nvPr/>
            </p:nvSpPr>
            <p:spPr>
              <a:xfrm rot="10800000">
                <a:off x="7822959" y="4116593"/>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A18F9D68-083F-154E-2DC7-C72364E55959}"/>
                  </a:ext>
                </a:extLst>
              </p:cNvPr>
              <p:cNvSpPr/>
              <p:nvPr/>
            </p:nvSpPr>
            <p:spPr>
              <a:xfrm>
                <a:off x="7821133" y="4869162"/>
                <a:ext cx="552243" cy="828092"/>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1" name="Rectangle: Rounded Corners 10">
            <a:extLst>
              <a:ext uri="{FF2B5EF4-FFF2-40B4-BE49-F238E27FC236}">
                <a16:creationId xmlns:a16="http://schemas.microsoft.com/office/drawing/2014/main" id="{E402B073-CB41-6A14-5CA9-A078F3A7F5A9}"/>
              </a:ext>
            </a:extLst>
          </p:cNvPr>
          <p:cNvSpPr/>
          <p:nvPr/>
        </p:nvSpPr>
        <p:spPr>
          <a:xfrm>
            <a:off x="200473" y="800707"/>
            <a:ext cx="8640960" cy="5544617"/>
          </a:xfrm>
          <a:prstGeom prst="roundRect">
            <a:avLst>
              <a:gd name="adj" fmla="val 3709"/>
            </a:avLst>
          </a:prstGeom>
          <a:noFill/>
          <a:ln w="38100">
            <a:solidFill>
              <a:srgbClr val="7F8083"/>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Box 4">
            <a:extLst>
              <a:ext uri="{FF2B5EF4-FFF2-40B4-BE49-F238E27FC236}">
                <a16:creationId xmlns:a16="http://schemas.microsoft.com/office/drawing/2014/main" id="{40F94358-65D2-8EFB-E117-43F69ED67628}"/>
              </a:ext>
            </a:extLst>
          </p:cNvPr>
          <p:cNvSpPr txBox="1">
            <a:spLocks noChangeArrowheads="1"/>
          </p:cNvSpPr>
          <p:nvPr/>
        </p:nvSpPr>
        <p:spPr bwMode="auto">
          <a:xfrm>
            <a:off x="94588" y="160061"/>
            <a:ext cx="9716838" cy="215632"/>
          </a:xfrm>
          <a:prstGeom prst="rect">
            <a:avLst/>
          </a:prstGeom>
          <a:noFill/>
          <a:ln w="9525">
            <a:no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n-US" altLang="en-US" sz="1200" b="1" dirty="0">
                <a:solidFill>
                  <a:schemeClr val="tx1">
                    <a:lumMod val="75000"/>
                    <a:lumOff val="25000"/>
                  </a:schemeClr>
                </a:solidFill>
              </a:rPr>
              <a:t>VẬT LIỆU &amp; CARBON TRONG CHỨNG NHẬN LEED</a:t>
            </a:r>
          </a:p>
        </p:txBody>
      </p:sp>
      <p:grpSp>
        <p:nvGrpSpPr>
          <p:cNvPr id="43" name="Group 42">
            <a:extLst>
              <a:ext uri="{FF2B5EF4-FFF2-40B4-BE49-F238E27FC236}">
                <a16:creationId xmlns:a16="http://schemas.microsoft.com/office/drawing/2014/main" id="{E91F3E2B-9131-8B9A-2659-C8A70239AF94}"/>
              </a:ext>
            </a:extLst>
          </p:cNvPr>
          <p:cNvGrpSpPr/>
          <p:nvPr/>
        </p:nvGrpSpPr>
        <p:grpSpPr>
          <a:xfrm>
            <a:off x="560512" y="956347"/>
            <a:ext cx="7562675" cy="5105310"/>
            <a:chOff x="198637" y="411513"/>
            <a:chExt cx="9508733" cy="6419029"/>
          </a:xfrm>
        </p:grpSpPr>
        <p:grpSp>
          <p:nvGrpSpPr>
            <p:cNvPr id="5" name="Group 4">
              <a:extLst>
                <a:ext uri="{FF2B5EF4-FFF2-40B4-BE49-F238E27FC236}">
                  <a16:creationId xmlns:a16="http://schemas.microsoft.com/office/drawing/2014/main" id="{D961E938-18B0-54F1-E39F-84CD55B56F9E}"/>
                </a:ext>
              </a:extLst>
            </p:cNvPr>
            <p:cNvGrpSpPr/>
            <p:nvPr/>
          </p:nvGrpSpPr>
          <p:grpSpPr>
            <a:xfrm>
              <a:off x="198641" y="564289"/>
              <a:ext cx="4680070" cy="1326922"/>
              <a:chOff x="244475" y="633968"/>
              <a:chExt cx="5760086" cy="1633136"/>
            </a:xfrm>
          </p:grpSpPr>
          <p:pic>
            <p:nvPicPr>
              <p:cNvPr id="10" name="Picture 9">
                <a:extLst>
                  <a:ext uri="{FF2B5EF4-FFF2-40B4-BE49-F238E27FC236}">
                    <a16:creationId xmlns:a16="http://schemas.microsoft.com/office/drawing/2014/main" id="{B66755F9-9BC0-6385-CB70-2C7A6294A23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4475" y="910473"/>
                <a:ext cx="914400" cy="914400"/>
              </a:xfrm>
              <a:prstGeom prst="rect">
                <a:avLst/>
              </a:prstGeom>
            </p:spPr>
          </p:pic>
          <p:sp>
            <p:nvSpPr>
              <p:cNvPr id="12" name="TextBox 11">
                <a:extLst>
                  <a:ext uri="{FF2B5EF4-FFF2-40B4-BE49-F238E27FC236}">
                    <a16:creationId xmlns:a16="http://schemas.microsoft.com/office/drawing/2014/main" id="{079D0BBB-0BB2-1A65-CF0F-6A45D5CA4BC0}"/>
                  </a:ext>
                </a:extLst>
              </p:cNvPr>
              <p:cNvSpPr txBox="1"/>
              <p:nvPr/>
            </p:nvSpPr>
            <p:spPr>
              <a:xfrm>
                <a:off x="1249734" y="633968"/>
                <a:ext cx="4754827" cy="1633136"/>
              </a:xfrm>
              <a:prstGeom prst="rect">
                <a:avLst/>
              </a:prstGeom>
              <a:noFill/>
            </p:spPr>
            <p:txBody>
              <a:bodyPr wrap="square" rtlCol="0">
                <a:spAutoFit/>
              </a:bodyPr>
              <a:lstStyle/>
              <a:p>
                <a:r>
                  <a:rPr lang="fr-FR" sz="1400" b="1" dirty="0" err="1">
                    <a:solidFill>
                      <a:schemeClr val="tx1">
                        <a:lumMod val="65000"/>
                        <a:lumOff val="35000"/>
                      </a:schemeClr>
                    </a:solidFill>
                    <a:latin typeface="Arial" panose="020B0604020202020204" pitchFamily="34" charset="0"/>
                    <a:cs typeface="Arial" panose="020B0604020202020204" pitchFamily="34" charset="0"/>
                  </a:rPr>
                  <a:t>Integrative</a:t>
                </a:r>
                <a:r>
                  <a:rPr lang="fr-FR" sz="1400" b="1" dirty="0">
                    <a:solidFill>
                      <a:schemeClr val="tx1">
                        <a:lumMod val="65000"/>
                        <a:lumOff val="35000"/>
                      </a:schemeClr>
                    </a:solidFill>
                    <a:latin typeface="Arial" panose="020B0604020202020204" pitchFamily="34" charset="0"/>
                    <a:cs typeface="Arial" panose="020B0604020202020204" pitchFamily="34" charset="0"/>
                  </a:rPr>
                  <a:t> Process</a:t>
                </a:r>
                <a:endParaRPr lang="fr-FR" sz="1400" i="1" dirty="0">
                  <a:solidFill>
                    <a:schemeClr val="tx1">
                      <a:lumMod val="65000"/>
                      <a:lumOff val="35000"/>
                    </a:schemeClr>
                  </a:solidFill>
                  <a:latin typeface="Arial" panose="020B0604020202020204" pitchFamily="34" charset="0"/>
                  <a:cs typeface="Arial" panose="020B0604020202020204" pitchFamily="34" charset="0"/>
                </a:endParaRPr>
              </a:p>
              <a:p>
                <a:endParaRPr lang="fr-FR" sz="975" i="1" dirty="0">
                  <a:solidFill>
                    <a:schemeClr val="tx1">
                      <a:lumMod val="65000"/>
                      <a:lumOff val="35000"/>
                    </a:schemeClr>
                  </a:solidFill>
                  <a:latin typeface="Arial" panose="020B0604020202020204" pitchFamily="34" charset="0"/>
                  <a:cs typeface="Arial" panose="020B0604020202020204" pitchFamily="34" charset="0"/>
                </a:endParaRPr>
              </a:p>
              <a:p>
                <a:pPr>
                  <a:lnSpc>
                    <a:spcPct val="150000"/>
                  </a:lnSpc>
                </a:pPr>
                <a:r>
                  <a:rPr lang="en-US" sz="900" i="1" dirty="0" err="1">
                    <a:solidFill>
                      <a:schemeClr val="tx1">
                        <a:lumMod val="65000"/>
                        <a:lumOff val="35000"/>
                      </a:schemeClr>
                    </a:solidFill>
                    <a:latin typeface="Arial" panose="020B0604020202020204" pitchFamily="34" charset="0"/>
                    <a:cs typeface="Arial" panose="020B0604020202020204" pitchFamily="34" charset="0"/>
                  </a:rPr>
                  <a:t>Khuyến</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khích</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tương</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tác</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giữa</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các</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bô</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môn</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để</a:t>
                </a:r>
                <a:r>
                  <a:rPr lang="en-US" sz="900" i="1" dirty="0">
                    <a:solidFill>
                      <a:schemeClr val="tx1">
                        <a:lumMod val="65000"/>
                        <a:lumOff val="35000"/>
                      </a:schemeClr>
                    </a:solidFill>
                    <a:latin typeface="Arial" panose="020B0604020202020204" pitchFamily="34" charset="0"/>
                    <a:cs typeface="Arial" panose="020B0604020202020204" pitchFamily="34" charset="0"/>
                  </a:rPr>
                  <a:t> có </a:t>
                </a:r>
                <a:r>
                  <a:rPr lang="en-US" sz="900" i="1" dirty="0" err="1">
                    <a:solidFill>
                      <a:schemeClr val="tx1">
                        <a:lumMod val="65000"/>
                        <a:lumOff val="35000"/>
                      </a:schemeClr>
                    </a:solidFill>
                    <a:latin typeface="Arial" panose="020B0604020202020204" pitchFamily="34" charset="0"/>
                    <a:cs typeface="Arial" panose="020B0604020202020204" pitchFamily="34" charset="0"/>
                  </a:rPr>
                  <a:t>một</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nhóm</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dự</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án</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tích</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hợp</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và</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đa</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dạng</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trong</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giai</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đoạn</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tiền</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thiết</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kê</a:t>
                </a:r>
                <a:r>
                  <a:rPr lang="en-US" sz="900" i="1" dirty="0">
                    <a:solidFill>
                      <a:schemeClr val="tx1">
                        <a:lumMod val="65000"/>
                        <a:lumOff val="35000"/>
                      </a:schemeClr>
                    </a:solidFill>
                    <a:latin typeface="Arial" panose="020B0604020202020204" pitchFamily="34" charset="0"/>
                    <a:cs typeface="Arial" panose="020B0604020202020204" pitchFamily="34" charset="0"/>
                  </a:rPr>
                  <a:t>́.</a:t>
                </a:r>
                <a:endParaRPr lang="fr-FR" sz="900" i="1" dirty="0">
                  <a:solidFill>
                    <a:schemeClr val="tx1">
                      <a:lumMod val="65000"/>
                      <a:lumOff val="35000"/>
                    </a:schemeClr>
                  </a:solidFill>
                  <a:latin typeface="Arial" panose="020B0604020202020204" pitchFamily="34" charset="0"/>
                  <a:cs typeface="Arial" panose="020B0604020202020204" pitchFamily="34" charset="0"/>
                </a:endParaRPr>
              </a:p>
            </p:txBody>
          </p:sp>
        </p:grpSp>
        <p:grpSp>
          <p:nvGrpSpPr>
            <p:cNvPr id="13" name="Group 12">
              <a:extLst>
                <a:ext uri="{FF2B5EF4-FFF2-40B4-BE49-F238E27FC236}">
                  <a16:creationId xmlns:a16="http://schemas.microsoft.com/office/drawing/2014/main" id="{7570DF91-A7B7-71AB-0F95-BC4077256A05}"/>
                </a:ext>
              </a:extLst>
            </p:cNvPr>
            <p:cNvGrpSpPr/>
            <p:nvPr/>
          </p:nvGrpSpPr>
          <p:grpSpPr>
            <a:xfrm>
              <a:off x="198637" y="2123285"/>
              <a:ext cx="4692504" cy="1044430"/>
              <a:chOff x="244475" y="2073556"/>
              <a:chExt cx="5775389" cy="1285452"/>
            </a:xfrm>
          </p:grpSpPr>
          <p:pic>
            <p:nvPicPr>
              <p:cNvPr id="20" name="Picture 19">
                <a:extLst>
                  <a:ext uri="{FF2B5EF4-FFF2-40B4-BE49-F238E27FC236}">
                    <a16:creationId xmlns:a16="http://schemas.microsoft.com/office/drawing/2014/main" id="{8619FCCA-C414-C0F2-7654-9D27C45D411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4475" y="2339801"/>
                <a:ext cx="914400" cy="914399"/>
              </a:xfrm>
              <a:prstGeom prst="rect">
                <a:avLst/>
              </a:prstGeom>
            </p:spPr>
          </p:pic>
          <p:sp>
            <p:nvSpPr>
              <p:cNvPr id="21" name="TextBox 20">
                <a:extLst>
                  <a:ext uri="{FF2B5EF4-FFF2-40B4-BE49-F238E27FC236}">
                    <a16:creationId xmlns:a16="http://schemas.microsoft.com/office/drawing/2014/main" id="{49995F80-8188-37E1-0953-01C80D90A3B7}"/>
                  </a:ext>
                </a:extLst>
              </p:cNvPr>
              <p:cNvSpPr txBox="1"/>
              <p:nvPr/>
            </p:nvSpPr>
            <p:spPr>
              <a:xfrm>
                <a:off x="1249734" y="2073556"/>
                <a:ext cx="4770130" cy="1285452"/>
              </a:xfrm>
              <a:prstGeom prst="rect">
                <a:avLst/>
              </a:prstGeom>
              <a:noFill/>
            </p:spPr>
            <p:txBody>
              <a:bodyPr wrap="square" rtlCol="0">
                <a:spAutoFit/>
              </a:bodyPr>
              <a:lstStyle/>
              <a:p>
                <a:r>
                  <a:rPr lang="fr-FR" sz="1400" b="1" dirty="0">
                    <a:solidFill>
                      <a:schemeClr val="tx1">
                        <a:lumMod val="65000"/>
                        <a:lumOff val="35000"/>
                      </a:schemeClr>
                    </a:solidFill>
                    <a:latin typeface="Arial" panose="020B0604020202020204" pitchFamily="34" charset="0"/>
                    <a:cs typeface="Arial" panose="020B0604020202020204" pitchFamily="34" charset="0"/>
                  </a:rPr>
                  <a:t>Location and Transportation</a:t>
                </a:r>
                <a:endParaRPr lang="fr-FR" sz="1400" i="1" dirty="0">
                  <a:solidFill>
                    <a:schemeClr val="tx1">
                      <a:lumMod val="65000"/>
                      <a:lumOff val="35000"/>
                    </a:schemeClr>
                  </a:solidFill>
                  <a:latin typeface="Arial" panose="020B0604020202020204" pitchFamily="34" charset="0"/>
                  <a:cs typeface="Arial" panose="020B0604020202020204" pitchFamily="34" charset="0"/>
                </a:endParaRPr>
              </a:p>
              <a:p>
                <a:endParaRPr lang="fr-FR" sz="865" i="1" dirty="0">
                  <a:solidFill>
                    <a:schemeClr val="tx1">
                      <a:lumMod val="65000"/>
                      <a:lumOff val="35000"/>
                    </a:schemeClr>
                  </a:solidFill>
                  <a:latin typeface="Arial" panose="020B0604020202020204" pitchFamily="34" charset="0"/>
                  <a:cs typeface="Arial" panose="020B0604020202020204" pitchFamily="34" charset="0"/>
                </a:endParaRPr>
              </a:p>
              <a:p>
                <a:pPr>
                  <a:lnSpc>
                    <a:spcPct val="150000"/>
                  </a:lnSpc>
                </a:pPr>
                <a:r>
                  <a:rPr lang="en-US" sz="900" i="1" dirty="0" err="1">
                    <a:solidFill>
                      <a:schemeClr val="tx1">
                        <a:lumMod val="65000"/>
                        <a:lumOff val="35000"/>
                      </a:schemeClr>
                    </a:solidFill>
                    <a:latin typeface="Arial" panose="020B0604020202020204" pitchFamily="34" charset="0"/>
                    <a:cs typeface="Arial" panose="020B0604020202020204" pitchFamily="34" charset="0"/>
                  </a:rPr>
                  <a:t>Các</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dư</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án</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trong</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khu</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vực</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mật</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đô</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lớn</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gần</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các</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tiện</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ích</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đa</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dạng</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tiếp</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cận</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đến</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các</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hệ</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thống</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giao</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thông</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công</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cộng</a:t>
                </a:r>
                <a:r>
                  <a:rPr lang="en-US" sz="900" i="1" dirty="0">
                    <a:solidFill>
                      <a:schemeClr val="tx1">
                        <a:lumMod val="65000"/>
                        <a:lumOff val="35000"/>
                      </a:schemeClr>
                    </a:solidFill>
                    <a:latin typeface="Arial" panose="020B0604020202020204" pitchFamily="34" charset="0"/>
                    <a:cs typeface="Arial" panose="020B0604020202020204" pitchFamily="34" charset="0"/>
                  </a:rPr>
                  <a:t>.</a:t>
                </a:r>
                <a:endParaRPr lang="fr-FR" sz="900" i="1" dirty="0">
                  <a:solidFill>
                    <a:schemeClr val="tx1">
                      <a:lumMod val="65000"/>
                      <a:lumOff val="35000"/>
                    </a:schemeClr>
                  </a:solidFill>
                  <a:latin typeface="Arial" panose="020B0604020202020204" pitchFamily="34" charset="0"/>
                  <a:cs typeface="Arial" panose="020B0604020202020204" pitchFamily="34" charset="0"/>
                </a:endParaRPr>
              </a:p>
            </p:txBody>
          </p:sp>
        </p:grpSp>
        <p:grpSp>
          <p:nvGrpSpPr>
            <p:cNvPr id="22" name="Group 21">
              <a:extLst>
                <a:ext uri="{FF2B5EF4-FFF2-40B4-BE49-F238E27FC236}">
                  <a16:creationId xmlns:a16="http://schemas.microsoft.com/office/drawing/2014/main" id="{AFD9576E-401D-8A2A-2C59-DB8DE6CED8FB}"/>
                </a:ext>
              </a:extLst>
            </p:cNvPr>
            <p:cNvGrpSpPr/>
            <p:nvPr/>
          </p:nvGrpSpPr>
          <p:grpSpPr>
            <a:xfrm>
              <a:off x="198643" y="3611878"/>
              <a:ext cx="4531483" cy="1065713"/>
              <a:chOff x="244475" y="3700697"/>
              <a:chExt cx="5577209" cy="1311648"/>
            </a:xfrm>
          </p:grpSpPr>
          <p:pic>
            <p:nvPicPr>
              <p:cNvPr id="23" name="Picture 22">
                <a:extLst>
                  <a:ext uri="{FF2B5EF4-FFF2-40B4-BE49-F238E27FC236}">
                    <a16:creationId xmlns:a16="http://schemas.microsoft.com/office/drawing/2014/main" id="{C5023EC9-A096-8D35-A734-4277C2C5334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44475" y="3977202"/>
                <a:ext cx="914400" cy="914400"/>
              </a:xfrm>
              <a:prstGeom prst="rect">
                <a:avLst/>
              </a:prstGeom>
            </p:spPr>
          </p:pic>
          <p:sp>
            <p:nvSpPr>
              <p:cNvPr id="24" name="TextBox 23">
                <a:extLst>
                  <a:ext uri="{FF2B5EF4-FFF2-40B4-BE49-F238E27FC236}">
                    <a16:creationId xmlns:a16="http://schemas.microsoft.com/office/drawing/2014/main" id="{F15DE065-A632-B057-0A14-6CF3601D997A}"/>
                  </a:ext>
                </a:extLst>
              </p:cNvPr>
              <p:cNvSpPr txBox="1"/>
              <p:nvPr/>
            </p:nvSpPr>
            <p:spPr>
              <a:xfrm>
                <a:off x="1249734" y="3700697"/>
                <a:ext cx="4571950" cy="1311648"/>
              </a:xfrm>
              <a:prstGeom prst="rect">
                <a:avLst/>
              </a:prstGeom>
              <a:noFill/>
            </p:spPr>
            <p:txBody>
              <a:bodyPr wrap="square" rtlCol="0">
                <a:spAutoFit/>
              </a:bodyPr>
              <a:lstStyle/>
              <a:p>
                <a:r>
                  <a:rPr lang="fr-FR" sz="1400" b="1" dirty="0" err="1">
                    <a:solidFill>
                      <a:schemeClr val="tx1">
                        <a:lumMod val="65000"/>
                        <a:lumOff val="35000"/>
                      </a:schemeClr>
                    </a:solidFill>
                    <a:latin typeface="Arial" panose="020B0604020202020204" pitchFamily="34" charset="0"/>
                    <a:cs typeface="Arial" panose="020B0604020202020204" pitchFamily="34" charset="0"/>
                  </a:rPr>
                  <a:t>Sustainable</a:t>
                </a:r>
                <a:r>
                  <a:rPr lang="fr-FR" sz="1400" b="1" dirty="0">
                    <a:solidFill>
                      <a:schemeClr val="tx1">
                        <a:lumMod val="65000"/>
                        <a:lumOff val="35000"/>
                      </a:schemeClr>
                    </a:solidFill>
                    <a:latin typeface="Arial" panose="020B0604020202020204" pitchFamily="34" charset="0"/>
                    <a:cs typeface="Arial" panose="020B0604020202020204" pitchFamily="34" charset="0"/>
                  </a:rPr>
                  <a:t> Sites</a:t>
                </a:r>
                <a:endParaRPr lang="fr-FR" sz="1400" i="1" dirty="0">
                  <a:solidFill>
                    <a:schemeClr val="tx1">
                      <a:lumMod val="65000"/>
                      <a:lumOff val="35000"/>
                    </a:schemeClr>
                  </a:solidFill>
                  <a:latin typeface="Arial" panose="020B0604020202020204" pitchFamily="34" charset="0"/>
                  <a:cs typeface="Arial" panose="020B0604020202020204" pitchFamily="34" charset="0"/>
                </a:endParaRPr>
              </a:p>
              <a:p>
                <a:endParaRPr lang="fr-FR" sz="975" i="1" dirty="0">
                  <a:solidFill>
                    <a:schemeClr val="tx1">
                      <a:lumMod val="65000"/>
                      <a:lumOff val="35000"/>
                    </a:schemeClr>
                  </a:solidFill>
                  <a:latin typeface="Arial" panose="020B0604020202020204" pitchFamily="34" charset="0"/>
                  <a:cs typeface="Arial" panose="020B0604020202020204" pitchFamily="34" charset="0"/>
                </a:endParaRPr>
              </a:p>
              <a:p>
                <a:pPr>
                  <a:lnSpc>
                    <a:spcPct val="150000"/>
                  </a:lnSpc>
                </a:pPr>
                <a:r>
                  <a:rPr lang="en-US" sz="900" i="1" dirty="0" err="1">
                    <a:solidFill>
                      <a:schemeClr val="tx1">
                        <a:lumMod val="65000"/>
                        <a:lumOff val="35000"/>
                      </a:schemeClr>
                    </a:solidFill>
                    <a:latin typeface="Arial" panose="020B0604020202020204" pitchFamily="34" charset="0"/>
                    <a:cs typeface="Arial" panose="020B0604020202020204" pitchFamily="34" charset="0"/>
                  </a:rPr>
                  <a:t>Khuyến</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khích</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các</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chiến</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lược</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giảm</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tác</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động</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lên</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hê</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sinh</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thái</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và</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nguồn</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nước</a:t>
                </a:r>
                <a:r>
                  <a:rPr lang="en-US" sz="900" i="1" dirty="0">
                    <a:solidFill>
                      <a:schemeClr val="tx1">
                        <a:lumMod val="65000"/>
                        <a:lumOff val="35000"/>
                      </a:schemeClr>
                    </a:solidFill>
                    <a:latin typeface="Arial" panose="020B0604020202020204" pitchFamily="34" charset="0"/>
                    <a:cs typeface="Arial" panose="020B0604020202020204" pitchFamily="34" charset="0"/>
                  </a:rPr>
                  <a:t>. </a:t>
                </a:r>
                <a:endParaRPr lang="fr-FR" sz="900" i="1" dirty="0">
                  <a:solidFill>
                    <a:schemeClr val="tx1">
                      <a:lumMod val="65000"/>
                      <a:lumOff val="35000"/>
                    </a:schemeClr>
                  </a:solidFill>
                  <a:latin typeface="Arial" panose="020B0604020202020204" pitchFamily="34" charset="0"/>
                  <a:cs typeface="Arial" panose="020B0604020202020204" pitchFamily="34" charset="0"/>
                </a:endParaRPr>
              </a:p>
            </p:txBody>
          </p:sp>
        </p:grpSp>
        <p:grpSp>
          <p:nvGrpSpPr>
            <p:cNvPr id="25" name="Group 24">
              <a:extLst>
                <a:ext uri="{FF2B5EF4-FFF2-40B4-BE49-F238E27FC236}">
                  <a16:creationId xmlns:a16="http://schemas.microsoft.com/office/drawing/2014/main" id="{BF96E480-B5B6-24E5-B815-AA87279BF36C}"/>
                </a:ext>
              </a:extLst>
            </p:cNvPr>
            <p:cNvGrpSpPr/>
            <p:nvPr/>
          </p:nvGrpSpPr>
          <p:grpSpPr>
            <a:xfrm>
              <a:off x="198637" y="5074902"/>
              <a:ext cx="4544380" cy="1351108"/>
              <a:chOff x="244475" y="5082184"/>
              <a:chExt cx="5593083" cy="1662903"/>
            </a:xfrm>
          </p:grpSpPr>
          <p:pic>
            <p:nvPicPr>
              <p:cNvPr id="26" name="Picture 25">
                <a:extLst>
                  <a:ext uri="{FF2B5EF4-FFF2-40B4-BE49-F238E27FC236}">
                    <a16:creationId xmlns:a16="http://schemas.microsoft.com/office/drawing/2014/main" id="{BDDB4704-C039-8FFC-875A-FB1CAF2F5AA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44475" y="5368948"/>
                <a:ext cx="914400" cy="914400"/>
              </a:xfrm>
              <a:prstGeom prst="rect">
                <a:avLst/>
              </a:prstGeom>
            </p:spPr>
          </p:pic>
          <p:sp>
            <p:nvSpPr>
              <p:cNvPr id="27" name="TextBox 26">
                <a:extLst>
                  <a:ext uri="{FF2B5EF4-FFF2-40B4-BE49-F238E27FC236}">
                    <a16:creationId xmlns:a16="http://schemas.microsoft.com/office/drawing/2014/main" id="{87FA5E2D-64B0-DAF5-C787-36530507ED59}"/>
                  </a:ext>
                </a:extLst>
              </p:cNvPr>
              <p:cNvSpPr txBox="1"/>
              <p:nvPr/>
            </p:nvSpPr>
            <p:spPr>
              <a:xfrm>
                <a:off x="1249734" y="5082184"/>
                <a:ext cx="4587824" cy="1662903"/>
              </a:xfrm>
              <a:prstGeom prst="rect">
                <a:avLst/>
              </a:prstGeom>
              <a:noFill/>
            </p:spPr>
            <p:txBody>
              <a:bodyPr wrap="square" rtlCol="0">
                <a:spAutoFit/>
              </a:bodyPr>
              <a:lstStyle/>
              <a:p>
                <a:r>
                  <a:rPr lang="fr-FR" sz="1400" b="1" dirty="0">
                    <a:solidFill>
                      <a:schemeClr val="tx1">
                        <a:lumMod val="65000"/>
                        <a:lumOff val="35000"/>
                      </a:schemeClr>
                    </a:solidFill>
                    <a:latin typeface="Arial" panose="020B0604020202020204" pitchFamily="34" charset="0"/>
                    <a:cs typeface="Arial" panose="020B0604020202020204" pitchFamily="34" charset="0"/>
                  </a:rPr>
                  <a:t>Water </a:t>
                </a:r>
                <a:r>
                  <a:rPr lang="fr-FR" sz="1400" b="1" dirty="0" err="1">
                    <a:solidFill>
                      <a:schemeClr val="tx1">
                        <a:lumMod val="65000"/>
                        <a:lumOff val="35000"/>
                      </a:schemeClr>
                    </a:solidFill>
                    <a:latin typeface="Arial" panose="020B0604020202020204" pitchFamily="34" charset="0"/>
                    <a:cs typeface="Arial" panose="020B0604020202020204" pitchFamily="34" charset="0"/>
                  </a:rPr>
                  <a:t>Efficiency</a:t>
                </a:r>
                <a:endParaRPr lang="fr-FR" sz="1400" i="1" dirty="0">
                  <a:solidFill>
                    <a:schemeClr val="tx1">
                      <a:lumMod val="65000"/>
                      <a:lumOff val="35000"/>
                    </a:schemeClr>
                  </a:solidFill>
                  <a:latin typeface="Arial" panose="020B0604020202020204" pitchFamily="34" charset="0"/>
                  <a:cs typeface="Arial" panose="020B0604020202020204" pitchFamily="34" charset="0"/>
                </a:endParaRPr>
              </a:p>
              <a:p>
                <a:endParaRPr lang="fr-FR" sz="1100" i="1" dirty="0">
                  <a:solidFill>
                    <a:schemeClr val="tx1">
                      <a:lumMod val="65000"/>
                      <a:lumOff val="35000"/>
                    </a:schemeClr>
                  </a:solidFill>
                  <a:latin typeface="Arial" panose="020B0604020202020204" pitchFamily="34" charset="0"/>
                  <a:cs typeface="Arial" panose="020B0604020202020204" pitchFamily="34" charset="0"/>
                </a:endParaRPr>
              </a:p>
              <a:p>
                <a:pPr>
                  <a:lnSpc>
                    <a:spcPct val="150000"/>
                  </a:lnSpc>
                </a:pPr>
                <a:r>
                  <a:rPr lang="en-US" sz="900" i="1" dirty="0" err="1">
                    <a:solidFill>
                      <a:schemeClr val="tx1">
                        <a:lumMod val="65000"/>
                        <a:lumOff val="35000"/>
                      </a:schemeClr>
                    </a:solidFill>
                    <a:latin typeface="Arial" panose="020B0604020202020204" pitchFamily="34" charset="0"/>
                    <a:cs typeface="Arial" panose="020B0604020202020204" pitchFamily="34" charset="0"/>
                  </a:rPr>
                  <a:t>Đê</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cao</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sử</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dụng</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nguồn</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nước</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thông</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minh</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hơn</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bên</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trong</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và</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bên</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ngoài</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đê</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giảm</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lượng</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nước</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thủy</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cục</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của</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khu</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vực</a:t>
                </a:r>
                <a:endParaRPr lang="fr-FR" sz="900" i="1" dirty="0">
                  <a:solidFill>
                    <a:schemeClr val="tx1">
                      <a:lumMod val="65000"/>
                      <a:lumOff val="35000"/>
                    </a:schemeClr>
                  </a:solidFill>
                  <a:latin typeface="Arial" panose="020B0604020202020204" pitchFamily="34" charset="0"/>
                  <a:cs typeface="Arial" panose="020B0604020202020204" pitchFamily="34" charset="0"/>
                </a:endParaRPr>
              </a:p>
            </p:txBody>
          </p:sp>
        </p:grpSp>
        <p:grpSp>
          <p:nvGrpSpPr>
            <p:cNvPr id="28" name="Group 27">
              <a:extLst>
                <a:ext uri="{FF2B5EF4-FFF2-40B4-BE49-F238E27FC236}">
                  <a16:creationId xmlns:a16="http://schemas.microsoft.com/office/drawing/2014/main" id="{635D0583-E83B-EC19-0917-D5C893F47F9C}"/>
                </a:ext>
              </a:extLst>
            </p:cNvPr>
            <p:cNvGrpSpPr/>
            <p:nvPr/>
          </p:nvGrpSpPr>
          <p:grpSpPr>
            <a:xfrm>
              <a:off x="5027301" y="411513"/>
              <a:ext cx="4605784" cy="1089900"/>
              <a:chOff x="6187439" y="7599"/>
              <a:chExt cx="5668657" cy="1341417"/>
            </a:xfrm>
          </p:grpSpPr>
          <p:pic>
            <p:nvPicPr>
              <p:cNvPr id="29" name="Picture 28">
                <a:extLst>
                  <a:ext uri="{FF2B5EF4-FFF2-40B4-BE49-F238E27FC236}">
                    <a16:creationId xmlns:a16="http://schemas.microsoft.com/office/drawing/2014/main" id="{45067AEF-BBBB-CA78-83D3-912EF20F46B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187439" y="284104"/>
                <a:ext cx="914400" cy="914400"/>
              </a:xfrm>
              <a:prstGeom prst="rect">
                <a:avLst/>
              </a:prstGeom>
            </p:spPr>
          </p:pic>
          <p:sp>
            <p:nvSpPr>
              <p:cNvPr id="30" name="TextBox 29">
                <a:extLst>
                  <a:ext uri="{FF2B5EF4-FFF2-40B4-BE49-F238E27FC236}">
                    <a16:creationId xmlns:a16="http://schemas.microsoft.com/office/drawing/2014/main" id="{B917300D-8218-A240-12F4-D3B2A6421C78}"/>
                  </a:ext>
                </a:extLst>
              </p:cNvPr>
              <p:cNvSpPr txBox="1"/>
              <p:nvPr/>
            </p:nvSpPr>
            <p:spPr>
              <a:xfrm>
                <a:off x="7193278" y="7599"/>
                <a:ext cx="4662818" cy="1341417"/>
              </a:xfrm>
              <a:prstGeom prst="rect">
                <a:avLst/>
              </a:prstGeom>
              <a:noFill/>
            </p:spPr>
            <p:txBody>
              <a:bodyPr wrap="square" rtlCol="0">
                <a:spAutoFit/>
              </a:bodyPr>
              <a:lstStyle/>
              <a:p>
                <a:r>
                  <a:rPr lang="fr-FR" sz="1400" b="1" dirty="0">
                    <a:solidFill>
                      <a:schemeClr val="tx1">
                        <a:lumMod val="65000"/>
                        <a:lumOff val="35000"/>
                      </a:schemeClr>
                    </a:solidFill>
                    <a:latin typeface="Arial" panose="020B0604020202020204" pitchFamily="34" charset="0"/>
                    <a:cs typeface="Arial" panose="020B0604020202020204" pitchFamily="34" charset="0"/>
                  </a:rPr>
                  <a:t>Energy and </a:t>
                </a:r>
                <a:r>
                  <a:rPr lang="fr-FR" sz="1400" b="1" dirty="0" err="1">
                    <a:solidFill>
                      <a:schemeClr val="tx1">
                        <a:lumMod val="65000"/>
                        <a:lumOff val="35000"/>
                      </a:schemeClr>
                    </a:solidFill>
                    <a:latin typeface="Arial" panose="020B0604020202020204" pitchFamily="34" charset="0"/>
                    <a:cs typeface="Arial" panose="020B0604020202020204" pitchFamily="34" charset="0"/>
                  </a:rPr>
                  <a:t>Atmosphere</a:t>
                </a:r>
                <a:endParaRPr lang="fr-FR" sz="1400" i="1" dirty="0">
                  <a:solidFill>
                    <a:schemeClr val="tx1">
                      <a:lumMod val="65000"/>
                      <a:lumOff val="35000"/>
                    </a:schemeClr>
                  </a:solidFill>
                  <a:latin typeface="Arial" panose="020B0604020202020204" pitchFamily="34" charset="0"/>
                  <a:cs typeface="Arial" panose="020B0604020202020204" pitchFamily="34" charset="0"/>
                </a:endParaRPr>
              </a:p>
              <a:p>
                <a:endParaRPr lang="fr-FR" sz="1100" i="1" dirty="0">
                  <a:solidFill>
                    <a:schemeClr val="tx1">
                      <a:lumMod val="65000"/>
                      <a:lumOff val="35000"/>
                    </a:schemeClr>
                  </a:solidFill>
                  <a:latin typeface="Arial" panose="020B0604020202020204" pitchFamily="34" charset="0"/>
                  <a:cs typeface="Arial" panose="020B0604020202020204" pitchFamily="34" charset="0"/>
                </a:endParaRPr>
              </a:p>
              <a:p>
                <a:pPr>
                  <a:lnSpc>
                    <a:spcPct val="150000"/>
                  </a:lnSpc>
                </a:pPr>
                <a:r>
                  <a:rPr lang="en-US" sz="900" i="1" dirty="0" err="1">
                    <a:solidFill>
                      <a:schemeClr val="tx1">
                        <a:lumMod val="65000"/>
                        <a:lumOff val="35000"/>
                      </a:schemeClr>
                    </a:solidFill>
                    <a:latin typeface="Arial" panose="020B0604020202020204" pitchFamily="34" charset="0"/>
                    <a:cs typeface="Arial" panose="020B0604020202020204" pitchFamily="34" charset="0"/>
                  </a:rPr>
                  <a:t>Nâng</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cao</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hiệu</a:t>
                </a:r>
                <a:r>
                  <a:rPr lang="en-US" sz="900" i="1" dirty="0">
                    <a:solidFill>
                      <a:schemeClr val="tx1">
                        <a:lumMod val="65000"/>
                        <a:lumOff val="35000"/>
                      </a:schemeClr>
                    </a:solidFill>
                    <a:latin typeface="Arial" panose="020B0604020202020204" pitchFamily="34" charset="0"/>
                    <a:cs typeface="Arial" panose="020B0604020202020204" pitchFamily="34" charset="0"/>
                  </a:rPr>
                  <a:t> quả </a:t>
                </a:r>
                <a:r>
                  <a:rPr lang="en-US" sz="900" i="1" dirty="0" err="1">
                    <a:solidFill>
                      <a:schemeClr val="tx1">
                        <a:lumMod val="65000"/>
                        <a:lumOff val="35000"/>
                      </a:schemeClr>
                    </a:solidFill>
                    <a:latin typeface="Arial" panose="020B0604020202020204" pitchFamily="34" charset="0"/>
                    <a:cs typeface="Arial" panose="020B0604020202020204" pitchFamily="34" charset="0"/>
                  </a:rPr>
                  <a:t>năng</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lượng</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công</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trình</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cao</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hơn</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thông</a:t>
                </a:r>
                <a:r>
                  <a:rPr lang="en-US" sz="900" i="1" dirty="0">
                    <a:solidFill>
                      <a:schemeClr val="tx1">
                        <a:lumMod val="65000"/>
                        <a:lumOff val="35000"/>
                      </a:schemeClr>
                    </a:solidFill>
                    <a:latin typeface="Arial" panose="020B0604020202020204" pitchFamily="34" charset="0"/>
                    <a:cs typeface="Arial" panose="020B0604020202020204" pitchFamily="34" charset="0"/>
                  </a:rPr>
                  <a:t> qua </a:t>
                </a:r>
                <a:r>
                  <a:rPr lang="en-US" sz="900" i="1" dirty="0" err="1">
                    <a:solidFill>
                      <a:schemeClr val="tx1">
                        <a:lumMod val="65000"/>
                        <a:lumOff val="35000"/>
                      </a:schemeClr>
                    </a:solidFill>
                    <a:latin typeface="Arial" panose="020B0604020202020204" pitchFamily="34" charset="0"/>
                    <a:cs typeface="Arial" panose="020B0604020202020204" pitchFamily="34" charset="0"/>
                  </a:rPr>
                  <a:t>các</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chiến</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lược</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sáng</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tạo</a:t>
                </a:r>
                <a:r>
                  <a:rPr lang="en-US" sz="900" i="1" dirty="0">
                    <a:solidFill>
                      <a:schemeClr val="tx1">
                        <a:lumMod val="65000"/>
                        <a:lumOff val="35000"/>
                      </a:schemeClr>
                    </a:solidFill>
                    <a:latin typeface="Arial" panose="020B0604020202020204" pitchFamily="34" charset="0"/>
                    <a:cs typeface="Arial" panose="020B0604020202020204" pitchFamily="34" charset="0"/>
                  </a:rPr>
                  <a:t>.</a:t>
                </a:r>
                <a:endParaRPr lang="fr-FR" sz="900" i="1" dirty="0">
                  <a:solidFill>
                    <a:schemeClr val="tx1">
                      <a:lumMod val="65000"/>
                      <a:lumOff val="35000"/>
                    </a:schemeClr>
                  </a:solidFill>
                  <a:latin typeface="Arial" panose="020B0604020202020204" pitchFamily="34" charset="0"/>
                  <a:cs typeface="Arial" panose="020B0604020202020204" pitchFamily="34" charset="0"/>
                </a:endParaRPr>
              </a:p>
            </p:txBody>
          </p:sp>
        </p:grpSp>
        <p:grpSp>
          <p:nvGrpSpPr>
            <p:cNvPr id="31" name="Group 30">
              <a:extLst>
                <a:ext uri="{FF2B5EF4-FFF2-40B4-BE49-F238E27FC236}">
                  <a16:creationId xmlns:a16="http://schemas.microsoft.com/office/drawing/2014/main" id="{E15F42C7-74A4-79F8-E8FC-D11045D3AF50}"/>
                </a:ext>
              </a:extLst>
            </p:cNvPr>
            <p:cNvGrpSpPr/>
            <p:nvPr/>
          </p:nvGrpSpPr>
          <p:grpSpPr>
            <a:xfrm>
              <a:off x="5027301" y="1833629"/>
              <a:ext cx="4605784" cy="1070551"/>
              <a:chOff x="6187439" y="1774349"/>
              <a:chExt cx="5668657" cy="1317600"/>
            </a:xfrm>
          </p:grpSpPr>
          <p:pic>
            <p:nvPicPr>
              <p:cNvPr id="32" name="Picture 31">
                <a:extLst>
                  <a:ext uri="{FF2B5EF4-FFF2-40B4-BE49-F238E27FC236}">
                    <a16:creationId xmlns:a16="http://schemas.microsoft.com/office/drawing/2014/main" id="{F613AC56-0E01-F431-32AB-809D34A9A36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187439" y="1927744"/>
                <a:ext cx="914400" cy="914400"/>
              </a:xfrm>
              <a:prstGeom prst="rect">
                <a:avLst/>
              </a:prstGeom>
            </p:spPr>
          </p:pic>
          <p:sp>
            <p:nvSpPr>
              <p:cNvPr id="33" name="TextBox 32">
                <a:extLst>
                  <a:ext uri="{FF2B5EF4-FFF2-40B4-BE49-F238E27FC236}">
                    <a16:creationId xmlns:a16="http://schemas.microsoft.com/office/drawing/2014/main" id="{A0069850-63B7-C8C5-3C6D-E9C67D7668BE}"/>
                  </a:ext>
                </a:extLst>
              </p:cNvPr>
              <p:cNvSpPr txBox="1"/>
              <p:nvPr/>
            </p:nvSpPr>
            <p:spPr>
              <a:xfrm>
                <a:off x="7193278" y="1774349"/>
                <a:ext cx="4662818" cy="1317600"/>
              </a:xfrm>
              <a:prstGeom prst="rect">
                <a:avLst/>
              </a:prstGeom>
              <a:noFill/>
            </p:spPr>
            <p:txBody>
              <a:bodyPr wrap="square" rtlCol="0">
                <a:spAutoFit/>
              </a:bodyPr>
              <a:lstStyle/>
              <a:p>
                <a:r>
                  <a:rPr lang="fr-FR" sz="1400" b="1" dirty="0">
                    <a:solidFill>
                      <a:schemeClr val="tx1">
                        <a:lumMod val="65000"/>
                        <a:lumOff val="35000"/>
                      </a:schemeClr>
                    </a:solidFill>
                    <a:latin typeface="Arial" panose="020B0604020202020204" pitchFamily="34" charset="0"/>
                    <a:cs typeface="Arial" panose="020B0604020202020204" pitchFamily="34" charset="0"/>
                  </a:rPr>
                  <a:t>Materials and </a:t>
                </a:r>
                <a:r>
                  <a:rPr lang="fr-FR" sz="1400" b="1" dirty="0" err="1">
                    <a:solidFill>
                      <a:schemeClr val="tx1">
                        <a:lumMod val="65000"/>
                        <a:lumOff val="35000"/>
                      </a:schemeClr>
                    </a:solidFill>
                    <a:latin typeface="Arial" panose="020B0604020202020204" pitchFamily="34" charset="0"/>
                    <a:cs typeface="Arial" panose="020B0604020202020204" pitchFamily="34" charset="0"/>
                  </a:rPr>
                  <a:t>Resources</a:t>
                </a:r>
                <a:endParaRPr lang="fr-FR" sz="1400" i="1" dirty="0">
                  <a:solidFill>
                    <a:schemeClr val="tx1">
                      <a:lumMod val="65000"/>
                      <a:lumOff val="35000"/>
                    </a:schemeClr>
                  </a:solidFill>
                  <a:latin typeface="Arial" panose="020B0604020202020204" pitchFamily="34" charset="0"/>
                  <a:cs typeface="Arial" panose="020B0604020202020204" pitchFamily="34" charset="0"/>
                </a:endParaRPr>
              </a:p>
              <a:p>
                <a:endParaRPr lang="fr-FR" sz="1000" i="1" dirty="0">
                  <a:solidFill>
                    <a:schemeClr val="tx1">
                      <a:lumMod val="65000"/>
                      <a:lumOff val="35000"/>
                    </a:schemeClr>
                  </a:solidFill>
                  <a:latin typeface="Arial" panose="020B0604020202020204" pitchFamily="34" charset="0"/>
                  <a:cs typeface="Arial" panose="020B0604020202020204" pitchFamily="34" charset="0"/>
                </a:endParaRPr>
              </a:p>
              <a:p>
                <a:pPr>
                  <a:lnSpc>
                    <a:spcPct val="150000"/>
                  </a:lnSpc>
                </a:pPr>
                <a:r>
                  <a:rPr lang="en-US" sz="900" i="1" dirty="0" err="1">
                    <a:solidFill>
                      <a:schemeClr val="tx1">
                        <a:lumMod val="65000"/>
                        <a:lumOff val="35000"/>
                      </a:schemeClr>
                    </a:solidFill>
                    <a:latin typeface="Arial" panose="020B0604020202020204" pitchFamily="34" charset="0"/>
                    <a:cs typeface="Arial" panose="020B0604020202020204" pitchFamily="34" charset="0"/>
                  </a:rPr>
                  <a:t>Khuyến</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khích</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việc</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sử</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dụng</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các</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vật</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liệu</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công</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trình</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bền</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vững</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và</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giảm</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rác</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thải</a:t>
                </a:r>
                <a:r>
                  <a:rPr lang="en-US" sz="900" i="1" dirty="0">
                    <a:solidFill>
                      <a:schemeClr val="tx1">
                        <a:lumMod val="65000"/>
                        <a:lumOff val="35000"/>
                      </a:schemeClr>
                    </a:solidFill>
                    <a:latin typeface="Arial" panose="020B0604020202020204" pitchFamily="34" charset="0"/>
                    <a:cs typeface="Arial" panose="020B0604020202020204" pitchFamily="34" charset="0"/>
                  </a:rPr>
                  <a:t>. </a:t>
                </a:r>
                <a:endParaRPr lang="fr-FR" sz="900" i="1" dirty="0">
                  <a:solidFill>
                    <a:schemeClr val="tx1">
                      <a:lumMod val="65000"/>
                      <a:lumOff val="35000"/>
                    </a:schemeClr>
                  </a:solidFill>
                  <a:latin typeface="Arial" panose="020B0604020202020204" pitchFamily="34" charset="0"/>
                  <a:cs typeface="Arial" panose="020B0604020202020204" pitchFamily="34" charset="0"/>
                </a:endParaRPr>
              </a:p>
            </p:txBody>
          </p:sp>
        </p:grpSp>
        <p:grpSp>
          <p:nvGrpSpPr>
            <p:cNvPr id="34" name="Group 33">
              <a:extLst>
                <a:ext uri="{FF2B5EF4-FFF2-40B4-BE49-F238E27FC236}">
                  <a16:creationId xmlns:a16="http://schemas.microsoft.com/office/drawing/2014/main" id="{1F110331-1A79-C95E-6C04-304B8C05F3B7}"/>
                </a:ext>
              </a:extLst>
            </p:cNvPr>
            <p:cNvGrpSpPr/>
            <p:nvPr/>
          </p:nvGrpSpPr>
          <p:grpSpPr>
            <a:xfrm>
              <a:off x="5027300" y="3264724"/>
              <a:ext cx="4680070" cy="1070551"/>
              <a:chOff x="6187439" y="3373672"/>
              <a:chExt cx="5760086" cy="1317600"/>
            </a:xfrm>
          </p:grpSpPr>
          <p:pic>
            <p:nvPicPr>
              <p:cNvPr id="35" name="Picture 34">
                <a:extLst>
                  <a:ext uri="{FF2B5EF4-FFF2-40B4-BE49-F238E27FC236}">
                    <a16:creationId xmlns:a16="http://schemas.microsoft.com/office/drawing/2014/main" id="{388549C1-69B1-1B70-F45B-991F7A852E5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187439" y="3527070"/>
                <a:ext cx="914400" cy="914399"/>
              </a:xfrm>
              <a:prstGeom prst="rect">
                <a:avLst/>
              </a:prstGeom>
            </p:spPr>
          </p:pic>
          <p:sp>
            <p:nvSpPr>
              <p:cNvPr id="36" name="TextBox 35">
                <a:extLst>
                  <a:ext uri="{FF2B5EF4-FFF2-40B4-BE49-F238E27FC236}">
                    <a16:creationId xmlns:a16="http://schemas.microsoft.com/office/drawing/2014/main" id="{479606B5-BC43-D0C5-0CF3-E42BCE884ED8}"/>
                  </a:ext>
                </a:extLst>
              </p:cNvPr>
              <p:cNvSpPr txBox="1"/>
              <p:nvPr/>
            </p:nvSpPr>
            <p:spPr>
              <a:xfrm>
                <a:off x="7193278" y="3373672"/>
                <a:ext cx="4754247" cy="1317600"/>
              </a:xfrm>
              <a:prstGeom prst="rect">
                <a:avLst/>
              </a:prstGeom>
              <a:noFill/>
            </p:spPr>
            <p:txBody>
              <a:bodyPr wrap="square" rtlCol="0">
                <a:spAutoFit/>
              </a:bodyPr>
              <a:lstStyle/>
              <a:p>
                <a:r>
                  <a:rPr lang="fr-FR" sz="1400" b="1" dirty="0">
                    <a:solidFill>
                      <a:schemeClr val="tx1">
                        <a:lumMod val="65000"/>
                        <a:lumOff val="35000"/>
                      </a:schemeClr>
                    </a:solidFill>
                    <a:latin typeface="Arial" panose="020B0604020202020204" pitchFamily="34" charset="0"/>
                    <a:cs typeface="Arial" panose="020B0604020202020204" pitchFamily="34" charset="0"/>
                  </a:rPr>
                  <a:t>Indoor Environmental </a:t>
                </a:r>
                <a:r>
                  <a:rPr lang="fr-FR" sz="1400" b="1" dirty="0" err="1">
                    <a:solidFill>
                      <a:schemeClr val="tx1">
                        <a:lumMod val="65000"/>
                        <a:lumOff val="35000"/>
                      </a:schemeClr>
                    </a:solidFill>
                    <a:latin typeface="Arial" panose="020B0604020202020204" pitchFamily="34" charset="0"/>
                    <a:cs typeface="Arial" panose="020B0604020202020204" pitchFamily="34" charset="0"/>
                  </a:rPr>
                  <a:t>Quality</a:t>
                </a:r>
                <a:endParaRPr lang="fr-FR" sz="1400" i="1" dirty="0">
                  <a:solidFill>
                    <a:schemeClr val="tx1">
                      <a:lumMod val="65000"/>
                      <a:lumOff val="35000"/>
                    </a:schemeClr>
                  </a:solidFill>
                  <a:latin typeface="Arial" panose="020B0604020202020204" pitchFamily="34" charset="0"/>
                  <a:cs typeface="Arial" panose="020B0604020202020204" pitchFamily="34" charset="0"/>
                </a:endParaRPr>
              </a:p>
              <a:p>
                <a:endParaRPr lang="fr-FR" sz="1000" i="1" dirty="0">
                  <a:solidFill>
                    <a:schemeClr val="tx1">
                      <a:lumMod val="65000"/>
                      <a:lumOff val="35000"/>
                    </a:schemeClr>
                  </a:solidFill>
                  <a:latin typeface="Arial" panose="020B0604020202020204" pitchFamily="34" charset="0"/>
                  <a:cs typeface="Arial" panose="020B0604020202020204" pitchFamily="34" charset="0"/>
                </a:endParaRPr>
              </a:p>
              <a:p>
                <a:pPr>
                  <a:lnSpc>
                    <a:spcPct val="150000"/>
                  </a:lnSpc>
                </a:pPr>
                <a:r>
                  <a:rPr lang="en-US" sz="900" i="1" dirty="0" err="1">
                    <a:solidFill>
                      <a:schemeClr val="tx1">
                        <a:lumMod val="65000"/>
                        <a:lumOff val="35000"/>
                      </a:schemeClr>
                    </a:solidFill>
                    <a:latin typeface="Arial" panose="020B0604020202020204" pitchFamily="34" charset="0"/>
                    <a:cs typeface="Arial" panose="020B0604020202020204" pitchFamily="34" charset="0"/>
                  </a:rPr>
                  <a:t>Nâng</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cao</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chất</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lượng</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không</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khí</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trong</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nhà</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tốt</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hơn</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và</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cải</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thiện</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chiếu</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sáng</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tư</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nhiên</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và</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tầm</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nhìn</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chất</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lượng</a:t>
                </a:r>
                <a:endParaRPr lang="en-US" sz="900" i="1" dirty="0">
                  <a:solidFill>
                    <a:schemeClr val="tx1">
                      <a:lumMod val="65000"/>
                      <a:lumOff val="35000"/>
                    </a:schemeClr>
                  </a:solidFill>
                  <a:latin typeface="Arial" panose="020B0604020202020204" pitchFamily="34" charset="0"/>
                  <a:cs typeface="Arial" panose="020B0604020202020204" pitchFamily="34" charset="0"/>
                </a:endParaRPr>
              </a:p>
            </p:txBody>
          </p:sp>
        </p:grpSp>
        <p:grpSp>
          <p:nvGrpSpPr>
            <p:cNvPr id="37" name="Group 36">
              <a:extLst>
                <a:ext uri="{FF2B5EF4-FFF2-40B4-BE49-F238E27FC236}">
                  <a16:creationId xmlns:a16="http://schemas.microsoft.com/office/drawing/2014/main" id="{B9D4D91D-E675-2AFA-84A7-46414EB7215D}"/>
                </a:ext>
              </a:extLst>
            </p:cNvPr>
            <p:cNvGrpSpPr/>
            <p:nvPr/>
          </p:nvGrpSpPr>
          <p:grpSpPr>
            <a:xfrm>
              <a:off x="5027295" y="4565080"/>
              <a:ext cx="4605783" cy="1070551"/>
              <a:chOff x="6187439" y="4712009"/>
              <a:chExt cx="5668656" cy="1317602"/>
            </a:xfrm>
          </p:grpSpPr>
          <p:pic>
            <p:nvPicPr>
              <p:cNvPr id="38" name="Picture 37">
                <a:extLst>
                  <a:ext uri="{FF2B5EF4-FFF2-40B4-BE49-F238E27FC236}">
                    <a16:creationId xmlns:a16="http://schemas.microsoft.com/office/drawing/2014/main" id="{A51623D8-6B8E-2B86-7738-C1AB52C7BF5E}"/>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187439" y="4988513"/>
                <a:ext cx="914400" cy="914400"/>
              </a:xfrm>
              <a:prstGeom prst="rect">
                <a:avLst/>
              </a:prstGeom>
            </p:spPr>
          </p:pic>
          <p:sp>
            <p:nvSpPr>
              <p:cNvPr id="39" name="TextBox 38">
                <a:extLst>
                  <a:ext uri="{FF2B5EF4-FFF2-40B4-BE49-F238E27FC236}">
                    <a16:creationId xmlns:a16="http://schemas.microsoft.com/office/drawing/2014/main" id="{519CFD38-3DE6-BF72-01BB-AA67F62064B4}"/>
                  </a:ext>
                </a:extLst>
              </p:cNvPr>
              <p:cNvSpPr txBox="1"/>
              <p:nvPr/>
            </p:nvSpPr>
            <p:spPr>
              <a:xfrm>
                <a:off x="7193278" y="4712009"/>
                <a:ext cx="4662817" cy="1317602"/>
              </a:xfrm>
              <a:prstGeom prst="rect">
                <a:avLst/>
              </a:prstGeom>
              <a:noFill/>
            </p:spPr>
            <p:txBody>
              <a:bodyPr wrap="square" rtlCol="0">
                <a:spAutoFit/>
              </a:bodyPr>
              <a:lstStyle/>
              <a:p>
                <a:r>
                  <a:rPr lang="fr-FR" sz="1400" b="1" dirty="0">
                    <a:solidFill>
                      <a:schemeClr val="tx1">
                        <a:lumMod val="65000"/>
                        <a:lumOff val="35000"/>
                      </a:schemeClr>
                    </a:solidFill>
                    <a:latin typeface="Arial" panose="020B0604020202020204" pitchFamily="34" charset="0"/>
                    <a:cs typeface="Arial" panose="020B0604020202020204" pitchFamily="34" charset="0"/>
                  </a:rPr>
                  <a:t>Innovation</a:t>
                </a:r>
                <a:endParaRPr lang="fr-FR" sz="1400" i="1" dirty="0">
                  <a:solidFill>
                    <a:schemeClr val="tx1">
                      <a:lumMod val="65000"/>
                      <a:lumOff val="35000"/>
                    </a:schemeClr>
                  </a:solidFill>
                  <a:latin typeface="Arial" panose="020B0604020202020204" pitchFamily="34" charset="0"/>
                  <a:cs typeface="Arial" panose="020B0604020202020204" pitchFamily="34" charset="0"/>
                </a:endParaRPr>
              </a:p>
              <a:p>
                <a:endParaRPr lang="fr-FR" sz="1000" i="1" dirty="0">
                  <a:solidFill>
                    <a:schemeClr val="tx1">
                      <a:lumMod val="65000"/>
                      <a:lumOff val="35000"/>
                    </a:schemeClr>
                  </a:solidFill>
                  <a:latin typeface="Arial" panose="020B0604020202020204" pitchFamily="34" charset="0"/>
                  <a:cs typeface="Arial" panose="020B0604020202020204" pitchFamily="34" charset="0"/>
                </a:endParaRPr>
              </a:p>
              <a:p>
                <a:pPr>
                  <a:lnSpc>
                    <a:spcPct val="150000"/>
                  </a:lnSpc>
                </a:pPr>
                <a:r>
                  <a:rPr lang="en-US" sz="900" i="1" dirty="0">
                    <a:solidFill>
                      <a:schemeClr val="tx1">
                        <a:lumMod val="65000"/>
                        <a:lumOff val="35000"/>
                      </a:schemeClr>
                    </a:solidFill>
                    <a:latin typeface="Arial" panose="020B0604020202020204" pitchFamily="34" charset="0"/>
                    <a:cs typeface="Arial" panose="020B0604020202020204" pitchFamily="34" charset="0"/>
                  </a:rPr>
                  <a:t>Các </a:t>
                </a:r>
                <a:r>
                  <a:rPr lang="en-US" sz="900" i="1" dirty="0" err="1">
                    <a:solidFill>
                      <a:schemeClr val="tx1">
                        <a:lumMod val="65000"/>
                        <a:lumOff val="35000"/>
                      </a:schemeClr>
                    </a:solidFill>
                    <a:latin typeface="Arial" panose="020B0604020202020204" pitchFamily="34" charset="0"/>
                    <a:cs typeface="Arial" panose="020B0604020202020204" pitchFamily="34" charset="0"/>
                  </a:rPr>
                  <a:t>biện</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pháp</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thiết</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kê</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bền</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vững</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chưa</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được</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đê</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cập</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trong</a:t>
                </a:r>
                <a:r>
                  <a:rPr lang="en-US" sz="900" i="1" dirty="0">
                    <a:solidFill>
                      <a:schemeClr val="tx1">
                        <a:lumMod val="65000"/>
                        <a:lumOff val="35000"/>
                      </a:schemeClr>
                    </a:solidFill>
                    <a:latin typeface="Arial" panose="020B0604020202020204" pitchFamily="34" charset="0"/>
                    <a:cs typeface="Arial" panose="020B0604020202020204" pitchFamily="34" charset="0"/>
                  </a:rPr>
                  <a:t> LEED </a:t>
                </a:r>
                <a:r>
                  <a:rPr lang="en-US" sz="900" i="1" dirty="0" err="1">
                    <a:solidFill>
                      <a:schemeClr val="tx1">
                        <a:lumMod val="65000"/>
                        <a:lumOff val="35000"/>
                      </a:schemeClr>
                    </a:solidFill>
                    <a:latin typeface="Arial" panose="020B0604020202020204" pitchFamily="34" charset="0"/>
                    <a:cs typeface="Arial" panose="020B0604020202020204" pitchFamily="34" charset="0"/>
                  </a:rPr>
                  <a:t>hoặc</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các</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giải</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pháp</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vượt</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trội</a:t>
                </a:r>
                <a:endParaRPr lang="fr-FR" sz="900" i="1" dirty="0">
                  <a:solidFill>
                    <a:schemeClr val="tx1">
                      <a:lumMod val="65000"/>
                      <a:lumOff val="35000"/>
                    </a:schemeClr>
                  </a:solidFill>
                  <a:latin typeface="Arial" panose="020B0604020202020204" pitchFamily="34" charset="0"/>
                  <a:cs typeface="Arial" panose="020B0604020202020204" pitchFamily="34" charset="0"/>
                </a:endParaRPr>
              </a:p>
            </p:txBody>
          </p:sp>
        </p:grpSp>
        <p:grpSp>
          <p:nvGrpSpPr>
            <p:cNvPr id="40" name="Group 39">
              <a:extLst>
                <a:ext uri="{FF2B5EF4-FFF2-40B4-BE49-F238E27FC236}">
                  <a16:creationId xmlns:a16="http://schemas.microsoft.com/office/drawing/2014/main" id="{58C30FF4-8FD5-8440-FA5D-80404199EE72}"/>
                </a:ext>
              </a:extLst>
            </p:cNvPr>
            <p:cNvGrpSpPr/>
            <p:nvPr/>
          </p:nvGrpSpPr>
          <p:grpSpPr>
            <a:xfrm>
              <a:off x="5027295" y="5759990"/>
              <a:ext cx="4605783" cy="1070552"/>
              <a:chOff x="6187439" y="5827480"/>
              <a:chExt cx="5668656" cy="1317603"/>
            </a:xfrm>
          </p:grpSpPr>
          <p:pic>
            <p:nvPicPr>
              <p:cNvPr id="41" name="Picture 40">
                <a:extLst>
                  <a:ext uri="{FF2B5EF4-FFF2-40B4-BE49-F238E27FC236}">
                    <a16:creationId xmlns:a16="http://schemas.microsoft.com/office/drawing/2014/main" id="{D3D82417-7748-3B62-5809-C56234250190}"/>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187439" y="6103982"/>
                <a:ext cx="914400" cy="914399"/>
              </a:xfrm>
              <a:prstGeom prst="rect">
                <a:avLst/>
              </a:prstGeom>
            </p:spPr>
          </p:pic>
          <p:sp>
            <p:nvSpPr>
              <p:cNvPr id="42" name="TextBox 41">
                <a:extLst>
                  <a:ext uri="{FF2B5EF4-FFF2-40B4-BE49-F238E27FC236}">
                    <a16:creationId xmlns:a16="http://schemas.microsoft.com/office/drawing/2014/main" id="{6E627C4C-0F0B-647E-B239-65FB5AB80703}"/>
                  </a:ext>
                </a:extLst>
              </p:cNvPr>
              <p:cNvSpPr txBox="1"/>
              <p:nvPr/>
            </p:nvSpPr>
            <p:spPr>
              <a:xfrm>
                <a:off x="7193280" y="5827480"/>
                <a:ext cx="4662815" cy="1317603"/>
              </a:xfrm>
              <a:prstGeom prst="rect">
                <a:avLst/>
              </a:prstGeom>
              <a:noFill/>
            </p:spPr>
            <p:txBody>
              <a:bodyPr wrap="square" rtlCol="0">
                <a:spAutoFit/>
              </a:bodyPr>
              <a:lstStyle/>
              <a:p>
                <a:r>
                  <a:rPr lang="fr-FR" sz="1400" b="1" dirty="0" err="1">
                    <a:solidFill>
                      <a:schemeClr val="tx1">
                        <a:lumMod val="65000"/>
                        <a:lumOff val="35000"/>
                      </a:schemeClr>
                    </a:solidFill>
                    <a:latin typeface="Arial" panose="020B0604020202020204" pitchFamily="34" charset="0"/>
                    <a:cs typeface="Arial" panose="020B0604020202020204" pitchFamily="34" charset="0"/>
                  </a:rPr>
                  <a:t>Regional</a:t>
                </a:r>
                <a:r>
                  <a:rPr lang="fr-FR" sz="1400" b="1" dirty="0">
                    <a:solidFill>
                      <a:schemeClr val="tx1">
                        <a:lumMod val="65000"/>
                        <a:lumOff val="35000"/>
                      </a:schemeClr>
                    </a:solidFill>
                    <a:latin typeface="Arial" panose="020B0604020202020204" pitchFamily="34" charset="0"/>
                    <a:cs typeface="Arial" panose="020B0604020202020204" pitchFamily="34" charset="0"/>
                  </a:rPr>
                  <a:t> </a:t>
                </a:r>
                <a:r>
                  <a:rPr lang="fr-FR" sz="1400" b="1" dirty="0" err="1">
                    <a:solidFill>
                      <a:schemeClr val="tx1">
                        <a:lumMod val="65000"/>
                        <a:lumOff val="35000"/>
                      </a:schemeClr>
                    </a:solidFill>
                    <a:latin typeface="Arial" panose="020B0604020202020204" pitchFamily="34" charset="0"/>
                    <a:cs typeface="Arial" panose="020B0604020202020204" pitchFamily="34" charset="0"/>
                  </a:rPr>
                  <a:t>Priority</a:t>
                </a:r>
                <a:endParaRPr lang="fr-FR" sz="1400" i="1" dirty="0">
                  <a:solidFill>
                    <a:schemeClr val="tx1">
                      <a:lumMod val="65000"/>
                      <a:lumOff val="35000"/>
                    </a:schemeClr>
                  </a:solidFill>
                  <a:latin typeface="Arial" panose="020B0604020202020204" pitchFamily="34" charset="0"/>
                  <a:cs typeface="Arial" panose="020B0604020202020204" pitchFamily="34" charset="0"/>
                </a:endParaRPr>
              </a:p>
              <a:p>
                <a:endParaRPr lang="fr-FR" sz="1000" i="1" dirty="0">
                  <a:solidFill>
                    <a:schemeClr val="tx1">
                      <a:lumMod val="65000"/>
                      <a:lumOff val="35000"/>
                    </a:schemeClr>
                  </a:solidFill>
                  <a:latin typeface="Arial" panose="020B0604020202020204" pitchFamily="34" charset="0"/>
                  <a:cs typeface="Arial" panose="020B0604020202020204" pitchFamily="34" charset="0"/>
                </a:endParaRPr>
              </a:p>
              <a:p>
                <a:pPr>
                  <a:lnSpc>
                    <a:spcPct val="150000"/>
                  </a:lnSpc>
                </a:pPr>
                <a:r>
                  <a:rPr lang="en-US" sz="900" i="1" dirty="0" err="1">
                    <a:solidFill>
                      <a:schemeClr val="tx1">
                        <a:lumMod val="65000"/>
                        <a:lumOff val="35000"/>
                      </a:schemeClr>
                    </a:solidFill>
                    <a:latin typeface="Arial" panose="020B0604020202020204" pitchFamily="34" charset="0"/>
                    <a:cs typeface="Arial" panose="020B0604020202020204" pitchFamily="34" charset="0"/>
                  </a:rPr>
                  <a:t>Đê</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cập</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đến</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các</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ưu</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tiên</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địa</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phương</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cho</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các</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công</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trình</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tại</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các</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vùng</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địa</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lý</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khác</a:t>
                </a:r>
                <a:r>
                  <a:rPr lang="en-US" sz="900" i="1" dirty="0">
                    <a:solidFill>
                      <a:schemeClr val="tx1">
                        <a:lumMod val="65000"/>
                        <a:lumOff val="35000"/>
                      </a:schemeClr>
                    </a:solidFill>
                    <a:latin typeface="Arial" panose="020B0604020202020204" pitchFamily="34" charset="0"/>
                    <a:cs typeface="Arial" panose="020B0604020202020204" pitchFamily="34" charset="0"/>
                  </a:rPr>
                  <a:t> </a:t>
                </a:r>
                <a:r>
                  <a:rPr lang="en-US" sz="900" i="1" dirty="0" err="1">
                    <a:solidFill>
                      <a:schemeClr val="tx1">
                        <a:lumMod val="65000"/>
                        <a:lumOff val="35000"/>
                      </a:schemeClr>
                    </a:solidFill>
                    <a:latin typeface="Arial" panose="020B0604020202020204" pitchFamily="34" charset="0"/>
                    <a:cs typeface="Arial" panose="020B0604020202020204" pitchFamily="34" charset="0"/>
                  </a:rPr>
                  <a:t>nhau</a:t>
                </a:r>
                <a:r>
                  <a:rPr lang="en-US" sz="900" i="1" dirty="0">
                    <a:solidFill>
                      <a:schemeClr val="tx1">
                        <a:lumMod val="65000"/>
                        <a:lumOff val="35000"/>
                      </a:schemeClr>
                    </a:solidFill>
                    <a:latin typeface="Arial" panose="020B0604020202020204" pitchFamily="34" charset="0"/>
                    <a:cs typeface="Arial" panose="020B0604020202020204" pitchFamily="34" charset="0"/>
                  </a:rPr>
                  <a:t>.</a:t>
                </a:r>
                <a:endParaRPr lang="fr-FR" sz="900" i="1" dirty="0">
                  <a:solidFill>
                    <a:schemeClr val="tx1">
                      <a:lumMod val="65000"/>
                      <a:lumOff val="35000"/>
                    </a:schemeClr>
                  </a:solidFill>
                  <a:latin typeface="Arial" panose="020B0604020202020204" pitchFamily="34" charset="0"/>
                  <a:cs typeface="Arial" panose="020B0604020202020204" pitchFamily="34" charset="0"/>
                </a:endParaRPr>
              </a:p>
            </p:txBody>
          </p:sp>
        </p:grpSp>
      </p:grpSp>
      <p:sp>
        <p:nvSpPr>
          <p:cNvPr id="44" name="Rectangle 43">
            <a:extLst>
              <a:ext uri="{FF2B5EF4-FFF2-40B4-BE49-F238E27FC236}">
                <a16:creationId xmlns:a16="http://schemas.microsoft.com/office/drawing/2014/main" id="{F519521D-5A43-5DBF-AB25-539D7C8E7C2B}"/>
              </a:ext>
            </a:extLst>
          </p:cNvPr>
          <p:cNvSpPr/>
          <p:nvPr/>
        </p:nvSpPr>
        <p:spPr>
          <a:xfrm>
            <a:off x="4282762" y="2012681"/>
            <a:ext cx="3952233" cy="1013138"/>
          </a:xfrm>
          <a:prstGeom prst="rect">
            <a:avLst/>
          </a:prstGeom>
          <a:noFill/>
          <a:ln w="38100">
            <a:solidFill>
              <a:srgbClr val="C0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41505870"/>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B3AF6-499B-5794-C0F0-41E8E21CC1C6}"/>
            </a:ext>
          </a:extLst>
        </p:cNvPr>
        <p:cNvGrpSpPr/>
        <p:nvPr/>
      </p:nvGrpSpPr>
      <p:grpSpPr>
        <a:xfrm>
          <a:off x="0" y="0"/>
          <a:ext cx="0" cy="0"/>
          <a:chOff x="0" y="0"/>
          <a:chExt cx="0" cy="0"/>
        </a:xfrm>
      </p:grpSpPr>
      <p:grpSp>
        <p:nvGrpSpPr>
          <p:cNvPr id="9" name="Group 8">
            <a:extLst>
              <a:ext uri="{FF2B5EF4-FFF2-40B4-BE49-F238E27FC236}">
                <a16:creationId xmlns:a16="http://schemas.microsoft.com/office/drawing/2014/main" id="{D92112E9-BDE0-9CFD-7E0D-60C95D063AD8}"/>
              </a:ext>
            </a:extLst>
          </p:cNvPr>
          <p:cNvGrpSpPr/>
          <p:nvPr/>
        </p:nvGrpSpPr>
        <p:grpSpPr>
          <a:xfrm>
            <a:off x="8950637" y="800707"/>
            <a:ext cx="970915" cy="2263421"/>
            <a:chOff x="7821133" y="800707"/>
            <a:chExt cx="2100419" cy="4896547"/>
          </a:xfrm>
        </p:grpSpPr>
        <p:grpSp>
          <p:nvGrpSpPr>
            <p:cNvPr id="3" name="Group 2">
              <a:extLst>
                <a:ext uri="{FF2B5EF4-FFF2-40B4-BE49-F238E27FC236}">
                  <a16:creationId xmlns:a16="http://schemas.microsoft.com/office/drawing/2014/main" id="{6667683B-8563-A85B-FE45-679A174BF729}"/>
                </a:ext>
              </a:extLst>
            </p:cNvPr>
            <p:cNvGrpSpPr/>
            <p:nvPr/>
          </p:nvGrpSpPr>
          <p:grpSpPr>
            <a:xfrm>
              <a:off x="7821133" y="800707"/>
              <a:ext cx="2100419" cy="1584177"/>
              <a:chOff x="7821133" y="800707"/>
              <a:chExt cx="2100419" cy="1584177"/>
            </a:xfrm>
          </p:grpSpPr>
          <p:pic>
            <p:nvPicPr>
              <p:cNvPr id="1030" name="Picture 6" descr="AI generated image">
                <a:extLst>
                  <a:ext uri="{FF2B5EF4-FFF2-40B4-BE49-F238E27FC236}">
                    <a16:creationId xmlns:a16="http://schemas.microsoft.com/office/drawing/2014/main" id="{FC3846EE-80CD-574D-17CF-1CFB841FCC48}"/>
                  </a:ext>
                </a:extLst>
              </p:cNvPr>
              <p:cNvPicPr>
                <a:picLocks noChangeAspect="1" noChangeArrowheads="1"/>
              </p:cNvPicPr>
              <p:nvPr/>
            </p:nvPicPr>
            <p:blipFill rotWithShape="1">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l="66020" t="1631" r="5822" b="69215"/>
              <a:stretch>
                <a:fillRect/>
              </a:stretch>
            </p:blipFill>
            <p:spPr bwMode="auto">
              <a:xfrm>
                <a:off x="7833320" y="800707"/>
                <a:ext cx="2088232" cy="1584177"/>
              </a:xfrm>
              <a:prstGeom prst="rect">
                <a:avLst/>
              </a:prstGeom>
              <a:noFill/>
              <a:extLst>
                <a:ext uri="{909E8E84-426E-40DD-AFC4-6F175D3DCCD1}">
                  <a14:hiddenFill xmlns:a14="http://schemas.microsoft.com/office/drawing/2010/main">
                    <a:solidFill>
                      <a:srgbClr val="FFFFFF"/>
                    </a:solidFill>
                  </a14:hiddenFill>
                </a:ext>
              </a:extLst>
            </p:spPr>
          </p:pic>
          <p:sp>
            <p:nvSpPr>
              <p:cNvPr id="14" name="Isosceles Triangle 13">
                <a:extLst>
                  <a:ext uri="{FF2B5EF4-FFF2-40B4-BE49-F238E27FC236}">
                    <a16:creationId xmlns:a16="http://schemas.microsoft.com/office/drawing/2014/main" id="{BE1CD355-251F-ED2B-0AB1-279D2B7AFD9B}"/>
                  </a:ext>
                </a:extLst>
              </p:cNvPr>
              <p:cNvSpPr/>
              <p:nvPr/>
            </p:nvSpPr>
            <p:spPr>
              <a:xfrm rot="10800000">
                <a:off x="7821135" y="804224"/>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54F861B5-A083-9553-B6D5-7616DC9F3D9C}"/>
                  </a:ext>
                </a:extLst>
              </p:cNvPr>
              <p:cNvSpPr/>
              <p:nvPr/>
            </p:nvSpPr>
            <p:spPr>
              <a:xfrm>
                <a:off x="7821133" y="1632316"/>
                <a:ext cx="552243" cy="752568"/>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3">
              <a:extLst>
                <a:ext uri="{FF2B5EF4-FFF2-40B4-BE49-F238E27FC236}">
                  <a16:creationId xmlns:a16="http://schemas.microsoft.com/office/drawing/2014/main" id="{C89AC717-0907-B668-52D0-E1ABE8987861}"/>
                </a:ext>
              </a:extLst>
            </p:cNvPr>
            <p:cNvGrpSpPr/>
            <p:nvPr/>
          </p:nvGrpSpPr>
          <p:grpSpPr>
            <a:xfrm>
              <a:off x="7821133" y="2456892"/>
              <a:ext cx="2100419" cy="1584177"/>
              <a:chOff x="7821133" y="2456892"/>
              <a:chExt cx="2100419" cy="1584177"/>
            </a:xfrm>
          </p:grpSpPr>
          <p:pic>
            <p:nvPicPr>
              <p:cNvPr id="6" name="Picture 6" descr="AI generated image">
                <a:extLst>
                  <a:ext uri="{FF2B5EF4-FFF2-40B4-BE49-F238E27FC236}">
                    <a16:creationId xmlns:a16="http://schemas.microsoft.com/office/drawing/2014/main" id="{666E11AD-03D0-7364-E945-572C19BE56A3}"/>
                  </a:ext>
                </a:extLst>
              </p:cNvPr>
              <p:cNvPicPr>
                <a:picLocks noChangeAspect="1" noChangeArrowheads="1"/>
              </p:cNvPicPr>
              <p:nvPr/>
            </p:nvPicPr>
            <p:blipFill rotWithShape="1">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l="66020" t="32057" r="5822" b="38789"/>
              <a:stretch>
                <a:fillRect/>
              </a:stretch>
            </p:blipFill>
            <p:spPr bwMode="auto">
              <a:xfrm>
                <a:off x="7833320" y="2456892"/>
                <a:ext cx="2088232" cy="1584177"/>
              </a:xfrm>
              <a:prstGeom prst="rect">
                <a:avLst/>
              </a:prstGeom>
              <a:noFill/>
              <a:extLst>
                <a:ext uri="{909E8E84-426E-40DD-AFC4-6F175D3DCCD1}">
                  <a14:hiddenFill xmlns:a14="http://schemas.microsoft.com/office/drawing/2010/main">
                    <a:solidFill>
                      <a:srgbClr val="FFFFFF"/>
                    </a:solidFill>
                  </a14:hiddenFill>
                </a:ext>
              </a:extLst>
            </p:spPr>
          </p:pic>
          <p:sp>
            <p:nvSpPr>
              <p:cNvPr id="15" name="Isosceles Triangle 14">
                <a:extLst>
                  <a:ext uri="{FF2B5EF4-FFF2-40B4-BE49-F238E27FC236}">
                    <a16:creationId xmlns:a16="http://schemas.microsoft.com/office/drawing/2014/main" id="{3F6E2D89-48BB-FC65-6C22-08B5221672DB}"/>
                  </a:ext>
                </a:extLst>
              </p:cNvPr>
              <p:cNvSpPr/>
              <p:nvPr/>
            </p:nvSpPr>
            <p:spPr>
              <a:xfrm rot="10800000">
                <a:off x="7821134" y="2456892"/>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F209F78D-0CD7-2771-0E76-DD0AEFE3EF9D}"/>
                  </a:ext>
                </a:extLst>
              </p:cNvPr>
              <p:cNvSpPr/>
              <p:nvPr/>
            </p:nvSpPr>
            <p:spPr>
              <a:xfrm>
                <a:off x="7821133" y="3288501"/>
                <a:ext cx="552243" cy="752568"/>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a:extLst>
                <a:ext uri="{FF2B5EF4-FFF2-40B4-BE49-F238E27FC236}">
                  <a16:creationId xmlns:a16="http://schemas.microsoft.com/office/drawing/2014/main" id="{8356BCDA-C60F-07C4-FF96-B0F74B4BE102}"/>
                </a:ext>
              </a:extLst>
            </p:cNvPr>
            <p:cNvGrpSpPr/>
            <p:nvPr/>
          </p:nvGrpSpPr>
          <p:grpSpPr>
            <a:xfrm>
              <a:off x="7821133" y="4113077"/>
              <a:ext cx="2088239" cy="1584177"/>
              <a:chOff x="7821133" y="4113077"/>
              <a:chExt cx="2088239" cy="1584177"/>
            </a:xfrm>
          </p:grpSpPr>
          <p:pic>
            <p:nvPicPr>
              <p:cNvPr id="7" name="Picture 6" descr="AI generated image">
                <a:extLst>
                  <a:ext uri="{FF2B5EF4-FFF2-40B4-BE49-F238E27FC236}">
                    <a16:creationId xmlns:a16="http://schemas.microsoft.com/office/drawing/2014/main" id="{A1E156AB-F8E3-A307-641F-A1336C64B8E5}"/>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6020" t="63021" r="5822" b="7825"/>
              <a:stretch>
                <a:fillRect/>
              </a:stretch>
            </p:blipFill>
            <p:spPr bwMode="auto">
              <a:xfrm>
                <a:off x="7821139" y="4113077"/>
                <a:ext cx="2088233" cy="1584177"/>
              </a:xfrm>
              <a:prstGeom prst="rect">
                <a:avLst/>
              </a:prstGeom>
              <a:noFill/>
              <a:extLst>
                <a:ext uri="{909E8E84-426E-40DD-AFC4-6F175D3DCCD1}">
                  <a14:hiddenFill xmlns:a14="http://schemas.microsoft.com/office/drawing/2010/main">
                    <a:solidFill>
                      <a:srgbClr val="FFFFFF"/>
                    </a:solidFill>
                  </a14:hiddenFill>
                </a:ext>
              </a:extLst>
            </p:spPr>
          </p:pic>
          <p:sp>
            <p:nvSpPr>
              <p:cNvPr id="16" name="Isosceles Triangle 15">
                <a:extLst>
                  <a:ext uri="{FF2B5EF4-FFF2-40B4-BE49-F238E27FC236}">
                    <a16:creationId xmlns:a16="http://schemas.microsoft.com/office/drawing/2014/main" id="{42E61E8F-8923-8635-416B-E1D1592C5438}"/>
                  </a:ext>
                </a:extLst>
              </p:cNvPr>
              <p:cNvSpPr/>
              <p:nvPr/>
            </p:nvSpPr>
            <p:spPr>
              <a:xfrm rot="10800000">
                <a:off x="7822959" y="4116593"/>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359A054E-A21C-A798-FE4C-21982BCE1CE9}"/>
                  </a:ext>
                </a:extLst>
              </p:cNvPr>
              <p:cNvSpPr/>
              <p:nvPr/>
            </p:nvSpPr>
            <p:spPr>
              <a:xfrm>
                <a:off x="7821133" y="4869162"/>
                <a:ext cx="552243" cy="828092"/>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1" name="Rectangle: Rounded Corners 10">
            <a:extLst>
              <a:ext uri="{FF2B5EF4-FFF2-40B4-BE49-F238E27FC236}">
                <a16:creationId xmlns:a16="http://schemas.microsoft.com/office/drawing/2014/main" id="{2EEA19E6-6C9F-50D1-B71C-B5492FAA98B2}"/>
              </a:ext>
            </a:extLst>
          </p:cNvPr>
          <p:cNvSpPr/>
          <p:nvPr/>
        </p:nvSpPr>
        <p:spPr>
          <a:xfrm>
            <a:off x="200473" y="800707"/>
            <a:ext cx="8640960" cy="5544617"/>
          </a:xfrm>
          <a:prstGeom prst="roundRect">
            <a:avLst>
              <a:gd name="adj" fmla="val 3709"/>
            </a:avLst>
          </a:prstGeom>
          <a:noFill/>
          <a:ln w="38100">
            <a:solidFill>
              <a:srgbClr val="7F8083"/>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Box 4">
            <a:extLst>
              <a:ext uri="{FF2B5EF4-FFF2-40B4-BE49-F238E27FC236}">
                <a16:creationId xmlns:a16="http://schemas.microsoft.com/office/drawing/2014/main" id="{C760AF4E-F3F1-385A-9FBE-F0C90F4EC622}"/>
              </a:ext>
            </a:extLst>
          </p:cNvPr>
          <p:cNvSpPr txBox="1">
            <a:spLocks noChangeArrowheads="1"/>
          </p:cNvSpPr>
          <p:nvPr/>
        </p:nvSpPr>
        <p:spPr bwMode="auto">
          <a:xfrm>
            <a:off x="94588" y="160061"/>
            <a:ext cx="9716838" cy="215632"/>
          </a:xfrm>
          <a:prstGeom prst="rect">
            <a:avLst/>
          </a:prstGeom>
          <a:noFill/>
          <a:ln w="9525">
            <a:no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n-US" altLang="en-US" sz="1200" b="1" dirty="0">
                <a:solidFill>
                  <a:schemeClr val="tx1">
                    <a:lumMod val="75000"/>
                    <a:lumOff val="25000"/>
                  </a:schemeClr>
                </a:solidFill>
              </a:rPr>
              <a:t>VẬT LIỆU &amp; CARBON TRONG CHỨNG NHẬN LEED</a:t>
            </a:r>
          </a:p>
        </p:txBody>
      </p:sp>
      <p:grpSp>
        <p:nvGrpSpPr>
          <p:cNvPr id="54" name="Group 53">
            <a:extLst>
              <a:ext uri="{FF2B5EF4-FFF2-40B4-BE49-F238E27FC236}">
                <a16:creationId xmlns:a16="http://schemas.microsoft.com/office/drawing/2014/main" id="{895F66E1-9EE2-A668-923D-898E9ECDDC5B}"/>
              </a:ext>
            </a:extLst>
          </p:cNvPr>
          <p:cNvGrpSpPr/>
          <p:nvPr/>
        </p:nvGrpSpPr>
        <p:grpSpPr>
          <a:xfrm>
            <a:off x="332330" y="1143716"/>
            <a:ext cx="8377245" cy="4802639"/>
            <a:chOff x="212159" y="617793"/>
            <a:chExt cx="9481686" cy="5435810"/>
          </a:xfrm>
        </p:grpSpPr>
        <p:sp>
          <p:nvSpPr>
            <p:cNvPr id="45" name="TextBox 44">
              <a:extLst>
                <a:ext uri="{FF2B5EF4-FFF2-40B4-BE49-F238E27FC236}">
                  <a16:creationId xmlns:a16="http://schemas.microsoft.com/office/drawing/2014/main" id="{2D2C58DA-43B8-0F2A-FB99-A00202742378}"/>
                </a:ext>
              </a:extLst>
            </p:cNvPr>
            <p:cNvSpPr txBox="1"/>
            <p:nvPr/>
          </p:nvSpPr>
          <p:spPr>
            <a:xfrm>
              <a:off x="869007" y="620322"/>
              <a:ext cx="3998814" cy="3448697"/>
            </a:xfrm>
            <a:prstGeom prst="rect">
              <a:avLst/>
            </a:prstGeom>
            <a:noFill/>
          </p:spPr>
          <p:txBody>
            <a:bodyPr wrap="square" rtlCol="0">
              <a:spAutoFit/>
            </a:bodyPr>
            <a:lstStyle/>
            <a:p>
              <a:r>
                <a:rPr lang="fr-FR" sz="1200" b="1" dirty="0">
                  <a:solidFill>
                    <a:schemeClr val="tx1">
                      <a:lumMod val="65000"/>
                      <a:lumOff val="35000"/>
                    </a:schemeClr>
                  </a:solidFill>
                  <a:latin typeface="Arial" panose="020B0604020202020204" pitchFamily="34" charset="0"/>
                  <a:cs typeface="Arial" panose="020B0604020202020204" pitchFamily="34" charset="0"/>
                </a:rPr>
                <a:t>MR - MATERIALS AND RESOURCES</a:t>
              </a:r>
            </a:p>
            <a:p>
              <a:endParaRPr lang="fr-FR" sz="1200" i="1" dirty="0">
                <a:solidFill>
                  <a:schemeClr val="tx1">
                    <a:lumMod val="65000"/>
                    <a:lumOff val="35000"/>
                  </a:schemeClr>
                </a:solidFill>
                <a:latin typeface="Arial" panose="020B0604020202020204" pitchFamily="34" charset="0"/>
                <a:cs typeface="Arial" panose="020B0604020202020204" pitchFamily="34" charset="0"/>
              </a:endParaRPr>
            </a:p>
            <a:p>
              <a:endParaRPr lang="fr-FR" sz="1200" i="1" dirty="0">
                <a:solidFill>
                  <a:schemeClr val="tx1">
                    <a:lumMod val="65000"/>
                    <a:lumOff val="35000"/>
                  </a:schemeClr>
                </a:solidFill>
                <a:latin typeface="Arial" panose="020B0604020202020204" pitchFamily="34" charset="0"/>
                <a:cs typeface="Arial" panose="020B0604020202020204" pitchFamily="34" charset="0"/>
              </a:endParaRPr>
            </a:p>
            <a:p>
              <a:pPr marL="232410" indent="-232410">
                <a:buFont typeface="Arial" panose="020B0604020202020204" pitchFamily="34" charset="0"/>
                <a:buChar char="•"/>
              </a:pPr>
              <a:r>
                <a:rPr lang="fr-FR" sz="1200" dirty="0">
                  <a:solidFill>
                    <a:schemeClr val="bg1">
                      <a:lumMod val="85000"/>
                    </a:schemeClr>
                  </a:solidFill>
                  <a:latin typeface="Arial" panose="020B0604020202020204" pitchFamily="34" charset="0"/>
                  <a:cs typeface="Arial" panose="020B0604020202020204" pitchFamily="34" charset="0"/>
                </a:rPr>
                <a:t>Collection and Storage of </a:t>
              </a:r>
              <a:r>
                <a:rPr lang="fr-FR" sz="1200" b="1" dirty="0">
                  <a:solidFill>
                    <a:schemeClr val="bg1">
                      <a:lumMod val="85000"/>
                    </a:schemeClr>
                  </a:solidFill>
                  <a:latin typeface="Arial" panose="020B0604020202020204" pitchFamily="34" charset="0"/>
                  <a:cs typeface="Arial" panose="020B0604020202020204" pitchFamily="34" charset="0"/>
                </a:rPr>
                <a:t>recyclable </a:t>
              </a:r>
              <a:r>
                <a:rPr lang="fr-FR" sz="1200" b="1" dirty="0" err="1">
                  <a:solidFill>
                    <a:schemeClr val="bg1">
                      <a:lumMod val="85000"/>
                    </a:schemeClr>
                  </a:solidFill>
                  <a:latin typeface="Arial" panose="020B0604020202020204" pitchFamily="34" charset="0"/>
                  <a:cs typeface="Arial" panose="020B0604020202020204" pitchFamily="34" charset="0"/>
                </a:rPr>
                <a:t>materials</a:t>
              </a:r>
              <a:endParaRPr lang="fr-FR" sz="1200" b="1" dirty="0">
                <a:solidFill>
                  <a:schemeClr val="bg1">
                    <a:lumMod val="85000"/>
                  </a:schemeClr>
                </a:solidFill>
                <a:latin typeface="Arial" panose="020B0604020202020204" pitchFamily="34" charset="0"/>
                <a:cs typeface="Arial" panose="020B0604020202020204" pitchFamily="34" charset="0"/>
              </a:endParaRPr>
            </a:p>
            <a:p>
              <a:pPr marL="232410" indent="-232410">
                <a:buFont typeface="Arial" panose="020B0604020202020204" pitchFamily="34" charset="0"/>
                <a:buChar char="•"/>
              </a:pPr>
              <a:endParaRPr lang="fr-FR" sz="1200" dirty="0">
                <a:solidFill>
                  <a:schemeClr val="bg1">
                    <a:lumMod val="85000"/>
                  </a:schemeClr>
                </a:solidFill>
                <a:latin typeface="Arial" panose="020B0604020202020204" pitchFamily="34" charset="0"/>
                <a:cs typeface="Arial" panose="020B0604020202020204" pitchFamily="34" charset="0"/>
              </a:endParaRPr>
            </a:p>
            <a:p>
              <a:pPr marL="232410" indent="-232410">
                <a:buFont typeface="Arial" panose="020B0604020202020204" pitchFamily="34" charset="0"/>
                <a:buChar char="•"/>
              </a:pPr>
              <a:r>
                <a:rPr lang="fr-FR" sz="1200" dirty="0">
                  <a:solidFill>
                    <a:schemeClr val="bg1">
                      <a:lumMod val="85000"/>
                    </a:schemeClr>
                  </a:solidFill>
                  <a:latin typeface="Arial" panose="020B0604020202020204" pitchFamily="34" charset="0"/>
                  <a:cs typeface="Arial" panose="020B0604020202020204" pitchFamily="34" charset="0"/>
                </a:rPr>
                <a:t>Reduce </a:t>
              </a:r>
              <a:r>
                <a:rPr lang="fr-FR" sz="1200" b="1" dirty="0">
                  <a:solidFill>
                    <a:schemeClr val="bg1">
                      <a:lumMod val="85000"/>
                    </a:schemeClr>
                  </a:solidFill>
                  <a:latin typeface="Arial" panose="020B0604020202020204" pitchFamily="34" charset="0"/>
                  <a:cs typeface="Arial" panose="020B0604020202020204" pitchFamily="34" charset="0"/>
                </a:rPr>
                <a:t>construction and </a:t>
              </a:r>
              <a:r>
                <a:rPr lang="fr-FR" sz="1200" b="1" dirty="0" err="1">
                  <a:solidFill>
                    <a:schemeClr val="bg1">
                      <a:lumMod val="85000"/>
                    </a:schemeClr>
                  </a:solidFill>
                  <a:latin typeface="Arial" panose="020B0604020202020204" pitchFamily="34" charset="0"/>
                  <a:cs typeface="Arial" panose="020B0604020202020204" pitchFamily="34" charset="0"/>
                </a:rPr>
                <a:t>demolition</a:t>
              </a:r>
              <a:r>
                <a:rPr lang="fr-FR" sz="1200" b="1" dirty="0">
                  <a:solidFill>
                    <a:schemeClr val="bg1">
                      <a:lumMod val="85000"/>
                    </a:schemeClr>
                  </a:solidFill>
                  <a:latin typeface="Arial" panose="020B0604020202020204" pitchFamily="34" charset="0"/>
                  <a:cs typeface="Arial" panose="020B0604020202020204" pitchFamily="34" charset="0"/>
                </a:rPr>
                <a:t> </a:t>
              </a:r>
              <a:r>
                <a:rPr lang="fr-FR" sz="1200" b="1" dirty="0" err="1">
                  <a:solidFill>
                    <a:schemeClr val="bg1">
                      <a:lumMod val="85000"/>
                    </a:schemeClr>
                  </a:solidFill>
                  <a:latin typeface="Arial" panose="020B0604020202020204" pitchFamily="34" charset="0"/>
                  <a:cs typeface="Arial" panose="020B0604020202020204" pitchFamily="34" charset="0"/>
                </a:rPr>
                <a:t>waste</a:t>
              </a:r>
              <a:r>
                <a:rPr lang="fr-FR" sz="1200" dirty="0">
                  <a:solidFill>
                    <a:schemeClr val="bg1">
                      <a:lumMod val="85000"/>
                    </a:schemeClr>
                  </a:solidFill>
                  <a:latin typeface="Arial" panose="020B0604020202020204" pitchFamily="34" charset="0"/>
                  <a:cs typeface="Arial" panose="020B0604020202020204" pitchFamily="34" charset="0"/>
                </a:rPr>
                <a:t> by </a:t>
              </a:r>
              <a:r>
                <a:rPr lang="fr-FR" sz="1200" dirty="0" err="1">
                  <a:solidFill>
                    <a:schemeClr val="bg1">
                      <a:lumMod val="85000"/>
                    </a:schemeClr>
                  </a:solidFill>
                  <a:latin typeface="Arial" panose="020B0604020202020204" pitchFamily="34" charset="0"/>
                  <a:cs typeface="Arial" panose="020B0604020202020204" pitchFamily="34" charset="0"/>
                </a:rPr>
                <a:t>recovering</a:t>
              </a:r>
              <a:r>
                <a:rPr lang="fr-FR" sz="1200" dirty="0">
                  <a:solidFill>
                    <a:schemeClr val="bg1">
                      <a:lumMod val="85000"/>
                    </a:schemeClr>
                  </a:solidFill>
                  <a:latin typeface="Arial" panose="020B0604020202020204" pitchFamily="34" charset="0"/>
                  <a:cs typeface="Arial" panose="020B0604020202020204" pitchFamily="34" charset="0"/>
                </a:rPr>
                <a:t>, </a:t>
              </a:r>
              <a:r>
                <a:rPr lang="fr-FR" sz="1200" dirty="0" err="1">
                  <a:solidFill>
                    <a:schemeClr val="bg1">
                      <a:lumMod val="85000"/>
                    </a:schemeClr>
                  </a:solidFill>
                  <a:latin typeface="Arial" panose="020B0604020202020204" pitchFamily="34" charset="0"/>
                  <a:cs typeface="Arial" panose="020B0604020202020204" pitchFamily="34" charset="0"/>
                </a:rPr>
                <a:t>reusing</a:t>
              </a:r>
              <a:r>
                <a:rPr lang="fr-FR" sz="1200" dirty="0">
                  <a:solidFill>
                    <a:schemeClr val="bg1">
                      <a:lumMod val="85000"/>
                    </a:schemeClr>
                  </a:solidFill>
                  <a:latin typeface="Arial" panose="020B0604020202020204" pitchFamily="34" charset="0"/>
                  <a:cs typeface="Arial" panose="020B0604020202020204" pitchFamily="34" charset="0"/>
                </a:rPr>
                <a:t> and </a:t>
              </a:r>
              <a:r>
                <a:rPr lang="fr-FR" sz="1200" dirty="0" err="1">
                  <a:solidFill>
                    <a:schemeClr val="bg1">
                      <a:lumMod val="85000"/>
                    </a:schemeClr>
                  </a:solidFill>
                  <a:latin typeface="Arial" panose="020B0604020202020204" pitchFamily="34" charset="0"/>
                  <a:cs typeface="Arial" panose="020B0604020202020204" pitchFamily="34" charset="0"/>
                </a:rPr>
                <a:t>recycling</a:t>
              </a:r>
              <a:r>
                <a:rPr lang="fr-FR" sz="1200" dirty="0">
                  <a:solidFill>
                    <a:schemeClr val="bg1">
                      <a:lumMod val="85000"/>
                    </a:schemeClr>
                  </a:solidFill>
                  <a:latin typeface="Arial" panose="020B0604020202020204" pitchFamily="34" charset="0"/>
                  <a:cs typeface="Arial" panose="020B0604020202020204" pitchFamily="34" charset="0"/>
                </a:rPr>
                <a:t> </a:t>
              </a:r>
              <a:r>
                <a:rPr lang="fr-FR" sz="1200" dirty="0" err="1">
                  <a:solidFill>
                    <a:schemeClr val="bg1">
                      <a:lumMod val="85000"/>
                    </a:schemeClr>
                  </a:solidFill>
                  <a:latin typeface="Arial" panose="020B0604020202020204" pitchFamily="34" charset="0"/>
                  <a:cs typeface="Arial" panose="020B0604020202020204" pitchFamily="34" charset="0"/>
                </a:rPr>
                <a:t>materials</a:t>
              </a:r>
              <a:endParaRPr lang="fr-FR" sz="1200" dirty="0">
                <a:solidFill>
                  <a:schemeClr val="bg1">
                    <a:lumMod val="85000"/>
                  </a:schemeClr>
                </a:solidFill>
                <a:latin typeface="Arial" panose="020B0604020202020204" pitchFamily="34" charset="0"/>
                <a:cs typeface="Arial" panose="020B0604020202020204" pitchFamily="34" charset="0"/>
              </a:endParaRPr>
            </a:p>
            <a:p>
              <a:pPr marL="232410" indent="-232410">
                <a:buFont typeface="Arial" panose="020B0604020202020204" pitchFamily="34" charset="0"/>
                <a:buChar char="•"/>
              </a:pPr>
              <a:endParaRPr lang="fr-FR" sz="1200" dirty="0">
                <a:solidFill>
                  <a:schemeClr val="tx1">
                    <a:lumMod val="65000"/>
                    <a:lumOff val="35000"/>
                  </a:schemeClr>
                </a:solidFill>
                <a:latin typeface="Arial" panose="020B0604020202020204" pitchFamily="34" charset="0"/>
                <a:cs typeface="Arial" panose="020B0604020202020204" pitchFamily="34" charset="0"/>
              </a:endParaRPr>
            </a:p>
            <a:p>
              <a:pPr marL="232410" indent="-232410">
                <a:buFont typeface="Arial" panose="020B0604020202020204" pitchFamily="34" charset="0"/>
                <a:buChar char="•"/>
              </a:pPr>
              <a:r>
                <a:rPr lang="fr-FR" sz="1200" dirty="0">
                  <a:solidFill>
                    <a:schemeClr val="tx1">
                      <a:lumMod val="65000"/>
                      <a:lumOff val="35000"/>
                    </a:schemeClr>
                  </a:solidFill>
                  <a:latin typeface="Arial" panose="020B0604020202020204" pitchFamily="34" charset="0"/>
                  <a:cs typeface="Arial" panose="020B0604020202020204" pitchFamily="34" charset="0"/>
                </a:rPr>
                <a:t>Building Life Cycle </a:t>
              </a:r>
              <a:r>
                <a:rPr lang="fr-FR" sz="1200" dirty="0" err="1">
                  <a:solidFill>
                    <a:schemeClr val="tx1">
                      <a:lumMod val="65000"/>
                      <a:lumOff val="35000"/>
                    </a:schemeClr>
                  </a:solidFill>
                  <a:latin typeface="Arial" panose="020B0604020202020204" pitchFamily="34" charset="0"/>
                  <a:cs typeface="Arial" panose="020B0604020202020204" pitchFamily="34" charset="0"/>
                </a:rPr>
                <a:t>Assessment</a:t>
              </a:r>
              <a:r>
                <a:rPr lang="fr-FR" sz="1200" dirty="0">
                  <a:solidFill>
                    <a:schemeClr val="tx1">
                      <a:lumMod val="65000"/>
                      <a:lumOff val="35000"/>
                    </a:schemeClr>
                  </a:solidFill>
                  <a:latin typeface="Arial" panose="020B0604020202020204" pitchFamily="34" charset="0"/>
                  <a:cs typeface="Arial" panose="020B0604020202020204" pitchFamily="34" charset="0"/>
                </a:rPr>
                <a:t> </a:t>
              </a:r>
              <a:r>
                <a:rPr lang="fr-FR" sz="1200" b="1" dirty="0">
                  <a:solidFill>
                    <a:schemeClr val="tx1">
                      <a:lumMod val="65000"/>
                      <a:lumOff val="35000"/>
                    </a:schemeClr>
                  </a:solidFill>
                  <a:latin typeface="Arial" panose="020B0604020202020204" pitchFamily="34" charset="0"/>
                  <a:cs typeface="Arial" panose="020B0604020202020204" pitchFamily="34" charset="0"/>
                </a:rPr>
                <a:t>(LCA)</a:t>
              </a:r>
            </a:p>
            <a:p>
              <a:pPr marL="232410" indent="-232410">
                <a:buFont typeface="Arial" panose="020B0604020202020204" pitchFamily="34" charset="0"/>
                <a:buChar char="•"/>
              </a:pPr>
              <a:endParaRPr lang="fr-FR" sz="1200" dirty="0">
                <a:solidFill>
                  <a:schemeClr val="tx1">
                    <a:lumMod val="65000"/>
                    <a:lumOff val="35000"/>
                  </a:schemeClr>
                </a:solidFill>
                <a:latin typeface="Arial" panose="020B0604020202020204" pitchFamily="34" charset="0"/>
                <a:cs typeface="Arial" panose="020B0604020202020204" pitchFamily="34" charset="0"/>
              </a:endParaRPr>
            </a:p>
            <a:p>
              <a:pPr marL="232410" indent="-232410">
                <a:buFont typeface="Arial" panose="020B0604020202020204" pitchFamily="34" charset="0"/>
                <a:buChar char="•"/>
              </a:pPr>
              <a:r>
                <a:rPr lang="fr-FR" sz="1200" dirty="0">
                  <a:solidFill>
                    <a:schemeClr val="tx1">
                      <a:lumMod val="65000"/>
                      <a:lumOff val="35000"/>
                    </a:schemeClr>
                  </a:solidFill>
                  <a:latin typeface="Arial" panose="020B0604020202020204" pitchFamily="34" charset="0"/>
                  <a:cs typeface="Arial" panose="020B0604020202020204" pitchFamily="34" charset="0"/>
                </a:rPr>
                <a:t>Environmental Product </a:t>
              </a:r>
              <a:r>
                <a:rPr lang="fr-FR" sz="1200" dirty="0" err="1">
                  <a:solidFill>
                    <a:schemeClr val="tx1">
                      <a:lumMod val="65000"/>
                      <a:lumOff val="35000"/>
                    </a:schemeClr>
                  </a:solidFill>
                  <a:latin typeface="Arial" panose="020B0604020202020204" pitchFamily="34" charset="0"/>
                  <a:cs typeface="Arial" panose="020B0604020202020204" pitchFamily="34" charset="0"/>
                </a:rPr>
                <a:t>Declarations</a:t>
              </a:r>
              <a:r>
                <a:rPr lang="fr-FR" sz="1200" dirty="0">
                  <a:solidFill>
                    <a:schemeClr val="tx1">
                      <a:lumMod val="65000"/>
                      <a:lumOff val="35000"/>
                    </a:schemeClr>
                  </a:solidFill>
                  <a:latin typeface="Arial" panose="020B0604020202020204" pitchFamily="34" charset="0"/>
                  <a:cs typeface="Arial" panose="020B0604020202020204" pitchFamily="34" charset="0"/>
                </a:rPr>
                <a:t> </a:t>
              </a:r>
              <a:r>
                <a:rPr lang="fr-FR" sz="1200" b="1" dirty="0">
                  <a:solidFill>
                    <a:schemeClr val="tx1">
                      <a:lumMod val="65000"/>
                      <a:lumOff val="35000"/>
                    </a:schemeClr>
                  </a:solidFill>
                  <a:latin typeface="Arial" panose="020B0604020202020204" pitchFamily="34" charset="0"/>
                  <a:cs typeface="Arial" panose="020B0604020202020204" pitchFamily="34" charset="0"/>
                </a:rPr>
                <a:t>(EPD)</a:t>
              </a:r>
            </a:p>
            <a:p>
              <a:pPr marL="232410" indent="-232410">
                <a:buFont typeface="Arial" panose="020B0604020202020204" pitchFamily="34" charset="0"/>
                <a:buChar char="•"/>
              </a:pPr>
              <a:endParaRPr lang="fr-FR" sz="1200" dirty="0">
                <a:solidFill>
                  <a:schemeClr val="tx1">
                    <a:lumMod val="65000"/>
                    <a:lumOff val="35000"/>
                  </a:schemeClr>
                </a:solidFill>
                <a:latin typeface="Arial" panose="020B0604020202020204" pitchFamily="34" charset="0"/>
                <a:cs typeface="Arial" panose="020B0604020202020204" pitchFamily="34" charset="0"/>
              </a:endParaRPr>
            </a:p>
            <a:p>
              <a:pPr marL="232410" indent="-232410">
                <a:buFont typeface="Arial" panose="020B0604020202020204" pitchFamily="34" charset="0"/>
                <a:buChar char="•"/>
              </a:pPr>
              <a:r>
                <a:rPr lang="fr-FR" sz="1200" dirty="0">
                  <a:solidFill>
                    <a:schemeClr val="tx1">
                      <a:lumMod val="65000"/>
                      <a:lumOff val="35000"/>
                    </a:schemeClr>
                  </a:solidFill>
                  <a:latin typeface="Arial" panose="020B0604020202020204" pitchFamily="34" charset="0"/>
                  <a:cs typeface="Arial" panose="020B0604020202020204" pitchFamily="34" charset="0"/>
                </a:rPr>
                <a:t>Sourcing of </a:t>
              </a:r>
              <a:r>
                <a:rPr lang="fr-FR" sz="1200" b="1" dirty="0">
                  <a:solidFill>
                    <a:schemeClr val="tx1">
                      <a:lumMod val="65000"/>
                      <a:lumOff val="35000"/>
                    </a:schemeClr>
                  </a:solidFill>
                  <a:latin typeface="Arial" panose="020B0604020202020204" pitchFamily="34" charset="0"/>
                  <a:cs typeface="Arial" panose="020B0604020202020204" pitchFamily="34" charset="0"/>
                </a:rPr>
                <a:t>Raw Materials</a:t>
              </a:r>
            </a:p>
            <a:p>
              <a:pPr marL="232410" indent="-232410">
                <a:buFont typeface="Arial" panose="020B0604020202020204" pitchFamily="34" charset="0"/>
                <a:buChar char="•"/>
              </a:pPr>
              <a:endParaRPr lang="fr-FR" sz="1200" b="1" dirty="0">
                <a:solidFill>
                  <a:schemeClr val="tx1">
                    <a:lumMod val="65000"/>
                    <a:lumOff val="35000"/>
                  </a:schemeClr>
                </a:solidFill>
                <a:latin typeface="Arial" panose="020B0604020202020204" pitchFamily="34" charset="0"/>
                <a:cs typeface="Arial" panose="020B0604020202020204" pitchFamily="34" charset="0"/>
              </a:endParaRPr>
            </a:p>
            <a:p>
              <a:pPr marL="232410" indent="-232410">
                <a:buFont typeface="Arial" panose="020B0604020202020204" pitchFamily="34" charset="0"/>
                <a:buChar char="•"/>
              </a:pPr>
              <a:r>
                <a:rPr lang="fr-FR" sz="1200" dirty="0" err="1">
                  <a:solidFill>
                    <a:schemeClr val="tx1">
                      <a:lumMod val="65000"/>
                      <a:lumOff val="35000"/>
                    </a:schemeClr>
                  </a:solidFill>
                  <a:latin typeface="Arial" panose="020B0604020202020204" pitchFamily="34" charset="0"/>
                  <a:cs typeface="Arial" panose="020B0604020202020204" pitchFamily="34" charset="0"/>
                </a:rPr>
                <a:t>Material</a:t>
              </a:r>
              <a:r>
                <a:rPr lang="fr-FR" sz="1200" b="1" dirty="0">
                  <a:solidFill>
                    <a:schemeClr val="tx1">
                      <a:lumMod val="65000"/>
                      <a:lumOff val="35000"/>
                    </a:schemeClr>
                  </a:solidFill>
                  <a:latin typeface="Arial" panose="020B0604020202020204" pitchFamily="34" charset="0"/>
                  <a:cs typeface="Arial" panose="020B0604020202020204" pitchFamily="34" charset="0"/>
                </a:rPr>
                <a:t> </a:t>
              </a:r>
              <a:r>
                <a:rPr lang="fr-FR" sz="1200" b="1" dirty="0" err="1">
                  <a:solidFill>
                    <a:schemeClr val="tx1">
                      <a:lumMod val="65000"/>
                      <a:lumOff val="35000"/>
                    </a:schemeClr>
                  </a:solidFill>
                  <a:latin typeface="Arial" panose="020B0604020202020204" pitchFamily="34" charset="0"/>
                  <a:cs typeface="Arial" panose="020B0604020202020204" pitchFamily="34" charset="0"/>
                </a:rPr>
                <a:t>Ingredients</a:t>
              </a:r>
              <a:endParaRPr lang="fr-FR" sz="1200" b="1"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46" name="Picture 45">
              <a:extLst>
                <a:ext uri="{FF2B5EF4-FFF2-40B4-BE49-F238E27FC236}">
                  <a16:creationId xmlns:a16="http://schemas.microsoft.com/office/drawing/2014/main" id="{CDF0B28E-4A54-8A7E-2E65-72B29CFE5A37}"/>
                </a:ext>
              </a:extLst>
            </p:cNvPr>
            <p:cNvPicPr>
              <a:picLocks noChangeAspect="1"/>
            </p:cNvPicPr>
            <p:nvPr/>
          </p:nvPicPr>
          <p:blipFill>
            <a:blip r:embed="rId5" cstate="screen"/>
            <a:stretch>
              <a:fillRect/>
            </a:stretch>
          </p:blipFill>
          <p:spPr>
            <a:xfrm>
              <a:off x="212159" y="617793"/>
              <a:ext cx="594360" cy="594360"/>
            </a:xfrm>
            <a:prstGeom prst="rect">
              <a:avLst/>
            </a:prstGeom>
          </p:spPr>
        </p:pic>
        <p:grpSp>
          <p:nvGrpSpPr>
            <p:cNvPr id="47" name="Group 46">
              <a:extLst>
                <a:ext uri="{FF2B5EF4-FFF2-40B4-BE49-F238E27FC236}">
                  <a16:creationId xmlns:a16="http://schemas.microsoft.com/office/drawing/2014/main" id="{31A30F6F-72B8-D2F8-5E90-220F910DBC7B}"/>
                </a:ext>
              </a:extLst>
            </p:cNvPr>
            <p:cNvGrpSpPr/>
            <p:nvPr/>
          </p:nvGrpSpPr>
          <p:grpSpPr>
            <a:xfrm>
              <a:off x="4952981" y="720186"/>
              <a:ext cx="4740864" cy="5333417"/>
              <a:chOff x="5108263" y="1303043"/>
              <a:chExt cx="3840478" cy="4320493"/>
            </a:xfrm>
          </p:grpSpPr>
          <p:pic>
            <p:nvPicPr>
              <p:cNvPr id="48" name="Picture 47">
                <a:extLst>
                  <a:ext uri="{FF2B5EF4-FFF2-40B4-BE49-F238E27FC236}">
                    <a16:creationId xmlns:a16="http://schemas.microsoft.com/office/drawing/2014/main" id="{4AD6DA54-933A-9E4A-F931-B2257CD24ACE}"/>
                  </a:ext>
                </a:extLst>
              </p:cNvPr>
              <p:cNvPicPr>
                <a:picLocks noChangeAspect="1"/>
              </p:cNvPicPr>
              <p:nvPr/>
            </p:nvPicPr>
            <p:blipFill rotWithShape="1">
              <a:blip r:embed="rId6" cstate="screen">
                <a:duotone>
                  <a:schemeClr val="accent3">
                    <a:shade val="45000"/>
                    <a:satMod val="135000"/>
                  </a:schemeClr>
                  <a:prstClr val="white"/>
                </a:duotone>
              </a:blip>
              <a:srcRect/>
              <a:stretch>
                <a:fillRect/>
              </a:stretch>
            </p:blipFill>
            <p:spPr>
              <a:xfrm>
                <a:off x="7166111" y="4251951"/>
                <a:ext cx="1782366" cy="1371585"/>
              </a:xfrm>
              <a:prstGeom prst="rect">
                <a:avLst/>
              </a:prstGeom>
            </p:spPr>
          </p:pic>
          <p:pic>
            <p:nvPicPr>
              <p:cNvPr id="49" name="Picture 48">
                <a:extLst>
                  <a:ext uri="{FF2B5EF4-FFF2-40B4-BE49-F238E27FC236}">
                    <a16:creationId xmlns:a16="http://schemas.microsoft.com/office/drawing/2014/main" id="{613F0526-0DD9-E4B7-296D-8F0BF84467D4}"/>
                  </a:ext>
                </a:extLst>
              </p:cNvPr>
              <p:cNvPicPr>
                <a:picLocks noChangeAspect="1"/>
              </p:cNvPicPr>
              <p:nvPr/>
            </p:nvPicPr>
            <p:blipFill rotWithShape="1">
              <a:blip r:embed="rId7" cstate="screen"/>
              <a:srcRect/>
              <a:stretch>
                <a:fillRect/>
              </a:stretch>
            </p:blipFill>
            <p:spPr>
              <a:xfrm>
                <a:off x="5108711" y="1303043"/>
                <a:ext cx="3839766" cy="1303006"/>
              </a:xfrm>
              <a:prstGeom prst="rect">
                <a:avLst/>
              </a:prstGeom>
            </p:spPr>
          </p:pic>
          <p:pic>
            <p:nvPicPr>
              <p:cNvPr id="50" name="Picture 49">
                <a:extLst>
                  <a:ext uri="{FF2B5EF4-FFF2-40B4-BE49-F238E27FC236}">
                    <a16:creationId xmlns:a16="http://schemas.microsoft.com/office/drawing/2014/main" id="{BA3098F5-5D9B-F787-8DA6-3DCF264776B1}"/>
                  </a:ext>
                </a:extLst>
              </p:cNvPr>
              <p:cNvPicPr>
                <a:picLocks noChangeAspect="1"/>
              </p:cNvPicPr>
              <p:nvPr/>
            </p:nvPicPr>
            <p:blipFill>
              <a:blip r:embed="rId8" cstate="screen"/>
              <a:stretch>
                <a:fillRect/>
              </a:stretch>
            </p:blipFill>
            <p:spPr>
              <a:xfrm>
                <a:off x="5108283" y="2688914"/>
                <a:ext cx="1988820" cy="1494458"/>
              </a:xfrm>
              <a:prstGeom prst="rect">
                <a:avLst/>
              </a:prstGeom>
            </p:spPr>
          </p:pic>
          <p:pic>
            <p:nvPicPr>
              <p:cNvPr id="51" name="Picture 50">
                <a:extLst>
                  <a:ext uri="{FF2B5EF4-FFF2-40B4-BE49-F238E27FC236}">
                    <a16:creationId xmlns:a16="http://schemas.microsoft.com/office/drawing/2014/main" id="{45F41E21-0551-1285-AB28-33A611A11841}"/>
                  </a:ext>
                </a:extLst>
              </p:cNvPr>
              <p:cNvPicPr>
                <a:picLocks noChangeAspect="1"/>
              </p:cNvPicPr>
              <p:nvPr/>
            </p:nvPicPr>
            <p:blipFill rotWithShape="1">
              <a:blip r:embed="rId9" cstate="screen"/>
              <a:srcRect/>
              <a:stretch>
                <a:fillRect/>
              </a:stretch>
            </p:blipFill>
            <p:spPr>
              <a:xfrm>
                <a:off x="5108263" y="4251951"/>
                <a:ext cx="1988820" cy="1371585"/>
              </a:xfrm>
              <a:prstGeom prst="rect">
                <a:avLst/>
              </a:prstGeom>
            </p:spPr>
          </p:pic>
          <p:pic>
            <p:nvPicPr>
              <p:cNvPr id="52" name="Picture 51">
                <a:extLst>
                  <a:ext uri="{FF2B5EF4-FFF2-40B4-BE49-F238E27FC236}">
                    <a16:creationId xmlns:a16="http://schemas.microsoft.com/office/drawing/2014/main" id="{0623E83D-C9C8-7154-8690-063A4C9B0563}"/>
                  </a:ext>
                </a:extLst>
              </p:cNvPr>
              <p:cNvPicPr>
                <a:picLocks noChangeAspect="1"/>
              </p:cNvPicPr>
              <p:nvPr/>
            </p:nvPicPr>
            <p:blipFill rotWithShape="1">
              <a:blip r:embed="rId10" cstate="screen">
                <a:duotone>
                  <a:schemeClr val="accent3">
                    <a:shade val="45000"/>
                    <a:satMod val="135000"/>
                  </a:schemeClr>
                  <a:prstClr val="white"/>
                </a:duotone>
              </a:blip>
              <a:srcRect/>
              <a:stretch>
                <a:fillRect/>
              </a:stretch>
            </p:blipFill>
            <p:spPr>
              <a:xfrm>
                <a:off x="7166111" y="3540265"/>
                <a:ext cx="1782366" cy="643107"/>
              </a:xfrm>
              <a:prstGeom prst="rect">
                <a:avLst/>
              </a:prstGeom>
            </p:spPr>
          </p:pic>
          <p:pic>
            <p:nvPicPr>
              <p:cNvPr id="53" name="Picture 52">
                <a:extLst>
                  <a:ext uri="{FF2B5EF4-FFF2-40B4-BE49-F238E27FC236}">
                    <a16:creationId xmlns:a16="http://schemas.microsoft.com/office/drawing/2014/main" id="{33668E23-98BE-B4E8-12ED-970F56714CB9}"/>
                  </a:ext>
                </a:extLst>
              </p:cNvPr>
              <p:cNvPicPr>
                <a:picLocks noChangeAspect="1"/>
              </p:cNvPicPr>
              <p:nvPr/>
            </p:nvPicPr>
            <p:blipFill>
              <a:blip r:embed="rId11" cstate="screen">
                <a:duotone>
                  <a:schemeClr val="accent3">
                    <a:shade val="45000"/>
                    <a:satMod val="135000"/>
                  </a:schemeClr>
                  <a:prstClr val="white"/>
                </a:duotone>
              </a:blip>
              <a:stretch>
                <a:fillRect/>
              </a:stretch>
            </p:blipFill>
            <p:spPr>
              <a:xfrm>
                <a:off x="7165661" y="2688912"/>
                <a:ext cx="1783080" cy="805757"/>
              </a:xfrm>
              <a:prstGeom prst="rect">
                <a:avLst/>
              </a:prstGeom>
            </p:spPr>
          </p:pic>
        </p:grpSp>
      </p:grpSp>
    </p:spTree>
    <p:extLst>
      <p:ext uri="{BB962C8B-B14F-4D97-AF65-F5344CB8AC3E}">
        <p14:creationId xmlns:p14="http://schemas.microsoft.com/office/powerpoint/2010/main" val="1812525492"/>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36FAF-F23B-9948-54CB-6E985FE57F19}"/>
            </a:ext>
          </a:extLst>
        </p:cNvPr>
        <p:cNvGrpSpPr/>
        <p:nvPr/>
      </p:nvGrpSpPr>
      <p:grpSpPr>
        <a:xfrm>
          <a:off x="0" y="0"/>
          <a:ext cx="0" cy="0"/>
          <a:chOff x="0" y="0"/>
          <a:chExt cx="0" cy="0"/>
        </a:xfrm>
      </p:grpSpPr>
      <p:grpSp>
        <p:nvGrpSpPr>
          <p:cNvPr id="9" name="Group 8">
            <a:extLst>
              <a:ext uri="{FF2B5EF4-FFF2-40B4-BE49-F238E27FC236}">
                <a16:creationId xmlns:a16="http://schemas.microsoft.com/office/drawing/2014/main" id="{EA24F5DD-A7F6-A810-ADBA-B703C0006211}"/>
              </a:ext>
            </a:extLst>
          </p:cNvPr>
          <p:cNvGrpSpPr/>
          <p:nvPr/>
        </p:nvGrpSpPr>
        <p:grpSpPr>
          <a:xfrm>
            <a:off x="8950637" y="800707"/>
            <a:ext cx="970915" cy="2263421"/>
            <a:chOff x="7821133" y="800707"/>
            <a:chExt cx="2100419" cy="4896547"/>
          </a:xfrm>
        </p:grpSpPr>
        <p:grpSp>
          <p:nvGrpSpPr>
            <p:cNvPr id="3" name="Group 2">
              <a:extLst>
                <a:ext uri="{FF2B5EF4-FFF2-40B4-BE49-F238E27FC236}">
                  <a16:creationId xmlns:a16="http://schemas.microsoft.com/office/drawing/2014/main" id="{FF7C9F9E-12D1-0BE6-5DA1-6F458809A99A}"/>
                </a:ext>
              </a:extLst>
            </p:cNvPr>
            <p:cNvGrpSpPr/>
            <p:nvPr/>
          </p:nvGrpSpPr>
          <p:grpSpPr>
            <a:xfrm>
              <a:off x="7821133" y="800707"/>
              <a:ext cx="2100419" cy="1584177"/>
              <a:chOff x="7821133" y="800707"/>
              <a:chExt cx="2100419" cy="1584177"/>
            </a:xfrm>
          </p:grpSpPr>
          <p:pic>
            <p:nvPicPr>
              <p:cNvPr id="1030" name="Picture 6" descr="AI generated image">
                <a:extLst>
                  <a:ext uri="{FF2B5EF4-FFF2-40B4-BE49-F238E27FC236}">
                    <a16:creationId xmlns:a16="http://schemas.microsoft.com/office/drawing/2014/main" id="{8908D955-5D82-813A-7323-829CEE57229A}"/>
                  </a:ext>
                </a:extLst>
              </p:cNvPr>
              <p:cNvPicPr>
                <a:picLocks noChangeAspect="1" noChangeArrowheads="1"/>
              </p:cNvPicPr>
              <p:nvPr/>
            </p:nvPicPr>
            <p:blipFill rotWithShape="1">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l="66020" t="1631" r="5822" b="69215"/>
              <a:stretch>
                <a:fillRect/>
              </a:stretch>
            </p:blipFill>
            <p:spPr bwMode="auto">
              <a:xfrm>
                <a:off x="7833320" y="800707"/>
                <a:ext cx="2088232" cy="1584177"/>
              </a:xfrm>
              <a:prstGeom prst="rect">
                <a:avLst/>
              </a:prstGeom>
              <a:noFill/>
              <a:extLst>
                <a:ext uri="{909E8E84-426E-40DD-AFC4-6F175D3DCCD1}">
                  <a14:hiddenFill xmlns:a14="http://schemas.microsoft.com/office/drawing/2010/main">
                    <a:solidFill>
                      <a:srgbClr val="FFFFFF"/>
                    </a:solidFill>
                  </a14:hiddenFill>
                </a:ext>
              </a:extLst>
            </p:spPr>
          </p:pic>
          <p:sp>
            <p:nvSpPr>
              <p:cNvPr id="14" name="Isosceles Triangle 13">
                <a:extLst>
                  <a:ext uri="{FF2B5EF4-FFF2-40B4-BE49-F238E27FC236}">
                    <a16:creationId xmlns:a16="http://schemas.microsoft.com/office/drawing/2014/main" id="{714BA052-1AC5-593C-F860-3260F52740AC}"/>
                  </a:ext>
                </a:extLst>
              </p:cNvPr>
              <p:cNvSpPr/>
              <p:nvPr/>
            </p:nvSpPr>
            <p:spPr>
              <a:xfrm rot="10800000">
                <a:off x="7821135" y="804224"/>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D9A404A0-0BB8-5B37-4DDE-311B6EFA062F}"/>
                  </a:ext>
                </a:extLst>
              </p:cNvPr>
              <p:cNvSpPr/>
              <p:nvPr/>
            </p:nvSpPr>
            <p:spPr>
              <a:xfrm>
                <a:off x="7821133" y="1632316"/>
                <a:ext cx="552243" cy="752568"/>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3">
              <a:extLst>
                <a:ext uri="{FF2B5EF4-FFF2-40B4-BE49-F238E27FC236}">
                  <a16:creationId xmlns:a16="http://schemas.microsoft.com/office/drawing/2014/main" id="{E4EA6056-2FCE-3BC4-03CC-CA996459CAD4}"/>
                </a:ext>
              </a:extLst>
            </p:cNvPr>
            <p:cNvGrpSpPr/>
            <p:nvPr/>
          </p:nvGrpSpPr>
          <p:grpSpPr>
            <a:xfrm>
              <a:off x="7821133" y="2456892"/>
              <a:ext cx="2100419" cy="1584177"/>
              <a:chOff x="7821133" y="2456892"/>
              <a:chExt cx="2100419" cy="1584177"/>
            </a:xfrm>
          </p:grpSpPr>
          <p:pic>
            <p:nvPicPr>
              <p:cNvPr id="6" name="Picture 6" descr="AI generated image">
                <a:extLst>
                  <a:ext uri="{FF2B5EF4-FFF2-40B4-BE49-F238E27FC236}">
                    <a16:creationId xmlns:a16="http://schemas.microsoft.com/office/drawing/2014/main" id="{99064925-73EF-231F-132C-5CA3F610833C}"/>
                  </a:ext>
                </a:extLst>
              </p:cNvPr>
              <p:cNvPicPr>
                <a:picLocks noChangeAspect="1" noChangeArrowheads="1"/>
              </p:cNvPicPr>
              <p:nvPr/>
            </p:nvPicPr>
            <p:blipFill rotWithShape="1">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l="66020" t="32057" r="5822" b="38789"/>
              <a:stretch>
                <a:fillRect/>
              </a:stretch>
            </p:blipFill>
            <p:spPr bwMode="auto">
              <a:xfrm>
                <a:off x="7833320" y="2456892"/>
                <a:ext cx="2088232" cy="1584177"/>
              </a:xfrm>
              <a:prstGeom prst="rect">
                <a:avLst/>
              </a:prstGeom>
              <a:noFill/>
              <a:extLst>
                <a:ext uri="{909E8E84-426E-40DD-AFC4-6F175D3DCCD1}">
                  <a14:hiddenFill xmlns:a14="http://schemas.microsoft.com/office/drawing/2010/main">
                    <a:solidFill>
                      <a:srgbClr val="FFFFFF"/>
                    </a:solidFill>
                  </a14:hiddenFill>
                </a:ext>
              </a:extLst>
            </p:spPr>
          </p:pic>
          <p:sp>
            <p:nvSpPr>
              <p:cNvPr id="15" name="Isosceles Triangle 14">
                <a:extLst>
                  <a:ext uri="{FF2B5EF4-FFF2-40B4-BE49-F238E27FC236}">
                    <a16:creationId xmlns:a16="http://schemas.microsoft.com/office/drawing/2014/main" id="{E6825731-A77E-25B8-6084-07CE8C96D79C}"/>
                  </a:ext>
                </a:extLst>
              </p:cNvPr>
              <p:cNvSpPr/>
              <p:nvPr/>
            </p:nvSpPr>
            <p:spPr>
              <a:xfrm rot="10800000">
                <a:off x="7821134" y="2456892"/>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F094FF9B-AC19-90CB-86D5-119661D84812}"/>
                  </a:ext>
                </a:extLst>
              </p:cNvPr>
              <p:cNvSpPr/>
              <p:nvPr/>
            </p:nvSpPr>
            <p:spPr>
              <a:xfrm>
                <a:off x="7821133" y="3288501"/>
                <a:ext cx="552243" cy="752568"/>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a:extLst>
                <a:ext uri="{FF2B5EF4-FFF2-40B4-BE49-F238E27FC236}">
                  <a16:creationId xmlns:a16="http://schemas.microsoft.com/office/drawing/2014/main" id="{21F3BC6A-75BD-4A99-C4C6-8F952AF78578}"/>
                </a:ext>
              </a:extLst>
            </p:cNvPr>
            <p:cNvGrpSpPr/>
            <p:nvPr/>
          </p:nvGrpSpPr>
          <p:grpSpPr>
            <a:xfrm>
              <a:off x="7821133" y="4113077"/>
              <a:ext cx="2088239" cy="1584177"/>
              <a:chOff x="7821133" y="4113077"/>
              <a:chExt cx="2088239" cy="1584177"/>
            </a:xfrm>
          </p:grpSpPr>
          <p:pic>
            <p:nvPicPr>
              <p:cNvPr id="7" name="Picture 6" descr="AI generated image">
                <a:extLst>
                  <a:ext uri="{FF2B5EF4-FFF2-40B4-BE49-F238E27FC236}">
                    <a16:creationId xmlns:a16="http://schemas.microsoft.com/office/drawing/2014/main" id="{5029172B-9088-F16A-2CE7-4DCDA43C9A55}"/>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6020" t="63021" r="5822" b="7825"/>
              <a:stretch>
                <a:fillRect/>
              </a:stretch>
            </p:blipFill>
            <p:spPr bwMode="auto">
              <a:xfrm>
                <a:off x="7821139" y="4113077"/>
                <a:ext cx="2088233" cy="1584177"/>
              </a:xfrm>
              <a:prstGeom prst="rect">
                <a:avLst/>
              </a:prstGeom>
              <a:noFill/>
              <a:extLst>
                <a:ext uri="{909E8E84-426E-40DD-AFC4-6F175D3DCCD1}">
                  <a14:hiddenFill xmlns:a14="http://schemas.microsoft.com/office/drawing/2010/main">
                    <a:solidFill>
                      <a:srgbClr val="FFFFFF"/>
                    </a:solidFill>
                  </a14:hiddenFill>
                </a:ext>
              </a:extLst>
            </p:spPr>
          </p:pic>
          <p:sp>
            <p:nvSpPr>
              <p:cNvPr id="16" name="Isosceles Triangle 15">
                <a:extLst>
                  <a:ext uri="{FF2B5EF4-FFF2-40B4-BE49-F238E27FC236}">
                    <a16:creationId xmlns:a16="http://schemas.microsoft.com/office/drawing/2014/main" id="{FEC36A05-2833-5748-CBB5-99B9AE8A9800}"/>
                  </a:ext>
                </a:extLst>
              </p:cNvPr>
              <p:cNvSpPr/>
              <p:nvPr/>
            </p:nvSpPr>
            <p:spPr>
              <a:xfrm rot="10800000">
                <a:off x="7822959" y="4116593"/>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7FCB44C4-C56B-C829-96BB-98573FF1F47C}"/>
                  </a:ext>
                </a:extLst>
              </p:cNvPr>
              <p:cNvSpPr/>
              <p:nvPr/>
            </p:nvSpPr>
            <p:spPr>
              <a:xfrm>
                <a:off x="7821133" y="4869162"/>
                <a:ext cx="552243" cy="828092"/>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1" name="Rectangle: Rounded Corners 10">
            <a:extLst>
              <a:ext uri="{FF2B5EF4-FFF2-40B4-BE49-F238E27FC236}">
                <a16:creationId xmlns:a16="http://schemas.microsoft.com/office/drawing/2014/main" id="{82F3D0EC-C197-F4B6-52D2-2BE5A181E9E9}"/>
              </a:ext>
            </a:extLst>
          </p:cNvPr>
          <p:cNvSpPr/>
          <p:nvPr/>
        </p:nvSpPr>
        <p:spPr>
          <a:xfrm>
            <a:off x="200473" y="800707"/>
            <a:ext cx="8640960" cy="5544617"/>
          </a:xfrm>
          <a:prstGeom prst="roundRect">
            <a:avLst>
              <a:gd name="adj" fmla="val 3709"/>
            </a:avLst>
          </a:prstGeom>
          <a:noFill/>
          <a:ln w="38100">
            <a:solidFill>
              <a:srgbClr val="7F8083"/>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Box 4">
            <a:extLst>
              <a:ext uri="{FF2B5EF4-FFF2-40B4-BE49-F238E27FC236}">
                <a16:creationId xmlns:a16="http://schemas.microsoft.com/office/drawing/2014/main" id="{38FBF2B1-A4A5-8ED6-36AA-26FA4ECB20CE}"/>
              </a:ext>
            </a:extLst>
          </p:cNvPr>
          <p:cNvSpPr txBox="1">
            <a:spLocks noChangeArrowheads="1"/>
          </p:cNvSpPr>
          <p:nvPr/>
        </p:nvSpPr>
        <p:spPr bwMode="auto">
          <a:xfrm>
            <a:off x="94588" y="160061"/>
            <a:ext cx="9716838" cy="215632"/>
          </a:xfrm>
          <a:prstGeom prst="rect">
            <a:avLst/>
          </a:prstGeom>
          <a:noFill/>
          <a:ln w="9525">
            <a:no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n-US" altLang="en-US" sz="1200" b="1" dirty="0">
                <a:solidFill>
                  <a:schemeClr val="tx1">
                    <a:lumMod val="75000"/>
                    <a:lumOff val="25000"/>
                  </a:schemeClr>
                </a:solidFill>
              </a:rPr>
              <a:t>VẬT LIỆU &amp; CARBON TRONG CHỨNG NHẬN LEED</a:t>
            </a:r>
          </a:p>
        </p:txBody>
      </p:sp>
      <p:grpSp>
        <p:nvGrpSpPr>
          <p:cNvPr id="54" name="Group 53">
            <a:extLst>
              <a:ext uri="{FF2B5EF4-FFF2-40B4-BE49-F238E27FC236}">
                <a16:creationId xmlns:a16="http://schemas.microsoft.com/office/drawing/2014/main" id="{5407BD07-6D23-D9C9-4435-59DD9BFDBDE9}"/>
              </a:ext>
            </a:extLst>
          </p:cNvPr>
          <p:cNvGrpSpPr/>
          <p:nvPr/>
        </p:nvGrpSpPr>
        <p:grpSpPr>
          <a:xfrm>
            <a:off x="332330" y="1143716"/>
            <a:ext cx="4113363" cy="5184871"/>
            <a:chOff x="212159" y="617793"/>
            <a:chExt cx="4655662" cy="5868437"/>
          </a:xfrm>
        </p:grpSpPr>
        <p:sp>
          <p:nvSpPr>
            <p:cNvPr id="45" name="TextBox 44">
              <a:extLst>
                <a:ext uri="{FF2B5EF4-FFF2-40B4-BE49-F238E27FC236}">
                  <a16:creationId xmlns:a16="http://schemas.microsoft.com/office/drawing/2014/main" id="{FFB2D1EC-328C-2D6B-8733-1A80D8F7C6A5}"/>
                </a:ext>
              </a:extLst>
            </p:cNvPr>
            <p:cNvSpPr txBox="1"/>
            <p:nvPr/>
          </p:nvSpPr>
          <p:spPr>
            <a:xfrm>
              <a:off x="869007" y="620322"/>
              <a:ext cx="3998814" cy="5865908"/>
            </a:xfrm>
            <a:prstGeom prst="rect">
              <a:avLst/>
            </a:prstGeom>
            <a:noFill/>
          </p:spPr>
          <p:txBody>
            <a:bodyPr wrap="square" rtlCol="0">
              <a:spAutoFit/>
            </a:bodyPr>
            <a:lstStyle/>
            <a:p>
              <a:r>
                <a:rPr lang="fr-FR" sz="1200" b="1" dirty="0">
                  <a:solidFill>
                    <a:schemeClr val="tx1">
                      <a:lumMod val="65000"/>
                      <a:lumOff val="35000"/>
                    </a:schemeClr>
                  </a:solidFill>
                  <a:latin typeface="Arial" panose="020B0604020202020204" pitchFamily="34" charset="0"/>
                  <a:cs typeface="Arial" panose="020B0604020202020204" pitchFamily="34" charset="0"/>
                </a:rPr>
                <a:t>MR - MATERIALS AND RESOURCES</a:t>
              </a:r>
            </a:p>
            <a:p>
              <a:endParaRPr lang="fr-FR" sz="1200" i="1" dirty="0">
                <a:solidFill>
                  <a:schemeClr val="tx1">
                    <a:lumMod val="65000"/>
                    <a:lumOff val="35000"/>
                  </a:schemeClr>
                </a:solidFill>
                <a:latin typeface="Arial" panose="020B0604020202020204" pitchFamily="34" charset="0"/>
                <a:cs typeface="Arial" panose="020B0604020202020204" pitchFamily="34" charset="0"/>
              </a:endParaRPr>
            </a:p>
            <a:p>
              <a:endParaRPr lang="fr-FR" sz="1200" i="1" dirty="0">
                <a:solidFill>
                  <a:schemeClr val="tx1">
                    <a:lumMod val="65000"/>
                    <a:lumOff val="35000"/>
                  </a:schemeClr>
                </a:solidFill>
                <a:latin typeface="Arial" panose="020B0604020202020204" pitchFamily="34" charset="0"/>
                <a:cs typeface="Arial" panose="020B0604020202020204" pitchFamily="34" charset="0"/>
              </a:endParaRPr>
            </a:p>
            <a:p>
              <a:pPr marL="232410" indent="-232410">
                <a:buFont typeface="Arial" panose="020B0604020202020204" pitchFamily="34" charset="0"/>
                <a:buChar char="•"/>
              </a:pPr>
              <a:r>
                <a:rPr lang="en-US" sz="1200" dirty="0">
                  <a:solidFill>
                    <a:schemeClr val="bg1">
                      <a:lumMod val="85000"/>
                    </a:schemeClr>
                  </a:solidFill>
                  <a:cs typeface="Arial" panose="020B0604020202020204" pitchFamily="34" charset="0"/>
                </a:rPr>
                <a:t>Have a Collection area of recyclable waste/materials (Prerequisite) </a:t>
              </a:r>
            </a:p>
            <a:p>
              <a:pPr marL="232410" indent="-232410">
                <a:buFont typeface="Arial" panose="020B0604020202020204" pitchFamily="34" charset="0"/>
                <a:buChar char="•"/>
              </a:pPr>
              <a:endParaRPr lang="fr-FR" sz="1200" dirty="0">
                <a:solidFill>
                  <a:schemeClr val="bg1">
                    <a:lumMod val="85000"/>
                  </a:schemeClr>
                </a:solidFill>
                <a:cs typeface="Arial" panose="020B0604020202020204" pitchFamily="34" charset="0"/>
              </a:endParaRPr>
            </a:p>
            <a:p>
              <a:pPr marL="232410" indent="-232410">
                <a:buFont typeface="Arial" panose="020B0604020202020204" pitchFamily="34" charset="0"/>
                <a:buChar char="•"/>
              </a:pPr>
              <a:r>
                <a:rPr lang="en-US" sz="1200" dirty="0">
                  <a:solidFill>
                    <a:schemeClr val="bg1">
                      <a:lumMod val="85000"/>
                    </a:schemeClr>
                  </a:solidFill>
                  <a:cs typeface="Arial" panose="020B0604020202020204" pitchFamily="34" charset="0"/>
                </a:rPr>
                <a:t>Contractors to develop and implement the CWM Plan in the construction stage (Prerequisite) </a:t>
              </a:r>
            </a:p>
            <a:p>
              <a:pPr marL="232410" indent="-232410">
                <a:buFont typeface="Arial" panose="020B0604020202020204" pitchFamily="34" charset="0"/>
                <a:buChar char="•"/>
              </a:pPr>
              <a:endParaRPr lang="fr-FR" sz="1200" dirty="0">
                <a:solidFill>
                  <a:schemeClr val="tx1">
                    <a:lumMod val="65000"/>
                    <a:lumOff val="35000"/>
                  </a:schemeClr>
                </a:solidFill>
                <a:latin typeface="Arial" panose="020B0604020202020204" pitchFamily="34" charset="0"/>
                <a:cs typeface="Arial" panose="020B0604020202020204" pitchFamily="34" charset="0"/>
              </a:endParaRPr>
            </a:p>
            <a:p>
              <a:pPr marL="232410" indent="-232410">
                <a:buFont typeface="Arial" panose="020B0604020202020204" pitchFamily="34" charset="0"/>
                <a:buChar char="•"/>
              </a:pPr>
              <a:r>
                <a:rPr lang="fr-FR" sz="1200" dirty="0">
                  <a:solidFill>
                    <a:schemeClr val="tx1">
                      <a:lumMod val="65000"/>
                      <a:lumOff val="35000"/>
                    </a:schemeClr>
                  </a:solidFill>
                  <a:latin typeface="Arial" panose="020B0604020202020204" pitchFamily="34" charset="0"/>
                  <a:cs typeface="Arial" panose="020B0604020202020204" pitchFamily="34" charset="0"/>
                </a:rPr>
                <a:t>Building Life Cycle </a:t>
              </a:r>
              <a:r>
                <a:rPr lang="fr-FR" sz="1200" dirty="0" err="1">
                  <a:solidFill>
                    <a:schemeClr val="tx1">
                      <a:lumMod val="65000"/>
                      <a:lumOff val="35000"/>
                    </a:schemeClr>
                  </a:solidFill>
                  <a:latin typeface="Arial" panose="020B0604020202020204" pitchFamily="34" charset="0"/>
                  <a:cs typeface="Arial" panose="020B0604020202020204" pitchFamily="34" charset="0"/>
                </a:rPr>
                <a:t>Assessment</a:t>
              </a:r>
              <a:endParaRPr lang="fr-FR" sz="1200" b="1" dirty="0">
                <a:solidFill>
                  <a:schemeClr val="tx1">
                    <a:lumMod val="65000"/>
                    <a:lumOff val="35000"/>
                  </a:schemeClr>
                </a:solidFill>
                <a:latin typeface="Arial" panose="020B0604020202020204" pitchFamily="34" charset="0"/>
                <a:cs typeface="Arial" panose="020B0604020202020204" pitchFamily="34" charset="0"/>
              </a:endParaRPr>
            </a:p>
            <a:p>
              <a:pPr marL="232410" indent="-232410">
                <a:buFont typeface="Arial" panose="020B0604020202020204" pitchFamily="34" charset="0"/>
                <a:buChar char="•"/>
              </a:pPr>
              <a:endParaRPr lang="fr-FR" sz="1200" dirty="0">
                <a:solidFill>
                  <a:schemeClr val="tx1">
                    <a:lumMod val="65000"/>
                    <a:lumOff val="35000"/>
                  </a:schemeClr>
                </a:solidFill>
                <a:latin typeface="Arial" panose="020B0604020202020204" pitchFamily="34" charset="0"/>
                <a:cs typeface="Arial" panose="020B0604020202020204" pitchFamily="34" charset="0"/>
              </a:endParaRPr>
            </a:p>
            <a:p>
              <a:pPr marL="232410" indent="-232410">
                <a:buFont typeface="Arial" panose="020B0604020202020204" pitchFamily="34" charset="0"/>
                <a:buChar char="•"/>
              </a:pPr>
              <a:r>
                <a:rPr lang="en-US" sz="1200" dirty="0">
                  <a:solidFill>
                    <a:schemeClr val="tx1">
                      <a:lumMod val="65000"/>
                      <a:lumOff val="35000"/>
                    </a:schemeClr>
                  </a:solidFill>
                  <a:cs typeface="Arial" panose="020B0604020202020204" pitchFamily="34" charset="0"/>
                </a:rPr>
                <a:t>At least 10 different permanently installed products from at least 03 different manufacturers that meet the requirements of EPD</a:t>
              </a:r>
            </a:p>
            <a:p>
              <a:pPr marL="232410" indent="-232410">
                <a:buFont typeface="Arial" panose="020B0604020202020204" pitchFamily="34" charset="0"/>
                <a:buChar char="•"/>
              </a:pPr>
              <a:endParaRPr lang="en-US" sz="1200" dirty="0">
                <a:solidFill>
                  <a:schemeClr val="tx1">
                    <a:lumMod val="65000"/>
                    <a:lumOff val="35000"/>
                  </a:schemeClr>
                </a:solidFill>
                <a:cs typeface="Arial" panose="020B0604020202020204" pitchFamily="34" charset="0"/>
              </a:endParaRPr>
            </a:p>
            <a:p>
              <a:pPr marL="232410" indent="-232410">
                <a:lnSpc>
                  <a:spcPct val="150000"/>
                </a:lnSpc>
                <a:buFont typeface="Arial" panose="020B0604020202020204" pitchFamily="34" charset="0"/>
                <a:buChar char="•"/>
              </a:pPr>
              <a:r>
                <a:rPr lang="en-US" sz="1200" dirty="0">
                  <a:solidFill>
                    <a:schemeClr val="tx1">
                      <a:lumMod val="65000"/>
                      <a:lumOff val="35000"/>
                    </a:schemeClr>
                  </a:solidFill>
                  <a:cs typeface="Arial" panose="020B0604020202020204" pitchFamily="34" charset="0"/>
                </a:rPr>
                <a:t>At least 30% material cost meet the requirements of Recycled content</a:t>
              </a:r>
            </a:p>
            <a:p>
              <a:pPr marL="232410" indent="-232410">
                <a:buFont typeface="Arial" panose="020B0604020202020204" pitchFamily="34" charset="0"/>
                <a:buChar char="•"/>
              </a:pPr>
              <a:endParaRPr lang="fr-FR" sz="1200" dirty="0">
                <a:solidFill>
                  <a:schemeClr val="tx1">
                    <a:lumMod val="65000"/>
                    <a:lumOff val="35000"/>
                  </a:schemeClr>
                </a:solidFill>
                <a:latin typeface="Arial" panose="020B0604020202020204" pitchFamily="34" charset="0"/>
                <a:cs typeface="Arial" panose="020B0604020202020204" pitchFamily="34" charset="0"/>
              </a:endParaRPr>
            </a:p>
            <a:p>
              <a:pPr marL="232410" indent="-232410">
                <a:lnSpc>
                  <a:spcPct val="150000"/>
                </a:lnSpc>
                <a:buFont typeface="Arial" panose="020B0604020202020204" pitchFamily="34" charset="0"/>
                <a:buChar char="•"/>
              </a:pPr>
              <a:r>
                <a:rPr lang="en-US" sz="1200" dirty="0">
                  <a:solidFill>
                    <a:schemeClr val="tx1">
                      <a:lumMod val="65000"/>
                      <a:lumOff val="35000"/>
                    </a:schemeClr>
                  </a:solidFill>
                  <a:cs typeface="Arial" panose="020B0604020202020204" pitchFamily="34" charset="0"/>
                </a:rPr>
                <a:t>At least 15% material cost meet the requirements of Material Ingredients</a:t>
              </a:r>
            </a:p>
            <a:p>
              <a:pPr marL="232410" indent="-232410">
                <a:buFont typeface="Arial" panose="020B0604020202020204" pitchFamily="34" charset="0"/>
                <a:buChar char="•"/>
              </a:pPr>
              <a:endParaRPr lang="fr-FR" sz="1200" dirty="0">
                <a:solidFill>
                  <a:schemeClr val="tx1">
                    <a:lumMod val="65000"/>
                    <a:lumOff val="35000"/>
                  </a:schemeClr>
                </a:solidFill>
                <a:cs typeface="Arial" panose="020B0604020202020204" pitchFamily="34" charset="0"/>
              </a:endParaRPr>
            </a:p>
            <a:p>
              <a:pPr marL="232410" indent="-232410">
                <a:buFont typeface="Arial" panose="020B0604020202020204" pitchFamily="34" charset="0"/>
                <a:buChar char="•"/>
              </a:pPr>
              <a:r>
                <a:rPr lang="en-US" sz="1200" dirty="0">
                  <a:solidFill>
                    <a:schemeClr val="bg1">
                      <a:lumMod val="85000"/>
                    </a:schemeClr>
                  </a:solidFill>
                  <a:cs typeface="Arial" panose="020B0604020202020204" pitchFamily="34" charset="0"/>
                </a:rPr>
                <a:t>Divert at least 75% of the total construction and demolition material</a:t>
              </a:r>
            </a:p>
          </p:txBody>
        </p:sp>
        <p:pic>
          <p:nvPicPr>
            <p:cNvPr id="46" name="Picture 45">
              <a:extLst>
                <a:ext uri="{FF2B5EF4-FFF2-40B4-BE49-F238E27FC236}">
                  <a16:creationId xmlns:a16="http://schemas.microsoft.com/office/drawing/2014/main" id="{EA19D5F4-C8AC-4B58-8561-CC6FF9C1F907}"/>
                </a:ext>
              </a:extLst>
            </p:cNvPr>
            <p:cNvPicPr>
              <a:picLocks noChangeAspect="1"/>
            </p:cNvPicPr>
            <p:nvPr/>
          </p:nvPicPr>
          <p:blipFill>
            <a:blip r:embed="rId5" cstate="screen"/>
            <a:stretch>
              <a:fillRect/>
            </a:stretch>
          </p:blipFill>
          <p:spPr>
            <a:xfrm>
              <a:off x="212159" y="617793"/>
              <a:ext cx="594360" cy="594360"/>
            </a:xfrm>
            <a:prstGeom prst="rect">
              <a:avLst/>
            </a:prstGeom>
          </p:spPr>
        </p:pic>
      </p:grpSp>
      <p:graphicFrame>
        <p:nvGraphicFramePr>
          <p:cNvPr id="5" name="Table 4">
            <a:extLst>
              <a:ext uri="{FF2B5EF4-FFF2-40B4-BE49-F238E27FC236}">
                <a16:creationId xmlns:a16="http://schemas.microsoft.com/office/drawing/2014/main" id="{3EA2DCC3-81E4-146C-3FAD-AD7FFEAB3E3F}"/>
              </a:ext>
            </a:extLst>
          </p:cNvPr>
          <p:cNvGraphicFramePr>
            <a:graphicFrameLocks noGrp="1"/>
          </p:cNvGraphicFramePr>
          <p:nvPr>
            <p:extLst>
              <p:ext uri="{D42A27DB-BD31-4B8C-83A1-F6EECF244321}">
                <p14:modId xmlns:p14="http://schemas.microsoft.com/office/powerpoint/2010/main" val="1648638293"/>
              </p:ext>
            </p:extLst>
          </p:nvPr>
        </p:nvGraphicFramePr>
        <p:xfrm>
          <a:off x="4844988" y="961158"/>
          <a:ext cx="3716864" cy="5236963"/>
        </p:xfrm>
        <a:graphic>
          <a:graphicData uri="http://schemas.openxmlformats.org/drawingml/2006/table">
            <a:tbl>
              <a:tblPr firstRow="1" bandRow="1">
                <a:tableStyleId>{5C22544A-7EE6-4342-B048-85BDC9FD1C3A}</a:tableStyleId>
              </a:tblPr>
              <a:tblGrid>
                <a:gridCol w="675361">
                  <a:extLst>
                    <a:ext uri="{9D8B030D-6E8A-4147-A177-3AD203B41FA5}">
                      <a16:colId xmlns:a16="http://schemas.microsoft.com/office/drawing/2014/main" val="20000"/>
                    </a:ext>
                  </a:extLst>
                </a:gridCol>
                <a:gridCol w="2450099">
                  <a:extLst>
                    <a:ext uri="{9D8B030D-6E8A-4147-A177-3AD203B41FA5}">
                      <a16:colId xmlns:a16="http://schemas.microsoft.com/office/drawing/2014/main" val="20001"/>
                    </a:ext>
                  </a:extLst>
                </a:gridCol>
                <a:gridCol w="591404">
                  <a:extLst>
                    <a:ext uri="{9D8B030D-6E8A-4147-A177-3AD203B41FA5}">
                      <a16:colId xmlns:a16="http://schemas.microsoft.com/office/drawing/2014/main" val="20002"/>
                    </a:ext>
                  </a:extLst>
                </a:gridCol>
              </a:tblGrid>
              <a:tr h="266389">
                <a:tc>
                  <a:txBody>
                    <a:bodyPr/>
                    <a:lstStyle/>
                    <a:p>
                      <a:pPr algn="ctr"/>
                      <a:r>
                        <a:rPr lang="en-US" sz="1200" b="0" dirty="0">
                          <a:solidFill>
                            <a:schemeClr val="bg1"/>
                          </a:solidFill>
                          <a:latin typeface="Arial" panose="020B0604020202020204" pitchFamily="34" charset="0"/>
                          <a:cs typeface="Arial" panose="020B0604020202020204" pitchFamily="34" charset="0"/>
                        </a:rPr>
                        <a:t>Item</a:t>
                      </a:r>
                    </a:p>
                  </a:txBody>
                  <a:tcPr marL="74295" marR="74295" marT="37148" marB="37148" anchor="ctr">
                    <a:solidFill>
                      <a:srgbClr val="669900"/>
                    </a:solidFill>
                  </a:tcPr>
                </a:tc>
                <a:tc>
                  <a:txBody>
                    <a:bodyPr/>
                    <a:lstStyle/>
                    <a:p>
                      <a:r>
                        <a:rPr lang="en-US" sz="1200" b="0" dirty="0">
                          <a:solidFill>
                            <a:schemeClr val="bg1"/>
                          </a:solidFill>
                          <a:latin typeface="Arial" panose="020B0604020202020204" pitchFamily="34" charset="0"/>
                          <a:cs typeface="Arial" panose="020B0604020202020204" pitchFamily="34" charset="0"/>
                        </a:rPr>
                        <a:t>Description</a:t>
                      </a:r>
                    </a:p>
                  </a:txBody>
                  <a:tcPr marL="74295" marR="74295" marT="37148" marB="37148" anchor="ctr">
                    <a:solidFill>
                      <a:srgbClr val="669900"/>
                    </a:solidFill>
                  </a:tcPr>
                </a:tc>
                <a:tc>
                  <a:txBody>
                    <a:bodyPr/>
                    <a:lstStyle/>
                    <a:p>
                      <a:pPr algn="ctr"/>
                      <a:r>
                        <a:rPr lang="en-US" sz="1200" b="0" dirty="0">
                          <a:solidFill>
                            <a:schemeClr val="bg1"/>
                          </a:solidFill>
                          <a:latin typeface="Arial" panose="020B0604020202020204" pitchFamily="34" charset="0"/>
                          <a:cs typeface="Arial" panose="020B0604020202020204" pitchFamily="34" charset="0"/>
                        </a:rPr>
                        <a:t>Point</a:t>
                      </a:r>
                    </a:p>
                  </a:txBody>
                  <a:tcPr marL="74295" marR="74295" marT="37148" marB="37148" anchor="ctr">
                    <a:solidFill>
                      <a:srgbClr val="669900"/>
                    </a:solidFill>
                  </a:tcPr>
                </a:tc>
                <a:extLst>
                  <a:ext uri="{0D108BD9-81ED-4DB2-BD59-A6C34878D82A}">
                    <a16:rowId xmlns:a16="http://schemas.microsoft.com/office/drawing/2014/main" val="10000"/>
                  </a:ext>
                </a:extLst>
              </a:tr>
              <a:tr h="600181">
                <a:tc>
                  <a:txBody>
                    <a:bodyPr/>
                    <a:lstStyle/>
                    <a:p>
                      <a:pPr algn="ctr"/>
                      <a:r>
                        <a:rPr lang="en-US" sz="1200" dirty="0">
                          <a:solidFill>
                            <a:schemeClr val="bg1">
                              <a:lumMod val="85000"/>
                            </a:schemeClr>
                          </a:solidFill>
                          <a:latin typeface="Arial" panose="020B0604020202020204" pitchFamily="34" charset="0"/>
                          <a:cs typeface="Arial" panose="020B0604020202020204" pitchFamily="34" charset="0"/>
                        </a:rPr>
                        <a:t>MRp1</a:t>
                      </a:r>
                    </a:p>
                  </a:txBody>
                  <a:tcPr marL="74295" marR="74295" marT="37148" marB="37148" anchor="ctr">
                    <a:noFill/>
                  </a:tcPr>
                </a:tc>
                <a:tc>
                  <a:txBody>
                    <a:bodyPr/>
                    <a:lstStyle/>
                    <a:p>
                      <a:r>
                        <a:rPr lang="en-US" sz="1200" dirty="0">
                          <a:solidFill>
                            <a:schemeClr val="bg1">
                              <a:lumMod val="85000"/>
                            </a:schemeClr>
                          </a:solidFill>
                          <a:latin typeface="Arial" panose="020B0604020202020204" pitchFamily="34" charset="0"/>
                          <a:cs typeface="Arial" panose="020B0604020202020204" pitchFamily="34" charset="0"/>
                        </a:rPr>
                        <a:t>Storage and Collection of Recyclables</a:t>
                      </a:r>
                    </a:p>
                  </a:txBody>
                  <a:tcPr marL="74295" marR="74295" marT="37148" marB="37148" anchor="ctr">
                    <a:noFill/>
                  </a:tcPr>
                </a:tc>
                <a:tc>
                  <a:txBody>
                    <a:bodyPr/>
                    <a:lstStyle/>
                    <a:p>
                      <a:pPr algn="ctr"/>
                      <a:r>
                        <a:rPr lang="en-US" sz="1200" dirty="0">
                          <a:solidFill>
                            <a:schemeClr val="bg1">
                              <a:lumMod val="85000"/>
                            </a:schemeClr>
                          </a:solidFill>
                          <a:latin typeface="Arial" panose="020B0604020202020204" pitchFamily="34" charset="0"/>
                          <a:cs typeface="Arial" panose="020B0604020202020204" pitchFamily="34" charset="0"/>
                        </a:rPr>
                        <a:t>0</a:t>
                      </a:r>
                    </a:p>
                  </a:txBody>
                  <a:tcPr marL="74295" marR="74295" marT="37148" marB="37148" anchor="ctr">
                    <a:noFill/>
                  </a:tcPr>
                </a:tc>
                <a:extLst>
                  <a:ext uri="{0D108BD9-81ED-4DB2-BD59-A6C34878D82A}">
                    <a16:rowId xmlns:a16="http://schemas.microsoft.com/office/drawing/2014/main" val="10001"/>
                  </a:ext>
                </a:extLst>
              </a:tr>
              <a:tr h="600181">
                <a:tc>
                  <a:txBody>
                    <a:bodyPr/>
                    <a:lstStyle/>
                    <a:p>
                      <a:pPr algn="ctr"/>
                      <a:r>
                        <a:rPr lang="en-US" sz="1200">
                          <a:solidFill>
                            <a:schemeClr val="bg1">
                              <a:lumMod val="85000"/>
                            </a:schemeClr>
                          </a:solidFill>
                          <a:latin typeface="Arial" panose="020B0604020202020204" pitchFamily="34" charset="0"/>
                          <a:cs typeface="Arial" panose="020B0604020202020204" pitchFamily="34" charset="0"/>
                        </a:rPr>
                        <a:t>MRp2</a:t>
                      </a:r>
                    </a:p>
                  </a:txBody>
                  <a:tcPr marL="74295" marR="74295" marT="37148" marB="37148" anchor="ctr">
                    <a:noFill/>
                  </a:tcPr>
                </a:tc>
                <a:tc>
                  <a:txBody>
                    <a:bodyPr/>
                    <a:lstStyle/>
                    <a:p>
                      <a:r>
                        <a:rPr lang="en-US" sz="1200" dirty="0">
                          <a:solidFill>
                            <a:schemeClr val="bg1">
                              <a:lumMod val="85000"/>
                            </a:schemeClr>
                          </a:solidFill>
                          <a:latin typeface="Arial" panose="020B0604020202020204" pitchFamily="34" charset="0"/>
                          <a:cs typeface="Arial" panose="020B0604020202020204" pitchFamily="34" charset="0"/>
                        </a:rPr>
                        <a:t>Construction and Demolition Waste Management Planning</a:t>
                      </a:r>
                    </a:p>
                  </a:txBody>
                  <a:tcPr marL="74295" marR="74295" marT="37148" marB="37148" anchor="ctr">
                    <a:noFill/>
                  </a:tcPr>
                </a:tc>
                <a:tc>
                  <a:txBody>
                    <a:bodyPr/>
                    <a:lstStyle/>
                    <a:p>
                      <a:pPr algn="ctr"/>
                      <a:r>
                        <a:rPr lang="en-US" sz="1200" dirty="0">
                          <a:solidFill>
                            <a:schemeClr val="bg1">
                              <a:lumMod val="85000"/>
                            </a:schemeClr>
                          </a:solidFill>
                          <a:latin typeface="Arial" panose="020B0604020202020204" pitchFamily="34" charset="0"/>
                          <a:cs typeface="Arial" panose="020B0604020202020204" pitchFamily="34" charset="0"/>
                        </a:rPr>
                        <a:t>0</a:t>
                      </a:r>
                    </a:p>
                  </a:txBody>
                  <a:tcPr marL="74295" marR="74295" marT="37148" marB="37148" anchor="ctr">
                    <a:noFill/>
                  </a:tcPr>
                </a:tc>
                <a:extLst>
                  <a:ext uri="{0D108BD9-81ED-4DB2-BD59-A6C34878D82A}">
                    <a16:rowId xmlns:a16="http://schemas.microsoft.com/office/drawing/2014/main" val="10002"/>
                  </a:ext>
                </a:extLst>
              </a:tr>
              <a:tr h="746779">
                <a:tc>
                  <a:txBody>
                    <a:bodyPr/>
                    <a:lstStyle/>
                    <a:p>
                      <a:pPr algn="ctr"/>
                      <a:r>
                        <a:rPr lang="en-US" sz="1200" dirty="0">
                          <a:solidFill>
                            <a:schemeClr val="tx1">
                              <a:lumMod val="75000"/>
                              <a:lumOff val="25000"/>
                            </a:schemeClr>
                          </a:solidFill>
                          <a:latin typeface="Arial" panose="020B0604020202020204" pitchFamily="34" charset="0"/>
                          <a:cs typeface="Arial" panose="020B0604020202020204" pitchFamily="34" charset="0"/>
                        </a:rPr>
                        <a:t>MRc1</a:t>
                      </a:r>
                    </a:p>
                  </a:txBody>
                  <a:tcPr marL="74295" marR="74295" marT="37148" marB="37148" anchor="ctr">
                    <a:solidFill>
                      <a:srgbClr val="DAE894"/>
                    </a:solidFill>
                  </a:tcPr>
                </a:tc>
                <a:tc>
                  <a:txBody>
                    <a:bodyPr/>
                    <a:lstStyle/>
                    <a:p>
                      <a:r>
                        <a:rPr lang="en-US" sz="1200" dirty="0">
                          <a:solidFill>
                            <a:schemeClr val="tx1">
                              <a:lumMod val="75000"/>
                              <a:lumOff val="25000"/>
                            </a:schemeClr>
                          </a:solidFill>
                          <a:latin typeface="Arial" panose="020B0604020202020204" pitchFamily="34" charset="0"/>
                          <a:cs typeface="Arial" panose="020B0604020202020204" pitchFamily="34" charset="0"/>
                        </a:rPr>
                        <a:t>Building</a:t>
                      </a:r>
                      <a:r>
                        <a:rPr lang="en-US" sz="1200" baseline="0" dirty="0">
                          <a:solidFill>
                            <a:schemeClr val="tx1">
                              <a:lumMod val="75000"/>
                              <a:lumOff val="25000"/>
                            </a:schemeClr>
                          </a:solidFill>
                          <a:latin typeface="Arial" panose="020B0604020202020204" pitchFamily="34" charset="0"/>
                          <a:cs typeface="Arial" panose="020B0604020202020204" pitchFamily="34" charset="0"/>
                        </a:rPr>
                        <a:t> Life-Cycle Impact Reduction</a:t>
                      </a:r>
                    </a:p>
                    <a:p>
                      <a:r>
                        <a:rPr lang="en-US" sz="1200" i="1" baseline="0" dirty="0">
                          <a:solidFill>
                            <a:srgbClr val="002060"/>
                          </a:solidFill>
                          <a:latin typeface="Arial" panose="020B0604020202020204" pitchFamily="34" charset="0"/>
                          <a:cs typeface="Arial" panose="020B0604020202020204" pitchFamily="34" charset="0"/>
                        </a:rPr>
                        <a:t>Giảm </a:t>
                      </a:r>
                      <a:r>
                        <a:rPr lang="en-US" sz="1200" i="1" baseline="0" dirty="0" err="1">
                          <a:solidFill>
                            <a:srgbClr val="002060"/>
                          </a:solidFill>
                          <a:latin typeface="Arial" panose="020B0604020202020204" pitchFamily="34" charset="0"/>
                          <a:cs typeface="Arial" panose="020B0604020202020204" pitchFamily="34" charset="0"/>
                        </a:rPr>
                        <a:t>tác</a:t>
                      </a:r>
                      <a:r>
                        <a:rPr lang="en-US" sz="1200" i="1" baseline="0" dirty="0">
                          <a:solidFill>
                            <a:srgbClr val="002060"/>
                          </a:solidFill>
                          <a:latin typeface="Arial" panose="020B0604020202020204" pitchFamily="34" charset="0"/>
                          <a:cs typeface="Arial" panose="020B0604020202020204" pitchFamily="34" charset="0"/>
                        </a:rPr>
                        <a:t> </a:t>
                      </a:r>
                      <a:r>
                        <a:rPr lang="en-US" sz="1200" i="1" baseline="0" dirty="0" err="1">
                          <a:solidFill>
                            <a:srgbClr val="002060"/>
                          </a:solidFill>
                          <a:latin typeface="Arial" panose="020B0604020202020204" pitchFamily="34" charset="0"/>
                          <a:cs typeface="Arial" panose="020B0604020202020204" pitchFamily="34" charset="0"/>
                        </a:rPr>
                        <a:t>động</a:t>
                      </a:r>
                      <a:r>
                        <a:rPr lang="en-US" sz="1200" i="1" baseline="0" dirty="0">
                          <a:solidFill>
                            <a:srgbClr val="002060"/>
                          </a:solidFill>
                          <a:latin typeface="Arial" panose="020B0604020202020204" pitchFamily="34" charset="0"/>
                          <a:cs typeface="Arial" panose="020B0604020202020204" pitchFamily="34" charset="0"/>
                        </a:rPr>
                        <a:t> </a:t>
                      </a:r>
                      <a:r>
                        <a:rPr lang="en-US" sz="1200" i="1" baseline="0" dirty="0" err="1">
                          <a:solidFill>
                            <a:srgbClr val="002060"/>
                          </a:solidFill>
                          <a:latin typeface="Arial" panose="020B0604020202020204" pitchFamily="34" charset="0"/>
                          <a:cs typeface="Arial" panose="020B0604020202020204" pitchFamily="34" charset="0"/>
                        </a:rPr>
                        <a:t>vòng</a:t>
                      </a:r>
                      <a:r>
                        <a:rPr lang="en-US" sz="1200" i="1" baseline="0" dirty="0">
                          <a:solidFill>
                            <a:srgbClr val="002060"/>
                          </a:solidFill>
                          <a:latin typeface="Arial" panose="020B0604020202020204" pitchFamily="34" charset="0"/>
                          <a:cs typeface="Arial" panose="020B0604020202020204" pitchFamily="34" charset="0"/>
                        </a:rPr>
                        <a:t> </a:t>
                      </a:r>
                      <a:r>
                        <a:rPr lang="en-US" sz="1200" i="1" baseline="0" dirty="0" err="1">
                          <a:solidFill>
                            <a:srgbClr val="002060"/>
                          </a:solidFill>
                          <a:latin typeface="Arial" panose="020B0604020202020204" pitchFamily="34" charset="0"/>
                          <a:cs typeface="Arial" panose="020B0604020202020204" pitchFamily="34" charset="0"/>
                        </a:rPr>
                        <a:t>đời</a:t>
                      </a:r>
                      <a:r>
                        <a:rPr lang="en-US" sz="1200" i="1" baseline="0" dirty="0">
                          <a:solidFill>
                            <a:srgbClr val="002060"/>
                          </a:solidFill>
                          <a:latin typeface="Arial" panose="020B0604020202020204" pitchFamily="34" charset="0"/>
                          <a:cs typeface="Arial" panose="020B0604020202020204" pitchFamily="34" charset="0"/>
                        </a:rPr>
                        <a:t> </a:t>
                      </a:r>
                      <a:r>
                        <a:rPr lang="en-US" sz="1200" i="1" baseline="0" dirty="0" err="1">
                          <a:solidFill>
                            <a:srgbClr val="002060"/>
                          </a:solidFill>
                          <a:latin typeface="Arial" panose="020B0604020202020204" pitchFamily="34" charset="0"/>
                          <a:cs typeface="Arial" panose="020B0604020202020204" pitchFamily="34" charset="0"/>
                        </a:rPr>
                        <a:t>công</a:t>
                      </a:r>
                      <a:r>
                        <a:rPr lang="en-US" sz="1200" i="1" baseline="0" dirty="0">
                          <a:solidFill>
                            <a:srgbClr val="002060"/>
                          </a:solidFill>
                          <a:latin typeface="Arial" panose="020B0604020202020204" pitchFamily="34" charset="0"/>
                          <a:cs typeface="Arial" panose="020B0604020202020204" pitchFamily="34" charset="0"/>
                        </a:rPr>
                        <a:t> </a:t>
                      </a:r>
                      <a:r>
                        <a:rPr lang="en-US" sz="1200" i="1" baseline="0" dirty="0" err="1">
                          <a:solidFill>
                            <a:srgbClr val="002060"/>
                          </a:solidFill>
                          <a:latin typeface="Arial" panose="020B0604020202020204" pitchFamily="34" charset="0"/>
                          <a:cs typeface="Arial" panose="020B0604020202020204" pitchFamily="34" charset="0"/>
                        </a:rPr>
                        <a:t>trình</a:t>
                      </a:r>
                      <a:endParaRPr lang="en-US" sz="1200" i="1" baseline="0" dirty="0">
                        <a:solidFill>
                          <a:srgbClr val="002060"/>
                        </a:solidFill>
                        <a:latin typeface="Arial" panose="020B0604020202020204" pitchFamily="34" charset="0"/>
                        <a:cs typeface="Arial" panose="020B0604020202020204" pitchFamily="34" charset="0"/>
                      </a:endParaRPr>
                    </a:p>
                  </a:txBody>
                  <a:tcPr marL="74295" marR="74295" marT="37148" marB="37148" anchor="ctr">
                    <a:solidFill>
                      <a:srgbClr val="DAE894"/>
                    </a:solidFill>
                  </a:tcPr>
                </a:tc>
                <a:tc>
                  <a:txBody>
                    <a:bodyPr/>
                    <a:lstStyle/>
                    <a:p>
                      <a:pPr algn="ctr"/>
                      <a:r>
                        <a:rPr lang="en-US" sz="1200" dirty="0">
                          <a:solidFill>
                            <a:schemeClr val="tx1">
                              <a:lumMod val="75000"/>
                              <a:lumOff val="25000"/>
                            </a:schemeClr>
                          </a:solidFill>
                          <a:latin typeface="Arial" panose="020B0604020202020204" pitchFamily="34" charset="0"/>
                          <a:cs typeface="Arial" panose="020B0604020202020204" pitchFamily="34" charset="0"/>
                        </a:rPr>
                        <a:t>5</a:t>
                      </a:r>
                    </a:p>
                  </a:txBody>
                  <a:tcPr marL="74295" marR="74295" marT="37148" marB="37148" anchor="ctr">
                    <a:solidFill>
                      <a:srgbClr val="DAE894"/>
                    </a:solidFill>
                  </a:tcPr>
                </a:tc>
                <a:extLst>
                  <a:ext uri="{0D108BD9-81ED-4DB2-BD59-A6C34878D82A}">
                    <a16:rowId xmlns:a16="http://schemas.microsoft.com/office/drawing/2014/main" val="10003"/>
                  </a:ext>
                </a:extLst>
              </a:tr>
              <a:tr h="600181">
                <a:tc>
                  <a:txBody>
                    <a:bodyPr/>
                    <a:lstStyle/>
                    <a:p>
                      <a:pPr algn="ctr"/>
                      <a:r>
                        <a:rPr lang="en-US" sz="1200" dirty="0">
                          <a:solidFill>
                            <a:schemeClr val="tx1">
                              <a:lumMod val="75000"/>
                              <a:lumOff val="25000"/>
                            </a:schemeClr>
                          </a:solidFill>
                          <a:latin typeface="Arial" panose="020B0604020202020204" pitchFamily="34" charset="0"/>
                          <a:cs typeface="Arial" panose="020B0604020202020204" pitchFamily="34" charset="0"/>
                        </a:rPr>
                        <a:t>MRc2</a:t>
                      </a:r>
                    </a:p>
                  </a:txBody>
                  <a:tcPr marL="74295" marR="74295" marT="37148" marB="37148" anchor="ctr">
                    <a:solidFill>
                      <a:srgbClr val="DAE894"/>
                    </a:solidFill>
                  </a:tcPr>
                </a:tc>
                <a:tc>
                  <a:txBody>
                    <a:bodyPr/>
                    <a:lstStyle/>
                    <a:p>
                      <a:r>
                        <a:rPr lang="en-US" sz="1200" dirty="0">
                          <a:solidFill>
                            <a:schemeClr val="tx1">
                              <a:lumMod val="75000"/>
                              <a:lumOff val="25000"/>
                            </a:schemeClr>
                          </a:solidFill>
                          <a:latin typeface="Arial" panose="020B0604020202020204" pitchFamily="34" charset="0"/>
                          <a:cs typeface="Arial" panose="020B0604020202020204" pitchFamily="34" charset="0"/>
                        </a:rPr>
                        <a:t>Environmental Product Declaration</a:t>
                      </a:r>
                    </a:p>
                    <a:p>
                      <a:r>
                        <a:rPr lang="en-US" sz="1200" i="1" baseline="0" dirty="0" err="1">
                          <a:solidFill>
                            <a:srgbClr val="002060"/>
                          </a:solidFill>
                          <a:latin typeface="Arial" panose="020B0604020202020204" pitchFamily="34" charset="0"/>
                          <a:cs typeface="Arial" panose="020B0604020202020204" pitchFamily="34" charset="0"/>
                        </a:rPr>
                        <a:t>Khai</a:t>
                      </a:r>
                      <a:r>
                        <a:rPr lang="en-US" sz="1200" i="1" baseline="0" dirty="0">
                          <a:solidFill>
                            <a:srgbClr val="002060"/>
                          </a:solidFill>
                          <a:latin typeface="Arial" panose="020B0604020202020204" pitchFamily="34" charset="0"/>
                          <a:cs typeface="Arial" panose="020B0604020202020204" pitchFamily="34" charset="0"/>
                        </a:rPr>
                        <a:t> </a:t>
                      </a:r>
                      <a:r>
                        <a:rPr lang="en-US" sz="1200" i="1" baseline="0" dirty="0" err="1">
                          <a:solidFill>
                            <a:srgbClr val="002060"/>
                          </a:solidFill>
                          <a:latin typeface="Arial" panose="020B0604020202020204" pitchFamily="34" charset="0"/>
                          <a:cs typeface="Arial" panose="020B0604020202020204" pitchFamily="34" charset="0"/>
                        </a:rPr>
                        <a:t>báo</a:t>
                      </a:r>
                      <a:r>
                        <a:rPr lang="en-US" sz="1200" i="1" baseline="0" dirty="0">
                          <a:solidFill>
                            <a:srgbClr val="002060"/>
                          </a:solidFill>
                          <a:latin typeface="Arial" panose="020B0604020202020204" pitchFamily="34" charset="0"/>
                          <a:cs typeface="Arial" panose="020B0604020202020204" pitchFamily="34" charset="0"/>
                        </a:rPr>
                        <a:t> </a:t>
                      </a:r>
                      <a:r>
                        <a:rPr lang="en-US" sz="1200" i="1" baseline="0" dirty="0" err="1">
                          <a:solidFill>
                            <a:srgbClr val="002060"/>
                          </a:solidFill>
                          <a:latin typeface="Arial" panose="020B0604020202020204" pitchFamily="34" charset="0"/>
                          <a:cs typeface="Arial" panose="020B0604020202020204" pitchFamily="34" charset="0"/>
                        </a:rPr>
                        <a:t>Sản</a:t>
                      </a:r>
                      <a:r>
                        <a:rPr lang="en-US" sz="1200" i="1" baseline="0" dirty="0">
                          <a:solidFill>
                            <a:srgbClr val="002060"/>
                          </a:solidFill>
                          <a:latin typeface="Arial" panose="020B0604020202020204" pitchFamily="34" charset="0"/>
                          <a:cs typeface="Arial" panose="020B0604020202020204" pitchFamily="34" charset="0"/>
                        </a:rPr>
                        <a:t> </a:t>
                      </a:r>
                      <a:r>
                        <a:rPr lang="en-US" sz="1200" i="1" baseline="0" dirty="0" err="1">
                          <a:solidFill>
                            <a:srgbClr val="002060"/>
                          </a:solidFill>
                          <a:latin typeface="Arial" panose="020B0604020202020204" pitchFamily="34" charset="0"/>
                          <a:cs typeface="Arial" panose="020B0604020202020204" pitchFamily="34" charset="0"/>
                        </a:rPr>
                        <a:t>phẩm</a:t>
                      </a:r>
                      <a:r>
                        <a:rPr lang="en-US" sz="1200" i="1" baseline="0" dirty="0">
                          <a:solidFill>
                            <a:srgbClr val="002060"/>
                          </a:solidFill>
                          <a:latin typeface="Arial" panose="020B0604020202020204" pitchFamily="34" charset="0"/>
                          <a:cs typeface="Arial" panose="020B0604020202020204" pitchFamily="34" charset="0"/>
                        </a:rPr>
                        <a:t> </a:t>
                      </a:r>
                      <a:r>
                        <a:rPr lang="en-US" sz="1200" i="1" baseline="0" dirty="0" err="1">
                          <a:solidFill>
                            <a:srgbClr val="002060"/>
                          </a:solidFill>
                          <a:latin typeface="Arial" panose="020B0604020202020204" pitchFamily="34" charset="0"/>
                          <a:cs typeface="Arial" panose="020B0604020202020204" pitchFamily="34" charset="0"/>
                        </a:rPr>
                        <a:t>môi</a:t>
                      </a:r>
                      <a:r>
                        <a:rPr lang="en-US" sz="1200" i="1" baseline="0" dirty="0">
                          <a:solidFill>
                            <a:srgbClr val="002060"/>
                          </a:solidFill>
                          <a:latin typeface="Arial" panose="020B0604020202020204" pitchFamily="34" charset="0"/>
                          <a:cs typeface="Arial" panose="020B0604020202020204" pitchFamily="34" charset="0"/>
                        </a:rPr>
                        <a:t> </a:t>
                      </a:r>
                      <a:r>
                        <a:rPr lang="en-US" sz="1200" i="1" baseline="0" dirty="0" err="1">
                          <a:solidFill>
                            <a:srgbClr val="002060"/>
                          </a:solidFill>
                          <a:latin typeface="Arial" panose="020B0604020202020204" pitchFamily="34" charset="0"/>
                          <a:cs typeface="Arial" panose="020B0604020202020204" pitchFamily="34" charset="0"/>
                        </a:rPr>
                        <a:t>trường</a:t>
                      </a:r>
                      <a:endParaRPr lang="en-US" sz="1200" i="1" dirty="0">
                        <a:solidFill>
                          <a:srgbClr val="002060"/>
                        </a:solidFill>
                        <a:latin typeface="Arial" panose="020B0604020202020204" pitchFamily="34" charset="0"/>
                        <a:cs typeface="Arial" panose="020B0604020202020204" pitchFamily="34" charset="0"/>
                      </a:endParaRPr>
                    </a:p>
                  </a:txBody>
                  <a:tcPr marL="74295" marR="74295" marT="37148" marB="37148" anchor="ctr">
                    <a:solidFill>
                      <a:srgbClr val="DAE894"/>
                    </a:solidFill>
                  </a:tcPr>
                </a:tc>
                <a:tc>
                  <a:txBody>
                    <a:bodyPr/>
                    <a:lstStyle/>
                    <a:p>
                      <a:pPr algn="ctr"/>
                      <a:r>
                        <a:rPr lang="en-US" sz="1200" dirty="0">
                          <a:solidFill>
                            <a:schemeClr val="tx1">
                              <a:lumMod val="75000"/>
                              <a:lumOff val="25000"/>
                            </a:schemeClr>
                          </a:solidFill>
                          <a:latin typeface="Arial" panose="020B0604020202020204" pitchFamily="34" charset="0"/>
                          <a:cs typeface="Arial" panose="020B0604020202020204" pitchFamily="34" charset="0"/>
                        </a:rPr>
                        <a:t>2</a:t>
                      </a:r>
                    </a:p>
                  </a:txBody>
                  <a:tcPr marL="74295" marR="74295" marT="37148" marB="37148" anchor="ctr">
                    <a:solidFill>
                      <a:srgbClr val="DAE894"/>
                    </a:solidFill>
                  </a:tcPr>
                </a:tc>
                <a:extLst>
                  <a:ext uri="{0D108BD9-81ED-4DB2-BD59-A6C34878D82A}">
                    <a16:rowId xmlns:a16="http://schemas.microsoft.com/office/drawing/2014/main" val="10004"/>
                  </a:ext>
                </a:extLst>
              </a:tr>
              <a:tr h="600181">
                <a:tc>
                  <a:txBody>
                    <a:bodyPr/>
                    <a:lstStyle/>
                    <a:p>
                      <a:pPr algn="ctr"/>
                      <a:r>
                        <a:rPr lang="en-US" sz="1200" dirty="0">
                          <a:solidFill>
                            <a:schemeClr val="tx1">
                              <a:lumMod val="75000"/>
                              <a:lumOff val="25000"/>
                            </a:schemeClr>
                          </a:solidFill>
                          <a:latin typeface="Arial" panose="020B0604020202020204" pitchFamily="34" charset="0"/>
                          <a:cs typeface="Arial" panose="020B0604020202020204" pitchFamily="34" charset="0"/>
                        </a:rPr>
                        <a:t>MRc3</a:t>
                      </a:r>
                    </a:p>
                  </a:txBody>
                  <a:tcPr marL="74295" marR="74295" marT="37148" marB="37148" anchor="ctr">
                    <a:solidFill>
                      <a:srgbClr val="DAE894"/>
                    </a:solidFill>
                  </a:tcPr>
                </a:tc>
                <a:tc>
                  <a:txBody>
                    <a:bodyPr/>
                    <a:lstStyle/>
                    <a:p>
                      <a:r>
                        <a:rPr lang="en-US" sz="1200" dirty="0">
                          <a:solidFill>
                            <a:schemeClr val="tx1">
                              <a:lumMod val="75000"/>
                              <a:lumOff val="25000"/>
                            </a:schemeClr>
                          </a:solidFill>
                          <a:latin typeface="Arial" panose="020B0604020202020204" pitchFamily="34" charset="0"/>
                          <a:cs typeface="Arial" panose="020B0604020202020204" pitchFamily="34" charset="0"/>
                        </a:rPr>
                        <a:t>Sourcing of Raw Materials</a:t>
                      </a:r>
                    </a:p>
                    <a:p>
                      <a:r>
                        <a:rPr lang="en-US" sz="1200" i="1" baseline="0" dirty="0" err="1">
                          <a:solidFill>
                            <a:srgbClr val="002060"/>
                          </a:solidFill>
                          <a:latin typeface="Arial" panose="020B0604020202020204" pitchFamily="34" charset="0"/>
                          <a:cs typeface="Arial" panose="020B0604020202020204" pitchFamily="34" charset="0"/>
                        </a:rPr>
                        <a:t>Khai</a:t>
                      </a:r>
                      <a:r>
                        <a:rPr lang="en-US" sz="1200" i="1" baseline="0" dirty="0">
                          <a:solidFill>
                            <a:srgbClr val="002060"/>
                          </a:solidFill>
                          <a:latin typeface="Arial" panose="020B0604020202020204" pitchFamily="34" charset="0"/>
                          <a:cs typeface="Arial" panose="020B0604020202020204" pitchFamily="34" charset="0"/>
                        </a:rPr>
                        <a:t> </a:t>
                      </a:r>
                      <a:r>
                        <a:rPr lang="en-US" sz="1200" i="1" baseline="0" dirty="0" err="1">
                          <a:solidFill>
                            <a:srgbClr val="002060"/>
                          </a:solidFill>
                          <a:latin typeface="Arial" panose="020B0604020202020204" pitchFamily="34" charset="0"/>
                          <a:cs typeface="Arial" panose="020B0604020202020204" pitchFamily="34" charset="0"/>
                        </a:rPr>
                        <a:t>báo</a:t>
                      </a:r>
                      <a:r>
                        <a:rPr lang="en-US" sz="1200" i="1" baseline="0" dirty="0">
                          <a:solidFill>
                            <a:srgbClr val="002060"/>
                          </a:solidFill>
                          <a:latin typeface="Arial" panose="020B0604020202020204" pitchFamily="34" charset="0"/>
                          <a:cs typeface="Arial" panose="020B0604020202020204" pitchFamily="34" charset="0"/>
                        </a:rPr>
                        <a:t> </a:t>
                      </a:r>
                      <a:r>
                        <a:rPr lang="en-US" sz="1200" i="1" baseline="0" dirty="0" err="1">
                          <a:solidFill>
                            <a:srgbClr val="002060"/>
                          </a:solidFill>
                          <a:latin typeface="Arial" panose="020B0604020202020204" pitchFamily="34" charset="0"/>
                          <a:cs typeface="Arial" panose="020B0604020202020204" pitchFamily="34" charset="0"/>
                        </a:rPr>
                        <a:t>Nguồn</a:t>
                      </a:r>
                      <a:r>
                        <a:rPr lang="en-US" sz="1200" i="1" baseline="0" dirty="0">
                          <a:solidFill>
                            <a:srgbClr val="002060"/>
                          </a:solidFill>
                          <a:latin typeface="Arial" panose="020B0604020202020204" pitchFamily="34" charset="0"/>
                          <a:cs typeface="Arial" panose="020B0604020202020204" pitchFamily="34" charset="0"/>
                        </a:rPr>
                        <a:t> </a:t>
                      </a:r>
                      <a:r>
                        <a:rPr lang="en-US" sz="1200" i="1" baseline="0" dirty="0" err="1">
                          <a:solidFill>
                            <a:srgbClr val="002060"/>
                          </a:solidFill>
                          <a:latin typeface="Arial" panose="020B0604020202020204" pitchFamily="34" charset="0"/>
                          <a:cs typeface="Arial" panose="020B0604020202020204" pitchFamily="34" charset="0"/>
                        </a:rPr>
                        <a:t>gốc</a:t>
                      </a:r>
                      <a:r>
                        <a:rPr lang="en-US" sz="1200" i="1" baseline="0" dirty="0">
                          <a:solidFill>
                            <a:srgbClr val="002060"/>
                          </a:solidFill>
                          <a:latin typeface="Arial" panose="020B0604020202020204" pitchFamily="34" charset="0"/>
                          <a:cs typeface="Arial" panose="020B0604020202020204" pitchFamily="34" charset="0"/>
                        </a:rPr>
                        <a:t> </a:t>
                      </a:r>
                      <a:r>
                        <a:rPr lang="en-US" sz="1200" i="1" baseline="0" dirty="0" err="1">
                          <a:solidFill>
                            <a:srgbClr val="002060"/>
                          </a:solidFill>
                          <a:latin typeface="Arial" panose="020B0604020202020204" pitchFamily="34" charset="0"/>
                          <a:cs typeface="Arial" panose="020B0604020202020204" pitchFamily="34" charset="0"/>
                        </a:rPr>
                        <a:t>Vật</a:t>
                      </a:r>
                      <a:r>
                        <a:rPr lang="en-US" sz="1200" i="1" baseline="0" dirty="0">
                          <a:solidFill>
                            <a:srgbClr val="002060"/>
                          </a:solidFill>
                          <a:latin typeface="Arial" panose="020B0604020202020204" pitchFamily="34" charset="0"/>
                          <a:cs typeface="Arial" panose="020B0604020202020204" pitchFamily="34" charset="0"/>
                        </a:rPr>
                        <a:t> </a:t>
                      </a:r>
                      <a:r>
                        <a:rPr lang="en-US" sz="1200" i="1" baseline="0" dirty="0" err="1">
                          <a:solidFill>
                            <a:srgbClr val="002060"/>
                          </a:solidFill>
                          <a:latin typeface="Arial" panose="020B0604020202020204" pitchFamily="34" charset="0"/>
                          <a:cs typeface="Arial" panose="020B0604020202020204" pitchFamily="34" charset="0"/>
                        </a:rPr>
                        <a:t>liệu</a:t>
                      </a:r>
                      <a:endParaRPr lang="en-US" sz="1200" i="1" dirty="0">
                        <a:solidFill>
                          <a:srgbClr val="002060"/>
                        </a:solidFill>
                        <a:latin typeface="Arial" panose="020B0604020202020204" pitchFamily="34" charset="0"/>
                        <a:cs typeface="Arial" panose="020B0604020202020204" pitchFamily="34" charset="0"/>
                      </a:endParaRPr>
                    </a:p>
                  </a:txBody>
                  <a:tcPr marL="74295" marR="74295" marT="37148" marB="37148" anchor="ctr">
                    <a:solidFill>
                      <a:srgbClr val="DAE894"/>
                    </a:solidFill>
                  </a:tcPr>
                </a:tc>
                <a:tc>
                  <a:txBody>
                    <a:bodyPr/>
                    <a:lstStyle/>
                    <a:p>
                      <a:pPr algn="ctr"/>
                      <a:r>
                        <a:rPr lang="en-US" sz="1200" dirty="0">
                          <a:solidFill>
                            <a:schemeClr val="tx1">
                              <a:lumMod val="75000"/>
                              <a:lumOff val="25000"/>
                            </a:schemeClr>
                          </a:solidFill>
                          <a:latin typeface="Arial" panose="020B0604020202020204" pitchFamily="34" charset="0"/>
                          <a:cs typeface="Arial" panose="020B0604020202020204" pitchFamily="34" charset="0"/>
                        </a:rPr>
                        <a:t>2</a:t>
                      </a:r>
                    </a:p>
                  </a:txBody>
                  <a:tcPr marL="74295" marR="74295" marT="37148" marB="37148" anchor="ctr">
                    <a:solidFill>
                      <a:srgbClr val="DAE894"/>
                    </a:solidFill>
                  </a:tcPr>
                </a:tc>
                <a:extLst>
                  <a:ext uri="{0D108BD9-81ED-4DB2-BD59-A6C34878D82A}">
                    <a16:rowId xmlns:a16="http://schemas.microsoft.com/office/drawing/2014/main" val="10005"/>
                  </a:ext>
                </a:extLst>
              </a:tr>
              <a:tr h="600181">
                <a:tc>
                  <a:txBody>
                    <a:bodyPr/>
                    <a:lstStyle/>
                    <a:p>
                      <a:pPr algn="ctr"/>
                      <a:r>
                        <a:rPr lang="en-US" sz="1200" dirty="0">
                          <a:solidFill>
                            <a:schemeClr val="tx1">
                              <a:lumMod val="75000"/>
                              <a:lumOff val="25000"/>
                            </a:schemeClr>
                          </a:solidFill>
                          <a:latin typeface="Arial" panose="020B0604020202020204" pitchFamily="34" charset="0"/>
                          <a:cs typeface="Arial" panose="020B0604020202020204" pitchFamily="34" charset="0"/>
                        </a:rPr>
                        <a:t>MRc4</a:t>
                      </a:r>
                    </a:p>
                  </a:txBody>
                  <a:tcPr marL="74295" marR="74295" marT="37148" marB="37148" anchor="ctr">
                    <a:solidFill>
                      <a:srgbClr val="DAE894"/>
                    </a:solidFill>
                  </a:tcPr>
                </a:tc>
                <a:tc>
                  <a:txBody>
                    <a:bodyPr/>
                    <a:lstStyle/>
                    <a:p>
                      <a:r>
                        <a:rPr lang="en-US" sz="1200" dirty="0">
                          <a:solidFill>
                            <a:schemeClr val="tx1">
                              <a:lumMod val="75000"/>
                              <a:lumOff val="25000"/>
                            </a:schemeClr>
                          </a:solidFill>
                          <a:latin typeface="Arial" panose="020B0604020202020204" pitchFamily="34" charset="0"/>
                          <a:cs typeface="Arial" panose="020B0604020202020204" pitchFamily="34" charset="0"/>
                        </a:rPr>
                        <a:t>Material Ingredients</a:t>
                      </a:r>
                    </a:p>
                    <a:p>
                      <a:r>
                        <a:rPr lang="en-US" sz="1200" i="1" baseline="0" dirty="0" err="1">
                          <a:solidFill>
                            <a:srgbClr val="002060"/>
                          </a:solidFill>
                          <a:latin typeface="Arial" panose="020B0604020202020204" pitchFamily="34" charset="0"/>
                          <a:cs typeface="Arial" panose="020B0604020202020204" pitchFamily="34" charset="0"/>
                        </a:rPr>
                        <a:t>Khai</a:t>
                      </a:r>
                      <a:r>
                        <a:rPr lang="en-US" sz="1200" i="1" baseline="0" dirty="0">
                          <a:solidFill>
                            <a:srgbClr val="002060"/>
                          </a:solidFill>
                          <a:latin typeface="Arial" panose="020B0604020202020204" pitchFamily="34" charset="0"/>
                          <a:cs typeface="Arial" panose="020B0604020202020204" pitchFamily="34" charset="0"/>
                        </a:rPr>
                        <a:t> </a:t>
                      </a:r>
                      <a:r>
                        <a:rPr lang="en-US" sz="1200" i="1" baseline="0" dirty="0" err="1">
                          <a:solidFill>
                            <a:srgbClr val="002060"/>
                          </a:solidFill>
                          <a:latin typeface="Arial" panose="020B0604020202020204" pitchFamily="34" charset="0"/>
                          <a:cs typeface="Arial" panose="020B0604020202020204" pitchFamily="34" charset="0"/>
                        </a:rPr>
                        <a:t>báo</a:t>
                      </a:r>
                      <a:r>
                        <a:rPr lang="en-US" sz="1200" i="1" baseline="0" dirty="0">
                          <a:solidFill>
                            <a:srgbClr val="002060"/>
                          </a:solidFill>
                          <a:latin typeface="Arial" panose="020B0604020202020204" pitchFamily="34" charset="0"/>
                          <a:cs typeface="Arial" panose="020B0604020202020204" pitchFamily="34" charset="0"/>
                        </a:rPr>
                        <a:t> </a:t>
                      </a:r>
                      <a:r>
                        <a:rPr lang="en-US" sz="1200" i="1" baseline="0" dirty="0" err="1">
                          <a:solidFill>
                            <a:srgbClr val="002060"/>
                          </a:solidFill>
                          <a:latin typeface="Arial" panose="020B0604020202020204" pitchFamily="34" charset="0"/>
                          <a:cs typeface="Arial" panose="020B0604020202020204" pitchFamily="34" charset="0"/>
                        </a:rPr>
                        <a:t>Thành</a:t>
                      </a:r>
                      <a:r>
                        <a:rPr lang="en-US" sz="1200" i="1" baseline="0" dirty="0">
                          <a:solidFill>
                            <a:srgbClr val="002060"/>
                          </a:solidFill>
                          <a:latin typeface="Arial" panose="020B0604020202020204" pitchFamily="34" charset="0"/>
                          <a:cs typeface="Arial" panose="020B0604020202020204" pitchFamily="34" charset="0"/>
                        </a:rPr>
                        <a:t> </a:t>
                      </a:r>
                      <a:r>
                        <a:rPr lang="en-US" sz="1200" i="1" baseline="0" dirty="0" err="1">
                          <a:solidFill>
                            <a:srgbClr val="002060"/>
                          </a:solidFill>
                          <a:latin typeface="Arial" panose="020B0604020202020204" pitchFamily="34" charset="0"/>
                          <a:cs typeface="Arial" panose="020B0604020202020204" pitchFamily="34" charset="0"/>
                        </a:rPr>
                        <a:t>phần</a:t>
                      </a:r>
                      <a:r>
                        <a:rPr lang="en-US" sz="1200" i="1" baseline="0" dirty="0">
                          <a:solidFill>
                            <a:srgbClr val="002060"/>
                          </a:solidFill>
                          <a:latin typeface="Arial" panose="020B0604020202020204" pitchFamily="34" charset="0"/>
                          <a:cs typeface="Arial" panose="020B0604020202020204" pitchFamily="34" charset="0"/>
                        </a:rPr>
                        <a:t> </a:t>
                      </a:r>
                      <a:r>
                        <a:rPr lang="en-US" sz="1200" i="1" baseline="0" dirty="0" err="1">
                          <a:solidFill>
                            <a:srgbClr val="002060"/>
                          </a:solidFill>
                          <a:latin typeface="Arial" panose="020B0604020202020204" pitchFamily="34" charset="0"/>
                          <a:cs typeface="Arial" panose="020B0604020202020204" pitchFamily="34" charset="0"/>
                        </a:rPr>
                        <a:t>Vật</a:t>
                      </a:r>
                      <a:r>
                        <a:rPr lang="en-US" sz="1200" i="1" baseline="0" dirty="0">
                          <a:solidFill>
                            <a:srgbClr val="002060"/>
                          </a:solidFill>
                          <a:latin typeface="Arial" panose="020B0604020202020204" pitchFamily="34" charset="0"/>
                          <a:cs typeface="Arial" panose="020B0604020202020204" pitchFamily="34" charset="0"/>
                        </a:rPr>
                        <a:t> </a:t>
                      </a:r>
                      <a:r>
                        <a:rPr lang="en-US" sz="1200" i="1" baseline="0" dirty="0" err="1">
                          <a:solidFill>
                            <a:srgbClr val="002060"/>
                          </a:solidFill>
                          <a:latin typeface="Arial" panose="020B0604020202020204" pitchFamily="34" charset="0"/>
                          <a:cs typeface="Arial" panose="020B0604020202020204" pitchFamily="34" charset="0"/>
                        </a:rPr>
                        <a:t>liệu</a:t>
                      </a:r>
                      <a:endParaRPr lang="en-US" sz="1200" i="1" dirty="0">
                        <a:solidFill>
                          <a:srgbClr val="002060"/>
                        </a:solidFill>
                        <a:latin typeface="Arial" panose="020B0604020202020204" pitchFamily="34" charset="0"/>
                        <a:cs typeface="Arial" panose="020B0604020202020204" pitchFamily="34" charset="0"/>
                      </a:endParaRPr>
                    </a:p>
                  </a:txBody>
                  <a:tcPr marL="74295" marR="74295" marT="37148" marB="37148" anchor="ctr">
                    <a:solidFill>
                      <a:srgbClr val="DAE894"/>
                    </a:solidFill>
                  </a:tcPr>
                </a:tc>
                <a:tc>
                  <a:txBody>
                    <a:bodyPr/>
                    <a:lstStyle/>
                    <a:p>
                      <a:pPr algn="ctr"/>
                      <a:r>
                        <a:rPr lang="en-US" sz="1200" dirty="0">
                          <a:solidFill>
                            <a:schemeClr val="tx1">
                              <a:lumMod val="75000"/>
                              <a:lumOff val="25000"/>
                            </a:schemeClr>
                          </a:solidFill>
                          <a:latin typeface="Arial" panose="020B0604020202020204" pitchFamily="34" charset="0"/>
                          <a:cs typeface="Arial" panose="020B0604020202020204" pitchFamily="34" charset="0"/>
                        </a:rPr>
                        <a:t>2</a:t>
                      </a:r>
                    </a:p>
                  </a:txBody>
                  <a:tcPr marL="74295" marR="74295" marT="37148" marB="37148" anchor="ctr">
                    <a:solidFill>
                      <a:srgbClr val="DAE894"/>
                    </a:solidFill>
                  </a:tcPr>
                </a:tc>
                <a:extLst>
                  <a:ext uri="{0D108BD9-81ED-4DB2-BD59-A6C34878D82A}">
                    <a16:rowId xmlns:a16="http://schemas.microsoft.com/office/drawing/2014/main" val="10006"/>
                  </a:ext>
                </a:extLst>
              </a:tr>
              <a:tr h="746779">
                <a:tc>
                  <a:txBody>
                    <a:bodyPr/>
                    <a:lstStyle/>
                    <a:p>
                      <a:pPr algn="ctr"/>
                      <a:r>
                        <a:rPr lang="en-US" sz="1200" dirty="0">
                          <a:solidFill>
                            <a:schemeClr val="bg1">
                              <a:lumMod val="85000"/>
                            </a:schemeClr>
                          </a:solidFill>
                          <a:latin typeface="Arial" panose="020B0604020202020204" pitchFamily="34" charset="0"/>
                          <a:cs typeface="Arial" panose="020B0604020202020204" pitchFamily="34" charset="0"/>
                        </a:rPr>
                        <a:t>MRc5</a:t>
                      </a:r>
                    </a:p>
                  </a:txBody>
                  <a:tcPr marL="74295" marR="74295" marT="37148" marB="37148" anchor="ctr">
                    <a:noFill/>
                  </a:tcPr>
                </a:tc>
                <a:tc>
                  <a:txBody>
                    <a:bodyPr/>
                    <a:lstStyle/>
                    <a:p>
                      <a:r>
                        <a:rPr lang="en-US" sz="1200" dirty="0">
                          <a:solidFill>
                            <a:schemeClr val="bg1">
                              <a:lumMod val="85000"/>
                            </a:schemeClr>
                          </a:solidFill>
                          <a:latin typeface="Arial" panose="020B0604020202020204" pitchFamily="34" charset="0"/>
                          <a:cs typeface="Arial" panose="020B0604020202020204" pitchFamily="34" charset="0"/>
                        </a:rPr>
                        <a:t>Construction and Demolition Waste Management</a:t>
                      </a:r>
                    </a:p>
                    <a:p>
                      <a:r>
                        <a:rPr lang="en-US" sz="1200" i="1" dirty="0" err="1">
                          <a:solidFill>
                            <a:schemeClr val="bg1">
                              <a:lumMod val="85000"/>
                            </a:schemeClr>
                          </a:solidFill>
                          <a:latin typeface="Arial" panose="020B0604020202020204" pitchFamily="34" charset="0"/>
                          <a:cs typeface="Arial" panose="020B0604020202020204" pitchFamily="34" charset="0"/>
                        </a:rPr>
                        <a:t>Quản</a:t>
                      </a:r>
                      <a:r>
                        <a:rPr lang="en-US" sz="1200" i="1" baseline="0" dirty="0">
                          <a:solidFill>
                            <a:schemeClr val="bg1">
                              <a:lumMod val="85000"/>
                            </a:schemeClr>
                          </a:solidFill>
                          <a:latin typeface="Arial" panose="020B0604020202020204" pitchFamily="34" charset="0"/>
                          <a:cs typeface="Arial" panose="020B0604020202020204" pitchFamily="34" charset="0"/>
                        </a:rPr>
                        <a:t> </a:t>
                      </a:r>
                      <a:r>
                        <a:rPr lang="en-US" sz="1200" i="1" baseline="0" dirty="0" err="1">
                          <a:solidFill>
                            <a:schemeClr val="bg1">
                              <a:lumMod val="85000"/>
                            </a:schemeClr>
                          </a:solidFill>
                          <a:latin typeface="Arial" panose="020B0604020202020204" pitchFamily="34" charset="0"/>
                          <a:cs typeface="Arial" panose="020B0604020202020204" pitchFamily="34" charset="0"/>
                        </a:rPr>
                        <a:t>ly</a:t>
                      </a:r>
                      <a:r>
                        <a:rPr lang="en-US" sz="1200" i="1" baseline="0" dirty="0">
                          <a:solidFill>
                            <a:schemeClr val="bg1">
                              <a:lumMod val="85000"/>
                            </a:schemeClr>
                          </a:solidFill>
                          <a:latin typeface="Arial" panose="020B0604020202020204" pitchFamily="34" charset="0"/>
                          <a:cs typeface="Arial" panose="020B0604020202020204" pitchFamily="34" charset="0"/>
                        </a:rPr>
                        <a:t>́ </a:t>
                      </a:r>
                      <a:r>
                        <a:rPr lang="en-US" sz="1200" i="1" baseline="0" dirty="0" err="1">
                          <a:solidFill>
                            <a:schemeClr val="bg1">
                              <a:lumMod val="85000"/>
                            </a:schemeClr>
                          </a:solidFill>
                          <a:latin typeface="Arial" panose="020B0604020202020204" pitchFamily="34" charset="0"/>
                          <a:cs typeface="Arial" panose="020B0604020202020204" pitchFamily="34" charset="0"/>
                        </a:rPr>
                        <a:t>chất</a:t>
                      </a:r>
                      <a:r>
                        <a:rPr lang="en-US" sz="1200" i="1" baseline="0" dirty="0">
                          <a:solidFill>
                            <a:schemeClr val="bg1">
                              <a:lumMod val="85000"/>
                            </a:schemeClr>
                          </a:solidFill>
                          <a:latin typeface="Arial" panose="020B0604020202020204" pitchFamily="34" charset="0"/>
                          <a:cs typeface="Arial" panose="020B0604020202020204" pitchFamily="34" charset="0"/>
                        </a:rPr>
                        <a:t> </a:t>
                      </a:r>
                      <a:r>
                        <a:rPr lang="en-US" sz="1200" i="1" baseline="0" dirty="0" err="1">
                          <a:solidFill>
                            <a:schemeClr val="bg1">
                              <a:lumMod val="85000"/>
                            </a:schemeClr>
                          </a:solidFill>
                          <a:latin typeface="Arial" panose="020B0604020202020204" pitchFamily="34" charset="0"/>
                          <a:cs typeface="Arial" panose="020B0604020202020204" pitchFamily="34" charset="0"/>
                        </a:rPr>
                        <a:t>thải</a:t>
                      </a:r>
                      <a:r>
                        <a:rPr lang="en-US" sz="1200" i="1" baseline="0" dirty="0">
                          <a:solidFill>
                            <a:schemeClr val="bg1">
                              <a:lumMod val="85000"/>
                            </a:schemeClr>
                          </a:solidFill>
                          <a:latin typeface="Arial" panose="020B0604020202020204" pitchFamily="34" charset="0"/>
                          <a:cs typeface="Arial" panose="020B0604020202020204" pitchFamily="34" charset="0"/>
                        </a:rPr>
                        <a:t> </a:t>
                      </a:r>
                      <a:r>
                        <a:rPr lang="en-US" sz="1200" i="1" baseline="0" dirty="0" err="1">
                          <a:solidFill>
                            <a:schemeClr val="bg1">
                              <a:lumMod val="85000"/>
                            </a:schemeClr>
                          </a:solidFill>
                          <a:latin typeface="Arial" panose="020B0604020202020204" pitchFamily="34" charset="0"/>
                          <a:cs typeface="Arial" panose="020B0604020202020204" pitchFamily="34" charset="0"/>
                        </a:rPr>
                        <a:t>xây</a:t>
                      </a:r>
                      <a:r>
                        <a:rPr lang="en-US" sz="1200" i="1" baseline="0" dirty="0">
                          <a:solidFill>
                            <a:schemeClr val="bg1">
                              <a:lumMod val="85000"/>
                            </a:schemeClr>
                          </a:solidFill>
                          <a:latin typeface="Arial" panose="020B0604020202020204" pitchFamily="34" charset="0"/>
                          <a:cs typeface="Arial" panose="020B0604020202020204" pitchFamily="34" charset="0"/>
                        </a:rPr>
                        <a:t> </a:t>
                      </a:r>
                      <a:r>
                        <a:rPr lang="en-US" sz="1200" i="1" baseline="0" dirty="0" err="1">
                          <a:solidFill>
                            <a:schemeClr val="bg1">
                              <a:lumMod val="85000"/>
                            </a:schemeClr>
                          </a:solidFill>
                          <a:latin typeface="Arial" panose="020B0604020202020204" pitchFamily="34" charset="0"/>
                          <a:cs typeface="Arial" panose="020B0604020202020204" pitchFamily="34" charset="0"/>
                        </a:rPr>
                        <a:t>dựng</a:t>
                      </a:r>
                      <a:r>
                        <a:rPr lang="en-US" sz="1200" i="1" baseline="0" dirty="0">
                          <a:solidFill>
                            <a:schemeClr val="bg1">
                              <a:lumMod val="85000"/>
                            </a:schemeClr>
                          </a:solidFill>
                          <a:latin typeface="Arial" panose="020B0604020202020204" pitchFamily="34" charset="0"/>
                          <a:cs typeface="Arial" panose="020B0604020202020204" pitchFamily="34" charset="0"/>
                        </a:rPr>
                        <a:t> </a:t>
                      </a:r>
                      <a:r>
                        <a:rPr lang="en-US" sz="1200" i="1" baseline="0" dirty="0" err="1">
                          <a:solidFill>
                            <a:schemeClr val="bg1">
                              <a:lumMod val="85000"/>
                            </a:schemeClr>
                          </a:solidFill>
                          <a:latin typeface="Arial" panose="020B0604020202020204" pitchFamily="34" charset="0"/>
                          <a:cs typeface="Arial" panose="020B0604020202020204" pitchFamily="34" charset="0"/>
                        </a:rPr>
                        <a:t>va</a:t>
                      </a:r>
                      <a:r>
                        <a:rPr lang="en-US" sz="1200" i="1" baseline="0" dirty="0">
                          <a:solidFill>
                            <a:schemeClr val="bg1">
                              <a:lumMod val="85000"/>
                            </a:schemeClr>
                          </a:solidFill>
                          <a:latin typeface="Arial" panose="020B0604020202020204" pitchFamily="34" charset="0"/>
                          <a:cs typeface="Arial" panose="020B0604020202020204" pitchFamily="34" charset="0"/>
                        </a:rPr>
                        <a:t>̀ </a:t>
                      </a:r>
                      <a:r>
                        <a:rPr lang="en-US" sz="1200" i="1" baseline="0" dirty="0" err="1">
                          <a:solidFill>
                            <a:schemeClr val="bg1">
                              <a:lumMod val="85000"/>
                            </a:schemeClr>
                          </a:solidFill>
                          <a:latin typeface="Arial" panose="020B0604020202020204" pitchFamily="34" charset="0"/>
                          <a:cs typeface="Arial" panose="020B0604020202020204" pitchFamily="34" charset="0"/>
                        </a:rPr>
                        <a:t>pha</a:t>
                      </a:r>
                      <a:r>
                        <a:rPr lang="en-US" sz="1200" i="1" baseline="0" dirty="0">
                          <a:solidFill>
                            <a:schemeClr val="bg1">
                              <a:lumMod val="85000"/>
                            </a:schemeClr>
                          </a:solidFill>
                          <a:latin typeface="Arial" panose="020B0604020202020204" pitchFamily="34" charset="0"/>
                          <a:cs typeface="Arial" panose="020B0604020202020204" pitchFamily="34" charset="0"/>
                        </a:rPr>
                        <a:t>́ </a:t>
                      </a:r>
                      <a:r>
                        <a:rPr lang="en-US" sz="1200" i="1" baseline="0" dirty="0" err="1">
                          <a:solidFill>
                            <a:schemeClr val="bg1">
                              <a:lumMod val="85000"/>
                            </a:schemeClr>
                          </a:solidFill>
                          <a:latin typeface="Arial" panose="020B0604020202020204" pitchFamily="34" charset="0"/>
                          <a:cs typeface="Arial" panose="020B0604020202020204" pitchFamily="34" charset="0"/>
                        </a:rPr>
                        <a:t>dơ</a:t>
                      </a:r>
                      <a:r>
                        <a:rPr lang="en-US" sz="1200" i="1" baseline="0" dirty="0">
                          <a:solidFill>
                            <a:schemeClr val="bg1">
                              <a:lumMod val="85000"/>
                            </a:schemeClr>
                          </a:solidFill>
                          <a:latin typeface="Arial" panose="020B0604020202020204" pitchFamily="34" charset="0"/>
                          <a:cs typeface="Arial" panose="020B0604020202020204" pitchFamily="34" charset="0"/>
                        </a:rPr>
                        <a:t>̃</a:t>
                      </a:r>
                      <a:endParaRPr lang="en-US" sz="1200" i="1" dirty="0">
                        <a:solidFill>
                          <a:schemeClr val="bg1">
                            <a:lumMod val="85000"/>
                          </a:schemeClr>
                        </a:solidFill>
                        <a:latin typeface="Arial" panose="020B0604020202020204" pitchFamily="34" charset="0"/>
                        <a:cs typeface="Arial" panose="020B0604020202020204" pitchFamily="34" charset="0"/>
                      </a:endParaRPr>
                    </a:p>
                  </a:txBody>
                  <a:tcPr marL="74295" marR="74295" marT="37148" marB="37148" anchor="ctr">
                    <a:noFill/>
                  </a:tcPr>
                </a:tc>
                <a:tc>
                  <a:txBody>
                    <a:bodyPr/>
                    <a:lstStyle/>
                    <a:p>
                      <a:pPr algn="ctr"/>
                      <a:r>
                        <a:rPr lang="en-US" sz="1200" dirty="0">
                          <a:solidFill>
                            <a:schemeClr val="bg1">
                              <a:lumMod val="85000"/>
                            </a:schemeClr>
                          </a:solidFill>
                          <a:latin typeface="Arial" panose="020B0604020202020204" pitchFamily="34" charset="0"/>
                          <a:cs typeface="Arial" panose="020B0604020202020204" pitchFamily="34" charset="0"/>
                        </a:rPr>
                        <a:t>2</a:t>
                      </a:r>
                    </a:p>
                  </a:txBody>
                  <a:tcPr marL="74295" marR="74295" marT="37148" marB="37148" anchor="ctr">
                    <a:noFill/>
                  </a:tcPr>
                </a:tc>
                <a:extLst>
                  <a:ext uri="{0D108BD9-81ED-4DB2-BD59-A6C34878D82A}">
                    <a16:rowId xmlns:a16="http://schemas.microsoft.com/office/drawing/2014/main" val="10007"/>
                  </a:ext>
                </a:extLst>
              </a:tr>
              <a:tr h="335282">
                <a:tc gridSpan="2">
                  <a:txBody>
                    <a:bodyPr/>
                    <a:lstStyle/>
                    <a:p>
                      <a:pPr marL="0" marR="0" indent="0" algn="r" defTabSz="914400" rtl="0" eaLnBrk="1" fontAlgn="auto" latinLnBrk="0" hangingPunct="1">
                        <a:lnSpc>
                          <a:spcPct val="100000"/>
                        </a:lnSpc>
                        <a:spcBef>
                          <a:spcPts val="0"/>
                        </a:spcBef>
                        <a:spcAft>
                          <a:spcPts val="0"/>
                        </a:spcAft>
                        <a:buClrTx/>
                        <a:buSzTx/>
                        <a:buFontTx/>
                        <a:buNone/>
                        <a:defRPr/>
                      </a:pPr>
                      <a:r>
                        <a:rPr lang="en-US" sz="1200" b="1" dirty="0">
                          <a:solidFill>
                            <a:schemeClr val="tx1">
                              <a:lumMod val="75000"/>
                              <a:lumOff val="25000"/>
                            </a:schemeClr>
                          </a:solidFill>
                          <a:latin typeface="Arial" panose="020B0604020202020204" pitchFamily="34" charset="0"/>
                          <a:cs typeface="Arial" panose="020B0604020202020204" pitchFamily="34" charset="0"/>
                        </a:rPr>
                        <a:t>TOTAL / </a:t>
                      </a:r>
                      <a:r>
                        <a:rPr lang="en-US" sz="1200" b="1" i="1" dirty="0">
                          <a:solidFill>
                            <a:schemeClr val="accent6">
                              <a:lumMod val="50000"/>
                            </a:schemeClr>
                          </a:solidFill>
                          <a:latin typeface="Arial" panose="020B0604020202020204" pitchFamily="34" charset="0"/>
                          <a:cs typeface="Arial" panose="020B0604020202020204" pitchFamily="34" charset="0"/>
                        </a:rPr>
                        <a:t>TỔNG</a:t>
                      </a:r>
                      <a:r>
                        <a:rPr lang="en-US" sz="1200" b="1" dirty="0">
                          <a:solidFill>
                            <a:schemeClr val="accent6">
                              <a:lumMod val="50000"/>
                            </a:schemeClr>
                          </a:solidFill>
                          <a:latin typeface="Arial" panose="020B0604020202020204" pitchFamily="34" charset="0"/>
                          <a:cs typeface="Arial" panose="020B0604020202020204" pitchFamily="34" charset="0"/>
                        </a:rPr>
                        <a:t> </a:t>
                      </a:r>
                      <a:r>
                        <a:rPr lang="en-US" sz="1200" b="1" dirty="0">
                          <a:solidFill>
                            <a:schemeClr val="tx1">
                              <a:lumMod val="75000"/>
                              <a:lumOff val="25000"/>
                            </a:schemeClr>
                          </a:solidFill>
                          <a:latin typeface="Arial" panose="020B0604020202020204" pitchFamily="34" charset="0"/>
                          <a:cs typeface="Arial" panose="020B0604020202020204" pitchFamily="34" charset="0"/>
                        </a:rPr>
                        <a:t> </a:t>
                      </a:r>
                    </a:p>
                  </a:txBody>
                  <a:tcPr marL="74295" marR="74295" marT="37148" marB="37148" anchor="ctr">
                    <a:solidFill>
                      <a:schemeClr val="bg1">
                        <a:lumMod val="75000"/>
                      </a:schemeClr>
                    </a:solidFill>
                  </a:tcPr>
                </a:tc>
                <a:tc hMerge="1">
                  <a:txBody>
                    <a:bodyPr/>
                    <a:lstStyle/>
                    <a:p>
                      <a:endParaRPr lang="en-US"/>
                    </a:p>
                  </a:txBody>
                  <a:tcPr>
                    <a:solidFill>
                      <a:schemeClr val="accent5">
                        <a:lumMod val="40000"/>
                        <a:lumOff val="60000"/>
                      </a:schemeClr>
                    </a:solidFill>
                  </a:tcPr>
                </a:tc>
                <a:tc>
                  <a:txBody>
                    <a:bodyPr/>
                    <a:lstStyle/>
                    <a:p>
                      <a:pPr algn="ctr"/>
                      <a:r>
                        <a:rPr lang="en-US" sz="1200" b="1" dirty="0">
                          <a:solidFill>
                            <a:schemeClr val="tx1">
                              <a:lumMod val="75000"/>
                              <a:lumOff val="25000"/>
                            </a:schemeClr>
                          </a:solidFill>
                          <a:latin typeface="Arial" panose="020B0604020202020204" pitchFamily="34" charset="0"/>
                          <a:cs typeface="Arial" panose="020B0604020202020204" pitchFamily="34" charset="0"/>
                        </a:rPr>
                        <a:t>13</a:t>
                      </a:r>
                    </a:p>
                  </a:txBody>
                  <a:tcPr marL="74295" marR="74295" marT="37148" marB="37148" anchor="ctr">
                    <a:solidFill>
                      <a:schemeClr val="bg1">
                        <a:lumMod val="75000"/>
                      </a:schemeClr>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46089539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580A1-3CB5-5567-BCFC-53D1E259318E}"/>
            </a:ext>
          </a:extLst>
        </p:cNvPr>
        <p:cNvGrpSpPr/>
        <p:nvPr/>
      </p:nvGrpSpPr>
      <p:grpSpPr>
        <a:xfrm>
          <a:off x="0" y="0"/>
          <a:ext cx="0" cy="0"/>
          <a:chOff x="0" y="0"/>
          <a:chExt cx="0" cy="0"/>
        </a:xfrm>
      </p:grpSpPr>
      <p:grpSp>
        <p:nvGrpSpPr>
          <p:cNvPr id="9" name="Group 8">
            <a:extLst>
              <a:ext uri="{FF2B5EF4-FFF2-40B4-BE49-F238E27FC236}">
                <a16:creationId xmlns:a16="http://schemas.microsoft.com/office/drawing/2014/main" id="{CEF36CCB-8CC6-7188-D232-23F9D74F2ADA}"/>
              </a:ext>
            </a:extLst>
          </p:cNvPr>
          <p:cNvGrpSpPr/>
          <p:nvPr/>
        </p:nvGrpSpPr>
        <p:grpSpPr>
          <a:xfrm>
            <a:off x="8950637" y="800707"/>
            <a:ext cx="970915" cy="2263421"/>
            <a:chOff x="7821133" y="800707"/>
            <a:chExt cx="2100419" cy="4896547"/>
          </a:xfrm>
        </p:grpSpPr>
        <p:grpSp>
          <p:nvGrpSpPr>
            <p:cNvPr id="3" name="Group 2">
              <a:extLst>
                <a:ext uri="{FF2B5EF4-FFF2-40B4-BE49-F238E27FC236}">
                  <a16:creationId xmlns:a16="http://schemas.microsoft.com/office/drawing/2014/main" id="{A7F94A32-7B9B-9A7F-C288-87D2C3634575}"/>
                </a:ext>
              </a:extLst>
            </p:cNvPr>
            <p:cNvGrpSpPr/>
            <p:nvPr/>
          </p:nvGrpSpPr>
          <p:grpSpPr>
            <a:xfrm>
              <a:off x="7821133" y="800707"/>
              <a:ext cx="2100419" cy="1584177"/>
              <a:chOff x="7821133" y="800707"/>
              <a:chExt cx="2100419" cy="1584177"/>
            </a:xfrm>
          </p:grpSpPr>
          <p:pic>
            <p:nvPicPr>
              <p:cNvPr id="1030" name="Picture 6" descr="AI generated image">
                <a:extLst>
                  <a:ext uri="{FF2B5EF4-FFF2-40B4-BE49-F238E27FC236}">
                    <a16:creationId xmlns:a16="http://schemas.microsoft.com/office/drawing/2014/main" id="{E647A086-BC7E-57BE-7E6B-1827D564FBAE}"/>
                  </a:ext>
                </a:extLst>
              </p:cNvPr>
              <p:cNvPicPr>
                <a:picLocks noChangeAspect="1" noChangeArrowheads="1"/>
              </p:cNvPicPr>
              <p:nvPr/>
            </p:nvPicPr>
            <p:blipFill rotWithShape="1">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l="66020" t="1631" r="5822" b="69215"/>
              <a:stretch>
                <a:fillRect/>
              </a:stretch>
            </p:blipFill>
            <p:spPr bwMode="auto">
              <a:xfrm>
                <a:off x="7833320" y="800707"/>
                <a:ext cx="2088232" cy="1584177"/>
              </a:xfrm>
              <a:prstGeom prst="rect">
                <a:avLst/>
              </a:prstGeom>
              <a:noFill/>
              <a:extLst>
                <a:ext uri="{909E8E84-426E-40DD-AFC4-6F175D3DCCD1}">
                  <a14:hiddenFill xmlns:a14="http://schemas.microsoft.com/office/drawing/2010/main">
                    <a:solidFill>
                      <a:srgbClr val="FFFFFF"/>
                    </a:solidFill>
                  </a14:hiddenFill>
                </a:ext>
              </a:extLst>
            </p:spPr>
          </p:pic>
          <p:sp>
            <p:nvSpPr>
              <p:cNvPr id="14" name="Isosceles Triangle 13">
                <a:extLst>
                  <a:ext uri="{FF2B5EF4-FFF2-40B4-BE49-F238E27FC236}">
                    <a16:creationId xmlns:a16="http://schemas.microsoft.com/office/drawing/2014/main" id="{2E3A1D7E-E4F6-276A-C0F7-8B9E3E110853}"/>
                  </a:ext>
                </a:extLst>
              </p:cNvPr>
              <p:cNvSpPr/>
              <p:nvPr/>
            </p:nvSpPr>
            <p:spPr>
              <a:xfrm rot="10800000">
                <a:off x="7821135" y="804224"/>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DE5C9E9F-C14E-8FD1-89DC-C045DACD7804}"/>
                  </a:ext>
                </a:extLst>
              </p:cNvPr>
              <p:cNvSpPr/>
              <p:nvPr/>
            </p:nvSpPr>
            <p:spPr>
              <a:xfrm>
                <a:off x="7821133" y="1632316"/>
                <a:ext cx="552243" cy="752568"/>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3">
              <a:extLst>
                <a:ext uri="{FF2B5EF4-FFF2-40B4-BE49-F238E27FC236}">
                  <a16:creationId xmlns:a16="http://schemas.microsoft.com/office/drawing/2014/main" id="{9853CC5A-FC89-C3A6-2DF7-6FEA8F301A9C}"/>
                </a:ext>
              </a:extLst>
            </p:cNvPr>
            <p:cNvGrpSpPr/>
            <p:nvPr/>
          </p:nvGrpSpPr>
          <p:grpSpPr>
            <a:xfrm>
              <a:off x="7821133" y="2456892"/>
              <a:ext cx="2100419" cy="1584177"/>
              <a:chOff x="7821133" y="2456892"/>
              <a:chExt cx="2100419" cy="1584177"/>
            </a:xfrm>
          </p:grpSpPr>
          <p:pic>
            <p:nvPicPr>
              <p:cNvPr id="6" name="Picture 6" descr="AI generated image">
                <a:extLst>
                  <a:ext uri="{FF2B5EF4-FFF2-40B4-BE49-F238E27FC236}">
                    <a16:creationId xmlns:a16="http://schemas.microsoft.com/office/drawing/2014/main" id="{24843870-7CCE-5B11-E474-45493F05C96E}"/>
                  </a:ext>
                </a:extLst>
              </p:cNvPr>
              <p:cNvPicPr>
                <a:picLocks noChangeAspect="1" noChangeArrowheads="1"/>
              </p:cNvPicPr>
              <p:nvPr/>
            </p:nvPicPr>
            <p:blipFill rotWithShape="1">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l="66020" t="32057" r="5822" b="38789"/>
              <a:stretch>
                <a:fillRect/>
              </a:stretch>
            </p:blipFill>
            <p:spPr bwMode="auto">
              <a:xfrm>
                <a:off x="7833320" y="2456892"/>
                <a:ext cx="2088232" cy="1584177"/>
              </a:xfrm>
              <a:prstGeom prst="rect">
                <a:avLst/>
              </a:prstGeom>
              <a:noFill/>
              <a:extLst>
                <a:ext uri="{909E8E84-426E-40DD-AFC4-6F175D3DCCD1}">
                  <a14:hiddenFill xmlns:a14="http://schemas.microsoft.com/office/drawing/2010/main">
                    <a:solidFill>
                      <a:srgbClr val="FFFFFF"/>
                    </a:solidFill>
                  </a14:hiddenFill>
                </a:ext>
              </a:extLst>
            </p:spPr>
          </p:pic>
          <p:sp>
            <p:nvSpPr>
              <p:cNvPr id="15" name="Isosceles Triangle 14">
                <a:extLst>
                  <a:ext uri="{FF2B5EF4-FFF2-40B4-BE49-F238E27FC236}">
                    <a16:creationId xmlns:a16="http://schemas.microsoft.com/office/drawing/2014/main" id="{5FD226B8-2CC4-87B3-D64C-8F6E4A52095E}"/>
                  </a:ext>
                </a:extLst>
              </p:cNvPr>
              <p:cNvSpPr/>
              <p:nvPr/>
            </p:nvSpPr>
            <p:spPr>
              <a:xfrm rot="10800000">
                <a:off x="7821134" y="2456892"/>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55F8F609-9D5C-7C57-0CAA-8637045AA8D7}"/>
                  </a:ext>
                </a:extLst>
              </p:cNvPr>
              <p:cNvSpPr/>
              <p:nvPr/>
            </p:nvSpPr>
            <p:spPr>
              <a:xfrm>
                <a:off x="7821133" y="3288501"/>
                <a:ext cx="552243" cy="752568"/>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a:extLst>
                <a:ext uri="{FF2B5EF4-FFF2-40B4-BE49-F238E27FC236}">
                  <a16:creationId xmlns:a16="http://schemas.microsoft.com/office/drawing/2014/main" id="{AA6D8128-3F0B-8E0C-961B-554BFE845DC9}"/>
                </a:ext>
              </a:extLst>
            </p:cNvPr>
            <p:cNvGrpSpPr/>
            <p:nvPr/>
          </p:nvGrpSpPr>
          <p:grpSpPr>
            <a:xfrm>
              <a:off x="7821133" y="4113077"/>
              <a:ext cx="2088239" cy="1584177"/>
              <a:chOff x="7821133" y="4113077"/>
              <a:chExt cx="2088239" cy="1584177"/>
            </a:xfrm>
          </p:grpSpPr>
          <p:pic>
            <p:nvPicPr>
              <p:cNvPr id="7" name="Picture 6" descr="AI generated image">
                <a:extLst>
                  <a:ext uri="{FF2B5EF4-FFF2-40B4-BE49-F238E27FC236}">
                    <a16:creationId xmlns:a16="http://schemas.microsoft.com/office/drawing/2014/main" id="{1F4A7FF6-DA75-1CC3-372D-F83454810DDE}"/>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6020" t="63021" r="5822" b="7825"/>
              <a:stretch>
                <a:fillRect/>
              </a:stretch>
            </p:blipFill>
            <p:spPr bwMode="auto">
              <a:xfrm>
                <a:off x="7821139" y="4113077"/>
                <a:ext cx="2088233" cy="1584177"/>
              </a:xfrm>
              <a:prstGeom prst="rect">
                <a:avLst/>
              </a:prstGeom>
              <a:noFill/>
              <a:extLst>
                <a:ext uri="{909E8E84-426E-40DD-AFC4-6F175D3DCCD1}">
                  <a14:hiddenFill xmlns:a14="http://schemas.microsoft.com/office/drawing/2010/main">
                    <a:solidFill>
                      <a:srgbClr val="FFFFFF"/>
                    </a:solidFill>
                  </a14:hiddenFill>
                </a:ext>
              </a:extLst>
            </p:spPr>
          </p:pic>
          <p:sp>
            <p:nvSpPr>
              <p:cNvPr id="16" name="Isosceles Triangle 15">
                <a:extLst>
                  <a:ext uri="{FF2B5EF4-FFF2-40B4-BE49-F238E27FC236}">
                    <a16:creationId xmlns:a16="http://schemas.microsoft.com/office/drawing/2014/main" id="{4B2A00B6-0638-1C78-1AA2-B318BFD72301}"/>
                  </a:ext>
                </a:extLst>
              </p:cNvPr>
              <p:cNvSpPr/>
              <p:nvPr/>
            </p:nvSpPr>
            <p:spPr>
              <a:xfrm rot="10800000">
                <a:off x="7822959" y="4116593"/>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2F0CAC0A-AD94-2D33-721D-C4C2E4F351B5}"/>
                  </a:ext>
                </a:extLst>
              </p:cNvPr>
              <p:cNvSpPr/>
              <p:nvPr/>
            </p:nvSpPr>
            <p:spPr>
              <a:xfrm>
                <a:off x="7821133" y="4869162"/>
                <a:ext cx="552243" cy="828092"/>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1" name="Rectangle: Rounded Corners 10">
            <a:extLst>
              <a:ext uri="{FF2B5EF4-FFF2-40B4-BE49-F238E27FC236}">
                <a16:creationId xmlns:a16="http://schemas.microsoft.com/office/drawing/2014/main" id="{AC95DE1A-DCAB-2AB6-BEEC-CF940DE05400}"/>
              </a:ext>
            </a:extLst>
          </p:cNvPr>
          <p:cNvSpPr/>
          <p:nvPr/>
        </p:nvSpPr>
        <p:spPr>
          <a:xfrm>
            <a:off x="200473" y="800707"/>
            <a:ext cx="8640960" cy="5544617"/>
          </a:xfrm>
          <a:prstGeom prst="roundRect">
            <a:avLst>
              <a:gd name="adj" fmla="val 3709"/>
            </a:avLst>
          </a:prstGeom>
          <a:noFill/>
          <a:ln w="38100">
            <a:solidFill>
              <a:srgbClr val="7F8083"/>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Box 4">
            <a:extLst>
              <a:ext uri="{FF2B5EF4-FFF2-40B4-BE49-F238E27FC236}">
                <a16:creationId xmlns:a16="http://schemas.microsoft.com/office/drawing/2014/main" id="{1E06FE85-4D27-8CF6-DCB2-915F968F2965}"/>
              </a:ext>
            </a:extLst>
          </p:cNvPr>
          <p:cNvSpPr txBox="1">
            <a:spLocks noChangeArrowheads="1"/>
          </p:cNvSpPr>
          <p:nvPr/>
        </p:nvSpPr>
        <p:spPr bwMode="auto">
          <a:xfrm>
            <a:off x="94588" y="160061"/>
            <a:ext cx="9716838" cy="215632"/>
          </a:xfrm>
          <a:prstGeom prst="rect">
            <a:avLst/>
          </a:prstGeom>
          <a:noFill/>
          <a:ln w="9525">
            <a:no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n-US" altLang="en-US" sz="1200" b="1" dirty="0">
                <a:solidFill>
                  <a:schemeClr val="tx1">
                    <a:lumMod val="75000"/>
                    <a:lumOff val="25000"/>
                  </a:schemeClr>
                </a:solidFill>
              </a:rPr>
              <a:t>VẬT LIỆU &amp; CARBON TRONG CHỨNG NHẬN LEED</a:t>
            </a:r>
          </a:p>
        </p:txBody>
      </p:sp>
      <p:grpSp>
        <p:nvGrpSpPr>
          <p:cNvPr id="22" name="Group 21">
            <a:extLst>
              <a:ext uri="{FF2B5EF4-FFF2-40B4-BE49-F238E27FC236}">
                <a16:creationId xmlns:a16="http://schemas.microsoft.com/office/drawing/2014/main" id="{CF1F3386-3B48-4056-664B-840BCD6D8E85}"/>
              </a:ext>
            </a:extLst>
          </p:cNvPr>
          <p:cNvGrpSpPr/>
          <p:nvPr/>
        </p:nvGrpSpPr>
        <p:grpSpPr>
          <a:xfrm>
            <a:off x="277865" y="851771"/>
            <a:ext cx="8455555" cy="5531242"/>
            <a:chOff x="289611" y="885033"/>
            <a:chExt cx="9533644" cy="6236477"/>
          </a:xfrm>
        </p:grpSpPr>
        <p:pic>
          <p:nvPicPr>
            <p:cNvPr id="10" name="Picture 9">
              <a:extLst>
                <a:ext uri="{FF2B5EF4-FFF2-40B4-BE49-F238E27FC236}">
                  <a16:creationId xmlns:a16="http://schemas.microsoft.com/office/drawing/2014/main" id="{1872456F-B50A-BE31-B13B-CE9AEA7AE618}"/>
                </a:ext>
              </a:extLst>
            </p:cNvPr>
            <p:cNvPicPr>
              <a:picLocks noChangeAspect="1"/>
            </p:cNvPicPr>
            <p:nvPr/>
          </p:nvPicPr>
          <p:blipFill>
            <a:blip r:embed="rId5"/>
            <a:stretch>
              <a:fillRect/>
            </a:stretch>
          </p:blipFill>
          <p:spPr>
            <a:xfrm>
              <a:off x="973646" y="2017619"/>
              <a:ext cx="4400817" cy="1898040"/>
            </a:xfrm>
            <a:prstGeom prst="rect">
              <a:avLst/>
            </a:prstGeom>
          </p:spPr>
        </p:pic>
        <p:sp>
          <p:nvSpPr>
            <p:cNvPr id="12" name="TextBox 11">
              <a:extLst>
                <a:ext uri="{FF2B5EF4-FFF2-40B4-BE49-F238E27FC236}">
                  <a16:creationId xmlns:a16="http://schemas.microsoft.com/office/drawing/2014/main" id="{0EBD2910-7CC3-52BD-3C3D-D3F3D6D79E70}"/>
                </a:ext>
              </a:extLst>
            </p:cNvPr>
            <p:cNvSpPr txBox="1"/>
            <p:nvPr/>
          </p:nvSpPr>
          <p:spPr>
            <a:xfrm>
              <a:off x="307526" y="885033"/>
              <a:ext cx="9515729" cy="347019"/>
            </a:xfrm>
            <a:prstGeom prst="rect">
              <a:avLst/>
            </a:prstGeom>
            <a:noFill/>
          </p:spPr>
          <p:txBody>
            <a:bodyPr wrap="square" rtlCol="0">
              <a:spAutoFit/>
            </a:bodyPr>
            <a:lstStyle/>
            <a:p>
              <a:pPr algn="ctr"/>
              <a:r>
                <a:rPr lang="fr-FR" sz="1400" b="1" dirty="0">
                  <a:solidFill>
                    <a:schemeClr val="tx1">
                      <a:lumMod val="65000"/>
                      <a:lumOff val="35000"/>
                    </a:schemeClr>
                  </a:solidFill>
                  <a:latin typeface="Arial" panose="020B0604020202020204" pitchFamily="34" charset="0"/>
                  <a:cs typeface="Arial" panose="020B0604020202020204" pitchFamily="34" charset="0"/>
                </a:rPr>
                <a:t>MRc1 - BUILDING LIFE CYCLE ASSESSMENT</a:t>
              </a:r>
              <a:endParaRPr lang="fr-FR" sz="1135" b="1"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A6A77209-5CA4-1EE1-E4C1-D47E5F411F91}"/>
                </a:ext>
              </a:extLst>
            </p:cNvPr>
            <p:cNvSpPr txBox="1"/>
            <p:nvPr/>
          </p:nvSpPr>
          <p:spPr>
            <a:xfrm>
              <a:off x="289611" y="3932773"/>
              <a:ext cx="5394901" cy="3188737"/>
            </a:xfrm>
            <a:prstGeom prst="rect">
              <a:avLst/>
            </a:prstGeom>
            <a:noFill/>
          </p:spPr>
          <p:txBody>
            <a:bodyPr wrap="square" rtlCol="0">
              <a:spAutoFit/>
            </a:bodyPr>
            <a:lstStyle/>
            <a:p>
              <a:pPr>
                <a:lnSpc>
                  <a:spcPct val="150000"/>
                </a:lnSpc>
              </a:pPr>
              <a:r>
                <a:rPr lang="en-US" sz="1200" b="1" dirty="0">
                  <a:solidFill>
                    <a:schemeClr val="tx1">
                      <a:lumMod val="65000"/>
                      <a:lumOff val="35000"/>
                    </a:schemeClr>
                  </a:solidFill>
                  <a:latin typeface="Arial" panose="020B0604020202020204" pitchFamily="34" charset="0"/>
                  <a:cs typeface="Arial" panose="020B0604020202020204" pitchFamily="34" charset="0"/>
                </a:rPr>
                <a:t>(2-3 points) Demonstrates a minimum of 5-10% reduction of emission, compared with a baseline building, by using of:</a:t>
              </a:r>
            </a:p>
            <a:p>
              <a:pPr marL="285750" indent="-285750">
                <a:lnSpc>
                  <a:spcPct val="150000"/>
                </a:lnSpc>
                <a:buFontTx/>
                <a:buChar char="-"/>
              </a:pPr>
              <a:r>
                <a:rPr lang="en-US" sz="1200" dirty="0">
                  <a:solidFill>
                    <a:schemeClr val="tx1">
                      <a:lumMod val="65000"/>
                      <a:lumOff val="35000"/>
                    </a:schemeClr>
                  </a:solidFill>
                  <a:latin typeface="Arial" panose="020B0604020202020204" pitchFamily="34" charset="0"/>
                  <a:cs typeface="Arial" panose="020B0604020202020204" pitchFamily="34" charset="0"/>
                </a:rPr>
                <a:t>Concrete (optimize slab thickness &amp; rebar ratio)</a:t>
              </a:r>
            </a:p>
            <a:p>
              <a:pPr marL="285750" indent="-285750">
                <a:lnSpc>
                  <a:spcPct val="150000"/>
                </a:lnSpc>
                <a:buFontTx/>
                <a:buChar char="-"/>
              </a:pPr>
              <a:r>
                <a:rPr lang="en-US" sz="1200" dirty="0">
                  <a:solidFill>
                    <a:schemeClr val="tx1">
                      <a:lumMod val="65000"/>
                      <a:lumOff val="35000"/>
                    </a:schemeClr>
                  </a:solidFill>
                  <a:latin typeface="Arial" panose="020B0604020202020204" pitchFamily="34" charset="0"/>
                  <a:cs typeface="Arial" panose="020B0604020202020204" pitchFamily="34" charset="0"/>
                </a:rPr>
                <a:t>Fly-ash concrete</a:t>
              </a:r>
            </a:p>
            <a:p>
              <a:pPr marL="285750" indent="-285750">
                <a:lnSpc>
                  <a:spcPct val="150000"/>
                </a:lnSpc>
                <a:buFontTx/>
                <a:buChar char="-"/>
              </a:pPr>
              <a:r>
                <a:rPr lang="en-US" sz="1200" dirty="0">
                  <a:solidFill>
                    <a:schemeClr val="tx1">
                      <a:lumMod val="65000"/>
                      <a:lumOff val="35000"/>
                    </a:schemeClr>
                  </a:solidFill>
                  <a:latin typeface="Arial" panose="020B0604020202020204" pitchFamily="34" charset="0"/>
                  <a:cs typeface="Arial" panose="020B0604020202020204" pitchFamily="34" charset="0"/>
                </a:rPr>
                <a:t>Rebar with recycled contents (most manufactures can provide with 90%)</a:t>
              </a:r>
            </a:p>
            <a:p>
              <a:pPr marL="285750" indent="-285750">
                <a:lnSpc>
                  <a:spcPct val="150000"/>
                </a:lnSpc>
                <a:buFontTx/>
                <a:buChar char="-"/>
              </a:pPr>
              <a:r>
                <a:rPr lang="en-US" sz="1200" dirty="0">
                  <a:solidFill>
                    <a:schemeClr val="tx1">
                      <a:lumMod val="65000"/>
                      <a:lumOff val="35000"/>
                    </a:schemeClr>
                  </a:solidFill>
                  <a:latin typeface="Arial" panose="020B0604020202020204" pitchFamily="34" charset="0"/>
                  <a:cs typeface="Arial" panose="020B0604020202020204" pitchFamily="34" charset="0"/>
                </a:rPr>
                <a:t>Steel structures with recycled contents (most manufactures can provide with 90%)</a:t>
              </a:r>
            </a:p>
            <a:p>
              <a:pPr marL="285750" indent="-285750">
                <a:lnSpc>
                  <a:spcPct val="150000"/>
                </a:lnSpc>
                <a:buFontTx/>
                <a:buChar char="-"/>
              </a:pPr>
              <a:r>
                <a:rPr lang="en-US" sz="1200" dirty="0">
                  <a:solidFill>
                    <a:schemeClr val="tx1">
                      <a:lumMod val="65000"/>
                      <a:lumOff val="35000"/>
                    </a:schemeClr>
                  </a:solidFill>
                  <a:latin typeface="Arial" panose="020B0604020202020204" pitchFamily="34" charset="0"/>
                  <a:cs typeface="Arial" panose="020B0604020202020204" pitchFamily="34" charset="0"/>
                </a:rPr>
                <a:t>Non-baked /baked materials;</a:t>
              </a:r>
            </a:p>
            <a:p>
              <a:pPr marL="285750" indent="-285750">
                <a:lnSpc>
                  <a:spcPct val="150000"/>
                </a:lnSpc>
                <a:buFontTx/>
                <a:buChar char="-"/>
              </a:pPr>
              <a:r>
                <a:rPr lang="en-US" sz="1200" dirty="0">
                  <a:solidFill>
                    <a:schemeClr val="tx1">
                      <a:lumMod val="65000"/>
                      <a:lumOff val="35000"/>
                    </a:schemeClr>
                  </a:solidFill>
                  <a:latin typeface="Arial" panose="020B0604020202020204" pitchFamily="34" charset="0"/>
                  <a:cs typeface="Arial" panose="020B0604020202020204" pitchFamily="34" charset="0"/>
                </a:rPr>
                <a:t>Window frames with recycled contents; </a:t>
              </a:r>
              <a:r>
                <a:rPr lang="en-US" sz="1200" dirty="0" err="1">
                  <a:solidFill>
                    <a:schemeClr val="tx1">
                      <a:lumMod val="65000"/>
                      <a:lumOff val="35000"/>
                    </a:schemeClr>
                  </a:solidFill>
                  <a:latin typeface="Arial" panose="020B0604020202020204" pitchFamily="34" charset="0"/>
                  <a:cs typeface="Arial" panose="020B0604020202020204" pitchFamily="34" charset="0"/>
                </a:rPr>
                <a:t>etc</a:t>
              </a:r>
              <a:endParaRPr lang="en-US" sz="120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20" name="Picture 2">
              <a:extLst>
                <a:ext uri="{FF2B5EF4-FFF2-40B4-BE49-F238E27FC236}">
                  <a16:creationId xmlns:a16="http://schemas.microsoft.com/office/drawing/2014/main" id="{51869872-48E1-933F-0950-300B0DB5828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66774" y="1900815"/>
              <a:ext cx="3818909" cy="493770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TextBox 20">
              <a:extLst>
                <a:ext uri="{FF2B5EF4-FFF2-40B4-BE49-F238E27FC236}">
                  <a16:creationId xmlns:a16="http://schemas.microsoft.com/office/drawing/2014/main" id="{E9E7B83E-A92C-F36F-5BFF-1770E8CB297B}"/>
                </a:ext>
              </a:extLst>
            </p:cNvPr>
            <p:cNvSpPr txBox="1"/>
            <p:nvPr/>
          </p:nvSpPr>
          <p:spPr>
            <a:xfrm>
              <a:off x="289611" y="1314493"/>
              <a:ext cx="9496072" cy="690205"/>
            </a:xfrm>
            <a:prstGeom prst="rect">
              <a:avLst/>
            </a:prstGeom>
            <a:noFill/>
          </p:spPr>
          <p:txBody>
            <a:bodyPr wrap="square" rtlCol="0">
              <a:spAutoFit/>
            </a:bodyPr>
            <a:lstStyle/>
            <a:p>
              <a:pPr>
                <a:lnSpc>
                  <a:spcPct val="150000"/>
                </a:lnSpc>
              </a:pPr>
              <a:r>
                <a:rPr lang="en-US" sz="1200" b="1" dirty="0">
                  <a:solidFill>
                    <a:schemeClr val="tx1">
                      <a:lumMod val="65000"/>
                      <a:lumOff val="35000"/>
                    </a:schemeClr>
                  </a:solidFill>
                  <a:latin typeface="Arial" panose="020B0604020202020204" pitchFamily="34" charset="0"/>
                  <a:cs typeface="Arial" panose="020B0604020202020204" pitchFamily="34" charset="0"/>
                </a:rPr>
                <a:t>(1 point) Conduct a Building Life Cycle Assessment using certified tools:</a:t>
              </a:r>
            </a:p>
            <a:p>
              <a:pPr>
                <a:lnSpc>
                  <a:spcPct val="150000"/>
                </a:lnSpc>
              </a:pPr>
              <a:r>
                <a:rPr lang="en-US" sz="1200" dirty="0">
                  <a:solidFill>
                    <a:schemeClr val="tx1">
                      <a:lumMod val="65000"/>
                      <a:lumOff val="35000"/>
                    </a:schemeClr>
                  </a:solidFill>
                  <a:latin typeface="Arial" panose="020B0604020202020204" pitchFamily="34" charset="0"/>
                  <a:cs typeface="Arial" panose="020B0604020202020204" pitchFamily="34" charset="0"/>
                </a:rPr>
                <a:t>LEED Consultant will do the documents and report.</a:t>
              </a:r>
            </a:p>
          </p:txBody>
        </p:sp>
      </p:grpSp>
    </p:spTree>
    <p:extLst>
      <p:ext uri="{BB962C8B-B14F-4D97-AF65-F5344CB8AC3E}">
        <p14:creationId xmlns:p14="http://schemas.microsoft.com/office/powerpoint/2010/main" val="376234000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73301-B271-DB00-8560-D5FB24CD53EE}"/>
            </a:ext>
          </a:extLst>
        </p:cNvPr>
        <p:cNvGrpSpPr/>
        <p:nvPr/>
      </p:nvGrpSpPr>
      <p:grpSpPr>
        <a:xfrm>
          <a:off x="0" y="0"/>
          <a:ext cx="0" cy="0"/>
          <a:chOff x="0" y="0"/>
          <a:chExt cx="0" cy="0"/>
        </a:xfrm>
      </p:grpSpPr>
      <p:sp>
        <p:nvSpPr>
          <p:cNvPr id="5" name="Text Box 4">
            <a:extLst>
              <a:ext uri="{FF2B5EF4-FFF2-40B4-BE49-F238E27FC236}">
                <a16:creationId xmlns:a16="http://schemas.microsoft.com/office/drawing/2014/main" id="{C48D62D5-83FF-5230-97DA-469F661B1752}"/>
              </a:ext>
            </a:extLst>
          </p:cNvPr>
          <p:cNvSpPr txBox="1">
            <a:spLocks noChangeArrowheads="1"/>
          </p:cNvSpPr>
          <p:nvPr/>
        </p:nvSpPr>
        <p:spPr bwMode="auto">
          <a:xfrm>
            <a:off x="94588" y="160061"/>
            <a:ext cx="9716838" cy="215632"/>
          </a:xfrm>
          <a:prstGeom prst="rect">
            <a:avLst/>
          </a:prstGeom>
          <a:noFill/>
          <a:ln w="9525">
            <a:no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n-US" altLang="en-US" sz="1200" b="1" dirty="0">
                <a:solidFill>
                  <a:schemeClr val="tx1">
                    <a:lumMod val="75000"/>
                    <a:lumOff val="25000"/>
                  </a:schemeClr>
                </a:solidFill>
              </a:rPr>
              <a:t>TỔNG QUAN VẬT LIỆU TRONG CÁC CHỨNG NHẬN EDGE, LOTUS &amp; LEED</a:t>
            </a:r>
          </a:p>
        </p:txBody>
      </p:sp>
      <p:pic>
        <p:nvPicPr>
          <p:cNvPr id="1030" name="Picture 6" descr="AI generated image">
            <a:extLst>
              <a:ext uri="{FF2B5EF4-FFF2-40B4-BE49-F238E27FC236}">
                <a16:creationId xmlns:a16="http://schemas.microsoft.com/office/drawing/2014/main" id="{A1AE4FAF-CB14-916D-1DDF-9EF2F3BC571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822" t="1631" r="5822" b="69215"/>
          <a:stretch>
            <a:fillRect/>
          </a:stretch>
        </p:blipFill>
        <p:spPr bwMode="auto">
          <a:xfrm>
            <a:off x="1676636" y="800707"/>
            <a:ext cx="6552728" cy="158417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AI generated image">
            <a:extLst>
              <a:ext uri="{FF2B5EF4-FFF2-40B4-BE49-F238E27FC236}">
                <a16:creationId xmlns:a16="http://schemas.microsoft.com/office/drawing/2014/main" id="{F76E6FCE-A99C-0C0D-1E8E-46C6C43E509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822" t="32057" r="5822" b="38789"/>
          <a:stretch>
            <a:fillRect/>
          </a:stretch>
        </p:blipFill>
        <p:spPr bwMode="auto">
          <a:xfrm>
            <a:off x="1676636" y="2456892"/>
            <a:ext cx="6552728" cy="158417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I generated image">
            <a:extLst>
              <a:ext uri="{FF2B5EF4-FFF2-40B4-BE49-F238E27FC236}">
                <a16:creationId xmlns:a16="http://schemas.microsoft.com/office/drawing/2014/main" id="{7BD6BD98-7879-6D42-B528-40D5BA1A46D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822" t="63021" r="5822" b="7825"/>
          <a:stretch>
            <a:fillRect/>
          </a:stretch>
        </p:blipFill>
        <p:spPr bwMode="auto">
          <a:xfrm>
            <a:off x="1664457" y="4113077"/>
            <a:ext cx="6552728" cy="1584177"/>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BAF008F2-2818-5F3A-E1B9-76B660408994}"/>
              </a:ext>
            </a:extLst>
          </p:cNvPr>
          <p:cNvSpPr/>
          <p:nvPr/>
        </p:nvSpPr>
        <p:spPr>
          <a:xfrm>
            <a:off x="0" y="800707"/>
            <a:ext cx="1676636" cy="1584177"/>
          </a:xfrm>
          <a:prstGeom prst="rect">
            <a:avLst/>
          </a:prstGeom>
          <a:solidFill>
            <a:srgbClr val="F4F4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4F8F1AC-A79E-0D60-A6B5-BC7A7646847D}"/>
              </a:ext>
            </a:extLst>
          </p:cNvPr>
          <p:cNvSpPr/>
          <p:nvPr/>
        </p:nvSpPr>
        <p:spPr>
          <a:xfrm>
            <a:off x="4098" y="2456892"/>
            <a:ext cx="1676636" cy="1584177"/>
          </a:xfrm>
          <a:prstGeom prst="rect">
            <a:avLst/>
          </a:prstGeom>
          <a:solidFill>
            <a:srgbClr val="F3F3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81B0318-6BBF-AFFD-019F-3E064749FD3C}"/>
              </a:ext>
            </a:extLst>
          </p:cNvPr>
          <p:cNvSpPr/>
          <p:nvPr/>
        </p:nvSpPr>
        <p:spPr>
          <a:xfrm>
            <a:off x="-1" y="4113076"/>
            <a:ext cx="1663481" cy="1584177"/>
          </a:xfrm>
          <a:prstGeom prst="rect">
            <a:avLst/>
          </a:prstGeom>
          <a:solidFill>
            <a:srgbClr val="F0F0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B60377B-9588-F83F-8747-9B08FC1FCAFA}"/>
              </a:ext>
            </a:extLst>
          </p:cNvPr>
          <p:cNvSpPr/>
          <p:nvPr/>
        </p:nvSpPr>
        <p:spPr>
          <a:xfrm>
            <a:off x="8225266" y="800707"/>
            <a:ext cx="1676636" cy="1584177"/>
          </a:xfrm>
          <a:prstGeom prst="rect">
            <a:avLst/>
          </a:prstGeom>
          <a:solidFill>
            <a:srgbClr val="F3F3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0280A47-41BB-9636-CDAE-6E7BC3526917}"/>
              </a:ext>
            </a:extLst>
          </p:cNvPr>
          <p:cNvSpPr/>
          <p:nvPr/>
        </p:nvSpPr>
        <p:spPr>
          <a:xfrm>
            <a:off x="8229364" y="2456892"/>
            <a:ext cx="1676636" cy="1584177"/>
          </a:xfrm>
          <a:prstGeom prst="rect">
            <a:avLst/>
          </a:prstGeom>
          <a:solidFill>
            <a:srgbClr val="F3F3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140368E-ADE5-C582-B971-8535D3DD8E2A}"/>
              </a:ext>
            </a:extLst>
          </p:cNvPr>
          <p:cNvSpPr/>
          <p:nvPr/>
        </p:nvSpPr>
        <p:spPr>
          <a:xfrm>
            <a:off x="8212110" y="4113076"/>
            <a:ext cx="1693889" cy="1584177"/>
          </a:xfrm>
          <a:prstGeom prst="rect">
            <a:avLst/>
          </a:prstGeom>
          <a:solidFill>
            <a:srgbClr val="F0F0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Rounded Corners 1">
            <a:extLst>
              <a:ext uri="{FF2B5EF4-FFF2-40B4-BE49-F238E27FC236}">
                <a16:creationId xmlns:a16="http://schemas.microsoft.com/office/drawing/2014/main" id="{2C1008AA-E434-0A41-74F2-894ABC2EBCD2}"/>
              </a:ext>
            </a:extLst>
          </p:cNvPr>
          <p:cNvSpPr/>
          <p:nvPr/>
        </p:nvSpPr>
        <p:spPr>
          <a:xfrm>
            <a:off x="3154847" y="1088741"/>
            <a:ext cx="790041" cy="1008112"/>
          </a:xfrm>
          <a:prstGeom prst="roundRect">
            <a:avLst/>
          </a:prstGeom>
          <a:noFill/>
          <a:ln w="38100">
            <a:solidFill>
              <a:srgbClr val="58B84A"/>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Rounded Corners 2">
            <a:extLst>
              <a:ext uri="{FF2B5EF4-FFF2-40B4-BE49-F238E27FC236}">
                <a16:creationId xmlns:a16="http://schemas.microsoft.com/office/drawing/2014/main" id="{493D6BF2-37A0-5FB7-FC1D-C3AB41943178}"/>
              </a:ext>
            </a:extLst>
          </p:cNvPr>
          <p:cNvSpPr/>
          <p:nvPr/>
        </p:nvSpPr>
        <p:spPr>
          <a:xfrm>
            <a:off x="2000672" y="2996953"/>
            <a:ext cx="1224136" cy="504056"/>
          </a:xfrm>
          <a:prstGeom prst="roundRect">
            <a:avLst/>
          </a:prstGeom>
          <a:noFill/>
          <a:ln w="38100">
            <a:solidFill>
              <a:srgbClr val="58B84A"/>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CD0B5766-5247-862E-0C02-8F2B8D04CD3B}"/>
              </a:ext>
            </a:extLst>
          </p:cNvPr>
          <p:cNvSpPr/>
          <p:nvPr/>
        </p:nvSpPr>
        <p:spPr>
          <a:xfrm>
            <a:off x="4664968" y="4113076"/>
            <a:ext cx="1260140" cy="540060"/>
          </a:xfrm>
          <a:prstGeom prst="roundRect">
            <a:avLst/>
          </a:prstGeom>
          <a:noFill/>
          <a:ln w="38100">
            <a:solidFill>
              <a:srgbClr val="58B84A"/>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D1B4FCA3-F357-16E0-6A34-1165998C8695}"/>
              </a:ext>
            </a:extLst>
          </p:cNvPr>
          <p:cNvSpPr/>
          <p:nvPr/>
        </p:nvSpPr>
        <p:spPr>
          <a:xfrm>
            <a:off x="5277035" y="1088739"/>
            <a:ext cx="790039" cy="1008112"/>
          </a:xfrm>
          <a:prstGeom prst="roundRect">
            <a:avLst/>
          </a:prstGeom>
          <a:noFill/>
          <a:ln w="38100">
            <a:solidFill>
              <a:srgbClr val="7D7C79"/>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6E9BFD10-FF12-30A6-EB08-AE6A86719D80}"/>
              </a:ext>
            </a:extLst>
          </p:cNvPr>
          <p:cNvSpPr/>
          <p:nvPr/>
        </p:nvSpPr>
        <p:spPr>
          <a:xfrm>
            <a:off x="4664968" y="3465004"/>
            <a:ext cx="1224136" cy="504056"/>
          </a:xfrm>
          <a:prstGeom prst="roundRect">
            <a:avLst/>
          </a:prstGeom>
          <a:noFill/>
          <a:ln w="38100">
            <a:solidFill>
              <a:srgbClr val="7D7C79"/>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3E4870B7-899B-B3D6-0C39-FB4DFC3EF93F}"/>
              </a:ext>
            </a:extLst>
          </p:cNvPr>
          <p:cNvSpPr/>
          <p:nvPr/>
        </p:nvSpPr>
        <p:spPr>
          <a:xfrm>
            <a:off x="3320412" y="4113076"/>
            <a:ext cx="1260140" cy="540060"/>
          </a:xfrm>
          <a:prstGeom prst="roundRect">
            <a:avLst/>
          </a:prstGeom>
          <a:noFill/>
          <a:ln w="38100">
            <a:solidFill>
              <a:srgbClr val="7D7C79"/>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189A59B2-B04E-B6CF-D8AE-F31BACC43797}"/>
              </a:ext>
            </a:extLst>
          </p:cNvPr>
          <p:cNvSpPr/>
          <p:nvPr/>
        </p:nvSpPr>
        <p:spPr>
          <a:xfrm>
            <a:off x="3332820" y="3465004"/>
            <a:ext cx="1224136" cy="504056"/>
          </a:xfrm>
          <a:prstGeom prst="roundRect">
            <a:avLst/>
          </a:prstGeom>
          <a:noFill/>
          <a:ln w="38100">
            <a:solidFill>
              <a:srgbClr val="7D7C79"/>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F080ED59-7E63-8864-73F5-C1888F2B6985}"/>
              </a:ext>
            </a:extLst>
          </p:cNvPr>
          <p:cNvSpPr/>
          <p:nvPr/>
        </p:nvSpPr>
        <p:spPr>
          <a:xfrm>
            <a:off x="4664967" y="2528900"/>
            <a:ext cx="1224136" cy="504056"/>
          </a:xfrm>
          <a:prstGeom prst="roundRect">
            <a:avLst/>
          </a:prstGeom>
          <a:noFill/>
          <a:ln w="38100">
            <a:solidFill>
              <a:srgbClr val="7D7C79"/>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176AEBD6-45B5-0BC1-B880-5B25764E0CA7}"/>
              </a:ext>
            </a:extLst>
          </p:cNvPr>
          <p:cNvSpPr/>
          <p:nvPr/>
        </p:nvSpPr>
        <p:spPr>
          <a:xfrm>
            <a:off x="1861876" y="5149432"/>
            <a:ext cx="1260140" cy="540060"/>
          </a:xfrm>
          <a:prstGeom prst="roundRect">
            <a:avLst/>
          </a:prstGeom>
          <a:noFill/>
          <a:ln w="38100">
            <a:solidFill>
              <a:srgbClr val="7D7C79"/>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49513863"/>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8DB0C6-0E4E-B533-85B6-4967ED65096A}"/>
            </a:ext>
          </a:extLst>
        </p:cNvPr>
        <p:cNvGrpSpPr/>
        <p:nvPr/>
      </p:nvGrpSpPr>
      <p:grpSpPr>
        <a:xfrm>
          <a:off x="0" y="0"/>
          <a:ext cx="0" cy="0"/>
          <a:chOff x="0" y="0"/>
          <a:chExt cx="0" cy="0"/>
        </a:xfrm>
      </p:grpSpPr>
      <p:grpSp>
        <p:nvGrpSpPr>
          <p:cNvPr id="9" name="Group 8">
            <a:extLst>
              <a:ext uri="{FF2B5EF4-FFF2-40B4-BE49-F238E27FC236}">
                <a16:creationId xmlns:a16="http://schemas.microsoft.com/office/drawing/2014/main" id="{FE7B595D-935F-BC0F-E355-B83D5C3C8A33}"/>
              </a:ext>
            </a:extLst>
          </p:cNvPr>
          <p:cNvGrpSpPr/>
          <p:nvPr/>
        </p:nvGrpSpPr>
        <p:grpSpPr>
          <a:xfrm>
            <a:off x="8950637" y="800707"/>
            <a:ext cx="970915" cy="2263421"/>
            <a:chOff x="7821133" y="800707"/>
            <a:chExt cx="2100419" cy="4896547"/>
          </a:xfrm>
        </p:grpSpPr>
        <p:grpSp>
          <p:nvGrpSpPr>
            <p:cNvPr id="3" name="Group 2">
              <a:extLst>
                <a:ext uri="{FF2B5EF4-FFF2-40B4-BE49-F238E27FC236}">
                  <a16:creationId xmlns:a16="http://schemas.microsoft.com/office/drawing/2014/main" id="{8375C33A-783A-8BA6-42D0-1662310F97F5}"/>
                </a:ext>
              </a:extLst>
            </p:cNvPr>
            <p:cNvGrpSpPr/>
            <p:nvPr/>
          </p:nvGrpSpPr>
          <p:grpSpPr>
            <a:xfrm>
              <a:off x="7821133" y="800707"/>
              <a:ext cx="2100419" cy="1584177"/>
              <a:chOff x="7821133" y="800707"/>
              <a:chExt cx="2100419" cy="1584177"/>
            </a:xfrm>
          </p:grpSpPr>
          <p:pic>
            <p:nvPicPr>
              <p:cNvPr id="1030" name="Picture 6" descr="AI generated image">
                <a:extLst>
                  <a:ext uri="{FF2B5EF4-FFF2-40B4-BE49-F238E27FC236}">
                    <a16:creationId xmlns:a16="http://schemas.microsoft.com/office/drawing/2014/main" id="{88545844-8B39-25A3-62BA-22F31D61952B}"/>
                  </a:ext>
                </a:extLst>
              </p:cNvPr>
              <p:cNvPicPr>
                <a:picLocks noChangeAspect="1" noChangeArrowheads="1"/>
              </p:cNvPicPr>
              <p:nvPr/>
            </p:nvPicPr>
            <p:blipFill rotWithShape="1">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l="66020" t="1631" r="5822" b="69215"/>
              <a:stretch>
                <a:fillRect/>
              </a:stretch>
            </p:blipFill>
            <p:spPr bwMode="auto">
              <a:xfrm>
                <a:off x="7833320" y="800707"/>
                <a:ext cx="2088232" cy="1584177"/>
              </a:xfrm>
              <a:prstGeom prst="rect">
                <a:avLst/>
              </a:prstGeom>
              <a:noFill/>
              <a:extLst>
                <a:ext uri="{909E8E84-426E-40DD-AFC4-6F175D3DCCD1}">
                  <a14:hiddenFill xmlns:a14="http://schemas.microsoft.com/office/drawing/2010/main">
                    <a:solidFill>
                      <a:srgbClr val="FFFFFF"/>
                    </a:solidFill>
                  </a14:hiddenFill>
                </a:ext>
              </a:extLst>
            </p:spPr>
          </p:pic>
          <p:sp>
            <p:nvSpPr>
              <p:cNvPr id="14" name="Isosceles Triangle 13">
                <a:extLst>
                  <a:ext uri="{FF2B5EF4-FFF2-40B4-BE49-F238E27FC236}">
                    <a16:creationId xmlns:a16="http://schemas.microsoft.com/office/drawing/2014/main" id="{F74FA95B-27FF-3C06-7953-8D2F447F95D9}"/>
                  </a:ext>
                </a:extLst>
              </p:cNvPr>
              <p:cNvSpPr/>
              <p:nvPr/>
            </p:nvSpPr>
            <p:spPr>
              <a:xfrm rot="10800000">
                <a:off x="7821135" y="804224"/>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28F86981-BAC3-76E0-DFB2-2164BB825B65}"/>
                  </a:ext>
                </a:extLst>
              </p:cNvPr>
              <p:cNvSpPr/>
              <p:nvPr/>
            </p:nvSpPr>
            <p:spPr>
              <a:xfrm>
                <a:off x="7821133" y="1632316"/>
                <a:ext cx="552243" cy="752568"/>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3">
              <a:extLst>
                <a:ext uri="{FF2B5EF4-FFF2-40B4-BE49-F238E27FC236}">
                  <a16:creationId xmlns:a16="http://schemas.microsoft.com/office/drawing/2014/main" id="{424FAE21-C6AD-5246-06FC-2E8C0074C57A}"/>
                </a:ext>
              </a:extLst>
            </p:cNvPr>
            <p:cNvGrpSpPr/>
            <p:nvPr/>
          </p:nvGrpSpPr>
          <p:grpSpPr>
            <a:xfrm>
              <a:off x="7821133" y="2456892"/>
              <a:ext cx="2100419" cy="1584177"/>
              <a:chOff x="7821133" y="2456892"/>
              <a:chExt cx="2100419" cy="1584177"/>
            </a:xfrm>
          </p:grpSpPr>
          <p:pic>
            <p:nvPicPr>
              <p:cNvPr id="6" name="Picture 6" descr="AI generated image">
                <a:extLst>
                  <a:ext uri="{FF2B5EF4-FFF2-40B4-BE49-F238E27FC236}">
                    <a16:creationId xmlns:a16="http://schemas.microsoft.com/office/drawing/2014/main" id="{AE06C2FB-ACA1-9905-3061-D37C6C99A984}"/>
                  </a:ext>
                </a:extLst>
              </p:cNvPr>
              <p:cNvPicPr>
                <a:picLocks noChangeAspect="1" noChangeArrowheads="1"/>
              </p:cNvPicPr>
              <p:nvPr/>
            </p:nvPicPr>
            <p:blipFill rotWithShape="1">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l="66020" t="32057" r="5822" b="38789"/>
              <a:stretch>
                <a:fillRect/>
              </a:stretch>
            </p:blipFill>
            <p:spPr bwMode="auto">
              <a:xfrm>
                <a:off x="7833320" y="2456892"/>
                <a:ext cx="2088232" cy="1584177"/>
              </a:xfrm>
              <a:prstGeom prst="rect">
                <a:avLst/>
              </a:prstGeom>
              <a:noFill/>
              <a:extLst>
                <a:ext uri="{909E8E84-426E-40DD-AFC4-6F175D3DCCD1}">
                  <a14:hiddenFill xmlns:a14="http://schemas.microsoft.com/office/drawing/2010/main">
                    <a:solidFill>
                      <a:srgbClr val="FFFFFF"/>
                    </a:solidFill>
                  </a14:hiddenFill>
                </a:ext>
              </a:extLst>
            </p:spPr>
          </p:pic>
          <p:sp>
            <p:nvSpPr>
              <p:cNvPr id="15" name="Isosceles Triangle 14">
                <a:extLst>
                  <a:ext uri="{FF2B5EF4-FFF2-40B4-BE49-F238E27FC236}">
                    <a16:creationId xmlns:a16="http://schemas.microsoft.com/office/drawing/2014/main" id="{CA95B28F-6E49-4823-D83B-46DD1BBD8639}"/>
                  </a:ext>
                </a:extLst>
              </p:cNvPr>
              <p:cNvSpPr/>
              <p:nvPr/>
            </p:nvSpPr>
            <p:spPr>
              <a:xfrm rot="10800000">
                <a:off x="7821134" y="2456892"/>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BBB8845C-2957-F6B0-8786-F9E279EB7495}"/>
                  </a:ext>
                </a:extLst>
              </p:cNvPr>
              <p:cNvSpPr/>
              <p:nvPr/>
            </p:nvSpPr>
            <p:spPr>
              <a:xfrm>
                <a:off x="7821133" y="3288501"/>
                <a:ext cx="552243" cy="752568"/>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a:extLst>
                <a:ext uri="{FF2B5EF4-FFF2-40B4-BE49-F238E27FC236}">
                  <a16:creationId xmlns:a16="http://schemas.microsoft.com/office/drawing/2014/main" id="{2603B556-A27A-0841-352D-206F962752A7}"/>
                </a:ext>
              </a:extLst>
            </p:cNvPr>
            <p:cNvGrpSpPr/>
            <p:nvPr/>
          </p:nvGrpSpPr>
          <p:grpSpPr>
            <a:xfrm>
              <a:off x="7821133" y="4113077"/>
              <a:ext cx="2088239" cy="1584177"/>
              <a:chOff x="7821133" y="4113077"/>
              <a:chExt cx="2088239" cy="1584177"/>
            </a:xfrm>
          </p:grpSpPr>
          <p:pic>
            <p:nvPicPr>
              <p:cNvPr id="7" name="Picture 6" descr="AI generated image">
                <a:extLst>
                  <a:ext uri="{FF2B5EF4-FFF2-40B4-BE49-F238E27FC236}">
                    <a16:creationId xmlns:a16="http://schemas.microsoft.com/office/drawing/2014/main" id="{13C95DFC-2E62-3F0E-4B51-E363B14C85DE}"/>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6020" t="63021" r="5822" b="7825"/>
              <a:stretch>
                <a:fillRect/>
              </a:stretch>
            </p:blipFill>
            <p:spPr bwMode="auto">
              <a:xfrm>
                <a:off x="7821139" y="4113077"/>
                <a:ext cx="2088233" cy="1584177"/>
              </a:xfrm>
              <a:prstGeom prst="rect">
                <a:avLst/>
              </a:prstGeom>
              <a:noFill/>
              <a:extLst>
                <a:ext uri="{909E8E84-426E-40DD-AFC4-6F175D3DCCD1}">
                  <a14:hiddenFill xmlns:a14="http://schemas.microsoft.com/office/drawing/2010/main">
                    <a:solidFill>
                      <a:srgbClr val="FFFFFF"/>
                    </a:solidFill>
                  </a14:hiddenFill>
                </a:ext>
              </a:extLst>
            </p:spPr>
          </p:pic>
          <p:sp>
            <p:nvSpPr>
              <p:cNvPr id="16" name="Isosceles Triangle 15">
                <a:extLst>
                  <a:ext uri="{FF2B5EF4-FFF2-40B4-BE49-F238E27FC236}">
                    <a16:creationId xmlns:a16="http://schemas.microsoft.com/office/drawing/2014/main" id="{5F456B39-08DE-54A8-957C-06CC4124A02A}"/>
                  </a:ext>
                </a:extLst>
              </p:cNvPr>
              <p:cNvSpPr/>
              <p:nvPr/>
            </p:nvSpPr>
            <p:spPr>
              <a:xfrm rot="10800000">
                <a:off x="7822959" y="4116593"/>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A1575418-1B20-67A0-60DA-EA9EEA001A52}"/>
                  </a:ext>
                </a:extLst>
              </p:cNvPr>
              <p:cNvSpPr/>
              <p:nvPr/>
            </p:nvSpPr>
            <p:spPr>
              <a:xfrm>
                <a:off x="7821133" y="4869162"/>
                <a:ext cx="552243" cy="828092"/>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1" name="Rectangle: Rounded Corners 10">
            <a:extLst>
              <a:ext uri="{FF2B5EF4-FFF2-40B4-BE49-F238E27FC236}">
                <a16:creationId xmlns:a16="http://schemas.microsoft.com/office/drawing/2014/main" id="{06245854-E01E-CA25-BF8F-D55A8F27F48D}"/>
              </a:ext>
            </a:extLst>
          </p:cNvPr>
          <p:cNvSpPr/>
          <p:nvPr/>
        </p:nvSpPr>
        <p:spPr>
          <a:xfrm>
            <a:off x="200473" y="800707"/>
            <a:ext cx="8640960" cy="5544617"/>
          </a:xfrm>
          <a:prstGeom prst="roundRect">
            <a:avLst>
              <a:gd name="adj" fmla="val 3709"/>
            </a:avLst>
          </a:prstGeom>
          <a:noFill/>
          <a:ln w="38100">
            <a:solidFill>
              <a:srgbClr val="7F8083"/>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Box 4">
            <a:extLst>
              <a:ext uri="{FF2B5EF4-FFF2-40B4-BE49-F238E27FC236}">
                <a16:creationId xmlns:a16="http://schemas.microsoft.com/office/drawing/2014/main" id="{D0A03359-2141-953D-11B1-E62F6C69C568}"/>
              </a:ext>
            </a:extLst>
          </p:cNvPr>
          <p:cNvSpPr txBox="1">
            <a:spLocks noChangeArrowheads="1"/>
          </p:cNvSpPr>
          <p:nvPr/>
        </p:nvSpPr>
        <p:spPr bwMode="auto">
          <a:xfrm>
            <a:off x="94588" y="160061"/>
            <a:ext cx="9716838" cy="215632"/>
          </a:xfrm>
          <a:prstGeom prst="rect">
            <a:avLst/>
          </a:prstGeom>
          <a:noFill/>
          <a:ln w="9525">
            <a:no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n-US" altLang="en-US" sz="1200" b="1" dirty="0">
                <a:solidFill>
                  <a:schemeClr val="tx1">
                    <a:lumMod val="75000"/>
                    <a:lumOff val="25000"/>
                  </a:schemeClr>
                </a:solidFill>
              </a:rPr>
              <a:t>VẬT LIỆU &amp; CARBON TRONG CHỨNG NHẬN LEED</a:t>
            </a:r>
          </a:p>
        </p:txBody>
      </p:sp>
      <p:sp>
        <p:nvSpPr>
          <p:cNvPr id="12" name="TextBox 11">
            <a:extLst>
              <a:ext uri="{FF2B5EF4-FFF2-40B4-BE49-F238E27FC236}">
                <a16:creationId xmlns:a16="http://schemas.microsoft.com/office/drawing/2014/main" id="{84B1B634-0F9E-A4B5-9BE1-79FADA4C9520}"/>
              </a:ext>
            </a:extLst>
          </p:cNvPr>
          <p:cNvSpPr txBox="1"/>
          <p:nvPr/>
        </p:nvSpPr>
        <p:spPr>
          <a:xfrm>
            <a:off x="293754" y="851771"/>
            <a:ext cx="8439666" cy="307777"/>
          </a:xfrm>
          <a:prstGeom prst="rect">
            <a:avLst/>
          </a:prstGeom>
          <a:noFill/>
        </p:spPr>
        <p:txBody>
          <a:bodyPr wrap="square" rtlCol="0">
            <a:spAutoFit/>
          </a:bodyPr>
          <a:lstStyle/>
          <a:p>
            <a:pPr algn="ctr"/>
            <a:r>
              <a:rPr lang="fr-FR" sz="1400" b="1" dirty="0">
                <a:solidFill>
                  <a:schemeClr val="tx1">
                    <a:lumMod val="65000"/>
                    <a:lumOff val="35000"/>
                  </a:schemeClr>
                </a:solidFill>
                <a:latin typeface="Arial" panose="020B0604020202020204" pitchFamily="34" charset="0"/>
                <a:cs typeface="Arial" panose="020B0604020202020204" pitchFamily="34" charset="0"/>
              </a:rPr>
              <a:t>MRc1 - BUILDING LIFE CYCLE ASSESSMENT</a:t>
            </a:r>
            <a:endParaRPr lang="fr-FR" sz="1135" b="1" dirty="0">
              <a:solidFill>
                <a:schemeClr val="tx1">
                  <a:lumMod val="65000"/>
                  <a:lumOff val="35000"/>
                </a:schemeClr>
              </a:solidFill>
              <a:latin typeface="Arial" panose="020B0604020202020204" pitchFamily="34" charset="0"/>
              <a:cs typeface="Arial" panose="020B0604020202020204" pitchFamily="34" charset="0"/>
            </a:endParaRPr>
          </a:p>
        </p:txBody>
      </p:sp>
      <p:graphicFrame>
        <p:nvGraphicFramePr>
          <p:cNvPr id="5" name="Table 4">
            <a:extLst>
              <a:ext uri="{FF2B5EF4-FFF2-40B4-BE49-F238E27FC236}">
                <a16:creationId xmlns:a16="http://schemas.microsoft.com/office/drawing/2014/main" id="{328B9000-0586-CA1D-875F-55FF9FEC855A}"/>
              </a:ext>
            </a:extLst>
          </p:cNvPr>
          <p:cNvGraphicFramePr>
            <a:graphicFrameLocks noGrp="1"/>
          </p:cNvGraphicFramePr>
          <p:nvPr>
            <p:extLst>
              <p:ext uri="{D42A27DB-BD31-4B8C-83A1-F6EECF244321}">
                <p14:modId xmlns:p14="http://schemas.microsoft.com/office/powerpoint/2010/main" val="1553952943"/>
              </p:ext>
            </p:extLst>
          </p:nvPr>
        </p:nvGraphicFramePr>
        <p:xfrm>
          <a:off x="293754" y="1373375"/>
          <a:ext cx="8439666" cy="4399280"/>
        </p:xfrm>
        <a:graphic>
          <a:graphicData uri="http://schemas.openxmlformats.org/drawingml/2006/table">
            <a:tbl>
              <a:tblPr firstRow="1" bandRow="1">
                <a:tableStyleId>{5940675A-B579-460E-94D1-54222C63F5DA}</a:tableStyleId>
              </a:tblPr>
              <a:tblGrid>
                <a:gridCol w="2200691">
                  <a:extLst>
                    <a:ext uri="{9D8B030D-6E8A-4147-A177-3AD203B41FA5}">
                      <a16:colId xmlns:a16="http://schemas.microsoft.com/office/drawing/2014/main" val="20000"/>
                    </a:ext>
                  </a:extLst>
                </a:gridCol>
                <a:gridCol w="3000657">
                  <a:extLst>
                    <a:ext uri="{9D8B030D-6E8A-4147-A177-3AD203B41FA5}">
                      <a16:colId xmlns:a16="http://schemas.microsoft.com/office/drawing/2014/main" val="20001"/>
                    </a:ext>
                  </a:extLst>
                </a:gridCol>
                <a:gridCol w="3238318">
                  <a:extLst>
                    <a:ext uri="{9D8B030D-6E8A-4147-A177-3AD203B41FA5}">
                      <a16:colId xmlns:a16="http://schemas.microsoft.com/office/drawing/2014/main" val="20002"/>
                    </a:ext>
                  </a:extLst>
                </a:gridCol>
              </a:tblGrid>
              <a:tr h="370840">
                <a:tc>
                  <a:txBody>
                    <a:bodyPr/>
                    <a:lstStyle/>
                    <a:p>
                      <a:pPr algn="ctr"/>
                      <a:r>
                        <a:rPr lang="en-US" sz="1200" dirty="0">
                          <a:solidFill>
                            <a:schemeClr val="bg1"/>
                          </a:solidFill>
                          <a:latin typeface="Arial" pitchFamily="34" charset="0"/>
                          <a:cs typeface="Arial" pitchFamily="34" charset="0"/>
                        </a:rPr>
                        <a:t>Building Materials</a:t>
                      </a:r>
                    </a:p>
                  </a:txBody>
                  <a:tcPr>
                    <a:solidFill>
                      <a:schemeClr val="tx1">
                        <a:lumMod val="85000"/>
                        <a:lumOff val="15000"/>
                      </a:schemeClr>
                    </a:solidFill>
                  </a:tcPr>
                </a:tc>
                <a:tc>
                  <a:txBody>
                    <a:bodyPr/>
                    <a:lstStyle/>
                    <a:p>
                      <a:pPr algn="ctr"/>
                      <a:r>
                        <a:rPr lang="en-US" sz="1200">
                          <a:solidFill>
                            <a:schemeClr val="bg1"/>
                          </a:solidFill>
                          <a:latin typeface="Arial" pitchFamily="34" charset="0"/>
                          <a:cs typeface="Arial" pitchFamily="34" charset="0"/>
                        </a:rPr>
                        <a:t>Baseline</a:t>
                      </a:r>
                      <a:r>
                        <a:rPr lang="en-US" sz="1200" baseline="0">
                          <a:solidFill>
                            <a:schemeClr val="bg1"/>
                          </a:solidFill>
                          <a:latin typeface="Arial" pitchFamily="34" charset="0"/>
                          <a:cs typeface="Arial" pitchFamily="34" charset="0"/>
                        </a:rPr>
                        <a:t> model</a:t>
                      </a:r>
                      <a:endParaRPr lang="en-US" sz="1200">
                        <a:solidFill>
                          <a:schemeClr val="bg1"/>
                        </a:solidFill>
                        <a:latin typeface="Arial" pitchFamily="34" charset="0"/>
                        <a:cs typeface="Arial" pitchFamily="34" charset="0"/>
                      </a:endParaRPr>
                    </a:p>
                  </a:txBody>
                  <a:tcPr>
                    <a:solidFill>
                      <a:schemeClr val="tx1">
                        <a:lumMod val="85000"/>
                        <a:lumOff val="15000"/>
                      </a:schemeClr>
                    </a:solidFill>
                  </a:tcPr>
                </a:tc>
                <a:tc>
                  <a:txBody>
                    <a:bodyPr/>
                    <a:lstStyle/>
                    <a:p>
                      <a:pPr algn="ctr"/>
                      <a:r>
                        <a:rPr lang="en-US" sz="1200" dirty="0">
                          <a:solidFill>
                            <a:schemeClr val="bg1"/>
                          </a:solidFill>
                          <a:latin typeface="Arial" pitchFamily="34" charset="0"/>
                          <a:cs typeface="Arial" pitchFamily="34" charset="0"/>
                        </a:rPr>
                        <a:t>Proposed</a:t>
                      </a:r>
                      <a:r>
                        <a:rPr lang="en-US" sz="1200" baseline="0" dirty="0">
                          <a:solidFill>
                            <a:schemeClr val="bg1"/>
                          </a:solidFill>
                          <a:latin typeface="Arial" pitchFamily="34" charset="0"/>
                          <a:cs typeface="Arial" pitchFamily="34" charset="0"/>
                        </a:rPr>
                        <a:t> Model</a:t>
                      </a:r>
                      <a:endParaRPr lang="en-US" sz="1200" dirty="0">
                        <a:solidFill>
                          <a:schemeClr val="bg1"/>
                        </a:solidFill>
                        <a:latin typeface="Arial" pitchFamily="34" charset="0"/>
                        <a:cs typeface="Arial" pitchFamily="34" charset="0"/>
                      </a:endParaRPr>
                    </a:p>
                  </a:txBody>
                  <a:tcPr>
                    <a:solidFill>
                      <a:schemeClr val="tx1">
                        <a:lumMod val="85000"/>
                        <a:lumOff val="15000"/>
                      </a:schemeClr>
                    </a:solidFill>
                  </a:tcPr>
                </a:tc>
                <a:extLst>
                  <a:ext uri="{0D108BD9-81ED-4DB2-BD59-A6C34878D82A}">
                    <a16:rowId xmlns:a16="http://schemas.microsoft.com/office/drawing/2014/main" val="10000"/>
                  </a:ext>
                </a:extLst>
              </a:tr>
              <a:tr h="370840">
                <a:tc>
                  <a:txBody>
                    <a:bodyPr/>
                    <a:lstStyle/>
                    <a:p>
                      <a:r>
                        <a:rPr lang="en-US" sz="1200" dirty="0">
                          <a:solidFill>
                            <a:schemeClr val="tx1">
                              <a:lumMod val="65000"/>
                              <a:lumOff val="35000"/>
                            </a:schemeClr>
                          </a:solidFill>
                          <a:latin typeface="Arial" pitchFamily="34" charset="0"/>
                          <a:cs typeface="Arial" pitchFamily="34" charset="0"/>
                        </a:rPr>
                        <a:t>Concrete</a:t>
                      </a:r>
                      <a:endParaRPr lang="en-US" sz="1200" baseline="0" dirty="0">
                        <a:solidFill>
                          <a:schemeClr val="tx1">
                            <a:lumMod val="65000"/>
                            <a:lumOff val="35000"/>
                          </a:schemeClr>
                        </a:solidFill>
                        <a:latin typeface="Arial" pitchFamily="34" charset="0"/>
                        <a:cs typeface="Arial" pitchFamily="34" charset="0"/>
                      </a:endParaRPr>
                    </a:p>
                    <a:p>
                      <a:r>
                        <a:rPr lang="en-US" sz="1200" baseline="0" dirty="0">
                          <a:solidFill>
                            <a:schemeClr val="tx1">
                              <a:lumMod val="65000"/>
                              <a:lumOff val="35000"/>
                            </a:schemeClr>
                          </a:solidFill>
                          <a:latin typeface="Arial" pitchFamily="34" charset="0"/>
                          <a:cs typeface="Arial" pitchFamily="34" charset="0"/>
                        </a:rPr>
                        <a:t>Piling &amp; Foundation</a:t>
                      </a:r>
                      <a:endParaRPr lang="en-US" sz="1200" dirty="0">
                        <a:solidFill>
                          <a:schemeClr val="tx1">
                            <a:lumMod val="65000"/>
                            <a:lumOff val="35000"/>
                          </a:schemeClr>
                        </a:solidFill>
                        <a:latin typeface="Arial" pitchFamily="34" charset="0"/>
                        <a:cs typeface="Arial" pitchFamily="34" charset="0"/>
                      </a:endParaRPr>
                    </a:p>
                  </a:txBody>
                  <a:tcPr/>
                </a:tc>
                <a:tc>
                  <a:txBody>
                    <a:bodyPr/>
                    <a:lstStyle/>
                    <a:p>
                      <a:r>
                        <a:rPr lang="en-US" sz="1200" dirty="0">
                          <a:solidFill>
                            <a:schemeClr val="tx1">
                              <a:lumMod val="65000"/>
                              <a:lumOff val="35000"/>
                            </a:schemeClr>
                          </a:solidFill>
                          <a:latin typeface="Arial" pitchFamily="34" charset="0"/>
                          <a:cs typeface="Arial" pitchFamily="34" charset="0"/>
                        </a:rPr>
                        <a:t>Initial</a:t>
                      </a:r>
                      <a:r>
                        <a:rPr lang="en-US" sz="1200" baseline="0" dirty="0">
                          <a:solidFill>
                            <a:schemeClr val="tx1">
                              <a:lumMod val="65000"/>
                              <a:lumOff val="35000"/>
                            </a:schemeClr>
                          </a:solidFill>
                          <a:latin typeface="Arial" pitchFamily="34" charset="0"/>
                          <a:cs typeface="Arial" pitchFamily="34" charset="0"/>
                        </a:rPr>
                        <a:t> piling solution</a:t>
                      </a:r>
                    </a:p>
                    <a:p>
                      <a:pPr marL="171450" indent="-171450">
                        <a:buFont typeface="Arial" pitchFamily="34" charset="0"/>
                        <a:buChar char="•"/>
                      </a:pPr>
                      <a:r>
                        <a:rPr lang="en-US" sz="1200" baseline="0" dirty="0">
                          <a:solidFill>
                            <a:schemeClr val="tx1">
                              <a:lumMod val="65000"/>
                              <a:lumOff val="35000"/>
                            </a:schemeClr>
                          </a:solidFill>
                          <a:latin typeface="Arial" pitchFamily="34" charset="0"/>
                          <a:cs typeface="Arial" pitchFamily="34" charset="0"/>
                        </a:rPr>
                        <a:t>Number of piles</a:t>
                      </a:r>
                    </a:p>
                    <a:p>
                      <a:pPr marL="171450" indent="-171450">
                        <a:buFont typeface="Arial" pitchFamily="34" charset="0"/>
                        <a:buChar char="•"/>
                      </a:pPr>
                      <a:r>
                        <a:rPr lang="en-US" sz="1200" baseline="0" dirty="0">
                          <a:solidFill>
                            <a:schemeClr val="tx1">
                              <a:lumMod val="65000"/>
                              <a:lumOff val="35000"/>
                            </a:schemeClr>
                          </a:solidFill>
                          <a:latin typeface="Arial" pitchFamily="34" charset="0"/>
                          <a:cs typeface="Arial" pitchFamily="34" charset="0"/>
                        </a:rPr>
                        <a:t>Pile size</a:t>
                      </a:r>
                      <a:endParaRPr lang="en-US" sz="1200" dirty="0">
                        <a:solidFill>
                          <a:schemeClr val="tx1">
                            <a:lumMod val="65000"/>
                            <a:lumOff val="35000"/>
                          </a:schemeClr>
                        </a:solidFill>
                        <a:latin typeface="Arial" pitchFamily="34" charset="0"/>
                        <a:cs typeface="Arial" pitchFamily="34" charset="0"/>
                      </a:endParaRPr>
                    </a:p>
                  </a:txBody>
                  <a:tcPr/>
                </a:tc>
                <a:tc>
                  <a:txBody>
                    <a:bodyPr/>
                    <a:lstStyle/>
                    <a:p>
                      <a:r>
                        <a:rPr lang="en-US" sz="1200" dirty="0">
                          <a:solidFill>
                            <a:schemeClr val="tx1">
                              <a:lumMod val="65000"/>
                              <a:lumOff val="35000"/>
                            </a:schemeClr>
                          </a:solidFill>
                          <a:latin typeface="Arial" pitchFamily="34" charset="0"/>
                          <a:cs typeface="Arial" pitchFamily="34" charset="0"/>
                        </a:rPr>
                        <a:t>Improved</a:t>
                      </a:r>
                      <a:r>
                        <a:rPr lang="en-US" sz="1200" baseline="0" dirty="0">
                          <a:solidFill>
                            <a:schemeClr val="tx1">
                              <a:lumMod val="65000"/>
                              <a:lumOff val="35000"/>
                            </a:schemeClr>
                          </a:solidFill>
                          <a:latin typeface="Arial" pitchFamily="34" charset="0"/>
                          <a:cs typeface="Arial" pitchFamily="34" charset="0"/>
                        </a:rPr>
                        <a:t> / VE solution</a:t>
                      </a:r>
                    </a:p>
                    <a:p>
                      <a:pPr marL="171450" indent="-171450">
                        <a:buFont typeface="Arial" pitchFamily="34" charset="0"/>
                        <a:buChar char="•"/>
                      </a:pPr>
                      <a:r>
                        <a:rPr lang="en-US" sz="1200" baseline="0" dirty="0">
                          <a:solidFill>
                            <a:schemeClr val="tx1">
                              <a:lumMod val="65000"/>
                              <a:lumOff val="35000"/>
                            </a:schemeClr>
                          </a:solidFill>
                          <a:latin typeface="Arial" pitchFamily="34" charset="0"/>
                          <a:cs typeface="Arial" pitchFamily="34" charset="0"/>
                        </a:rPr>
                        <a:t>Reduced number of piles</a:t>
                      </a:r>
                    </a:p>
                    <a:p>
                      <a:pPr marL="171450" indent="-171450">
                        <a:buFont typeface="Arial" pitchFamily="34" charset="0"/>
                        <a:buChar char="•"/>
                      </a:pPr>
                      <a:r>
                        <a:rPr lang="en-US" sz="1200" baseline="0" dirty="0">
                          <a:solidFill>
                            <a:schemeClr val="tx1">
                              <a:lumMod val="65000"/>
                              <a:lumOff val="35000"/>
                            </a:schemeClr>
                          </a:solidFill>
                          <a:latin typeface="Arial" pitchFamily="34" charset="0"/>
                          <a:cs typeface="Arial" pitchFamily="34" charset="0"/>
                        </a:rPr>
                        <a:t>Reduced pile size</a:t>
                      </a:r>
                      <a:endParaRPr lang="en-US" sz="1200" dirty="0">
                        <a:solidFill>
                          <a:schemeClr val="tx1">
                            <a:lumMod val="65000"/>
                            <a:lumOff val="35000"/>
                          </a:schemeClr>
                        </a:solidFill>
                        <a:latin typeface="Arial" pitchFamily="34" charset="0"/>
                        <a:cs typeface="Arial" pitchFamily="34" charset="0"/>
                      </a:endParaRPr>
                    </a:p>
                  </a:txBody>
                  <a:tcPr/>
                </a:tc>
                <a:extLst>
                  <a:ext uri="{0D108BD9-81ED-4DB2-BD59-A6C34878D82A}">
                    <a16:rowId xmlns:a16="http://schemas.microsoft.com/office/drawing/2014/main" val="10001"/>
                  </a:ext>
                </a:extLst>
              </a:tr>
              <a:tr h="370840">
                <a:tc>
                  <a:txBody>
                    <a:bodyPr/>
                    <a:lstStyle/>
                    <a:p>
                      <a:r>
                        <a:rPr lang="en-US" sz="1200">
                          <a:solidFill>
                            <a:schemeClr val="tx1">
                              <a:lumMod val="65000"/>
                              <a:lumOff val="35000"/>
                            </a:schemeClr>
                          </a:solidFill>
                          <a:latin typeface="Arial" pitchFamily="34" charset="0"/>
                          <a:cs typeface="Arial" pitchFamily="34" charset="0"/>
                        </a:rPr>
                        <a:t>Concrete</a:t>
                      </a:r>
                    </a:p>
                    <a:p>
                      <a:r>
                        <a:rPr lang="en-US" sz="1200">
                          <a:solidFill>
                            <a:schemeClr val="tx1">
                              <a:lumMod val="65000"/>
                              <a:lumOff val="35000"/>
                            </a:schemeClr>
                          </a:solidFill>
                          <a:latin typeface="Arial" pitchFamily="34" charset="0"/>
                          <a:cs typeface="Arial" pitchFamily="34" charset="0"/>
                        </a:rPr>
                        <a:t>Basement</a:t>
                      </a:r>
                      <a:r>
                        <a:rPr lang="en-US" sz="1200" baseline="0">
                          <a:solidFill>
                            <a:schemeClr val="tx1">
                              <a:lumMod val="65000"/>
                              <a:lumOff val="35000"/>
                            </a:schemeClr>
                          </a:solidFill>
                          <a:latin typeface="Arial" pitchFamily="34" charset="0"/>
                          <a:cs typeface="Arial" pitchFamily="34" charset="0"/>
                        </a:rPr>
                        <a:t> &amp; Supperstructures</a:t>
                      </a:r>
                      <a:endParaRPr lang="en-US" sz="1200">
                        <a:solidFill>
                          <a:schemeClr val="tx1">
                            <a:lumMod val="65000"/>
                            <a:lumOff val="35000"/>
                          </a:schemeClr>
                        </a:solidFill>
                        <a:latin typeface="Arial" pitchFamily="34" charset="0"/>
                        <a:cs typeface="Arial" pitchFamily="34" charset="0"/>
                      </a:endParaRPr>
                    </a:p>
                  </a:txBody>
                  <a:tcPr/>
                </a:tc>
                <a:tc>
                  <a:txBody>
                    <a:bodyPr/>
                    <a:lstStyle/>
                    <a:p>
                      <a:r>
                        <a:rPr lang="en-US" sz="1200" dirty="0">
                          <a:solidFill>
                            <a:schemeClr val="tx1">
                              <a:lumMod val="65000"/>
                              <a:lumOff val="35000"/>
                            </a:schemeClr>
                          </a:solidFill>
                          <a:latin typeface="Arial" pitchFamily="34" charset="0"/>
                          <a:cs typeface="Arial" pitchFamily="34" charset="0"/>
                        </a:rPr>
                        <a:t>Initial structural</a:t>
                      </a:r>
                      <a:r>
                        <a:rPr lang="en-US" sz="1200" baseline="0" dirty="0">
                          <a:solidFill>
                            <a:schemeClr val="tx1">
                              <a:lumMod val="65000"/>
                              <a:lumOff val="35000"/>
                            </a:schemeClr>
                          </a:solidFill>
                          <a:latin typeface="Arial" pitchFamily="34" charset="0"/>
                          <a:cs typeface="Arial" pitchFamily="34" charset="0"/>
                        </a:rPr>
                        <a:t> solution</a:t>
                      </a:r>
                    </a:p>
                    <a:p>
                      <a:pPr marL="171450" indent="-171450">
                        <a:buFont typeface="Arial" pitchFamily="34" charset="0"/>
                        <a:buChar char="•"/>
                      </a:pPr>
                      <a:r>
                        <a:rPr lang="en-US" sz="1200" baseline="0" dirty="0">
                          <a:solidFill>
                            <a:schemeClr val="tx1">
                              <a:lumMod val="65000"/>
                              <a:lumOff val="35000"/>
                            </a:schemeClr>
                          </a:solidFill>
                          <a:latin typeface="Arial" pitchFamily="34" charset="0"/>
                          <a:cs typeface="Arial" pitchFamily="34" charset="0"/>
                        </a:rPr>
                        <a:t>Normal reinforced concrete</a:t>
                      </a:r>
                    </a:p>
                    <a:p>
                      <a:pPr marL="171450" indent="-171450">
                        <a:buFont typeface="Arial" pitchFamily="34" charset="0"/>
                        <a:buChar char="•"/>
                      </a:pPr>
                      <a:r>
                        <a:rPr lang="en-US" sz="1200" baseline="0" dirty="0">
                          <a:solidFill>
                            <a:schemeClr val="tx1">
                              <a:lumMod val="65000"/>
                              <a:lumOff val="35000"/>
                            </a:schemeClr>
                          </a:solidFill>
                          <a:latin typeface="Arial" pitchFamily="34" charset="0"/>
                          <a:cs typeface="Arial" pitchFamily="34" charset="0"/>
                        </a:rPr>
                        <a:t>Slab thickness</a:t>
                      </a:r>
                    </a:p>
                    <a:p>
                      <a:pPr marL="171450" indent="-171450">
                        <a:buFont typeface="Arial" pitchFamily="34" charset="0"/>
                        <a:buChar char="•"/>
                      </a:pPr>
                      <a:r>
                        <a:rPr lang="en-US" sz="1200" baseline="0" dirty="0">
                          <a:solidFill>
                            <a:schemeClr val="tx1">
                              <a:lumMod val="65000"/>
                              <a:lumOff val="35000"/>
                            </a:schemeClr>
                          </a:solidFill>
                          <a:latin typeface="Arial" pitchFamily="34" charset="0"/>
                          <a:cs typeface="Arial" pitchFamily="34" charset="0"/>
                        </a:rPr>
                        <a:t>Normal mixed concrete</a:t>
                      </a:r>
                    </a:p>
                    <a:p>
                      <a:pPr marL="171450" indent="-171450">
                        <a:buFont typeface="Arial" pitchFamily="34" charset="0"/>
                        <a:buChar char="•"/>
                      </a:pPr>
                      <a:r>
                        <a:rPr lang="en-US" sz="1200" baseline="0" dirty="0">
                          <a:solidFill>
                            <a:schemeClr val="tx1">
                              <a:lumMod val="65000"/>
                              <a:lumOff val="35000"/>
                            </a:schemeClr>
                          </a:solidFill>
                          <a:latin typeface="Arial" pitchFamily="34" charset="0"/>
                          <a:cs typeface="Arial" pitchFamily="34" charset="0"/>
                        </a:rPr>
                        <a:t>Initial story height</a:t>
                      </a:r>
                    </a:p>
                  </a:txBody>
                  <a:tcPr/>
                </a:tc>
                <a:tc>
                  <a:txBody>
                    <a:bodyPr/>
                    <a:lstStyle/>
                    <a:p>
                      <a:r>
                        <a:rPr lang="en-US" sz="1200" dirty="0">
                          <a:solidFill>
                            <a:schemeClr val="tx1">
                              <a:lumMod val="65000"/>
                              <a:lumOff val="35000"/>
                            </a:schemeClr>
                          </a:solidFill>
                          <a:latin typeface="Arial" pitchFamily="34" charset="0"/>
                          <a:cs typeface="Arial" pitchFamily="34" charset="0"/>
                        </a:rPr>
                        <a:t>Improved / VE structural</a:t>
                      </a:r>
                      <a:r>
                        <a:rPr lang="en-US" sz="1200" baseline="0" dirty="0">
                          <a:solidFill>
                            <a:schemeClr val="tx1">
                              <a:lumMod val="65000"/>
                              <a:lumOff val="35000"/>
                            </a:schemeClr>
                          </a:solidFill>
                          <a:latin typeface="Arial" pitchFamily="34" charset="0"/>
                          <a:cs typeface="Arial" pitchFamily="34" charset="0"/>
                        </a:rPr>
                        <a:t> solution</a:t>
                      </a:r>
                    </a:p>
                    <a:p>
                      <a:pPr marL="171450" indent="-171450">
                        <a:buFont typeface="Arial" pitchFamily="34" charset="0"/>
                        <a:buChar char="•"/>
                      </a:pPr>
                      <a:r>
                        <a:rPr lang="en-US" sz="1200" baseline="0" dirty="0">
                          <a:solidFill>
                            <a:schemeClr val="tx1">
                              <a:lumMod val="65000"/>
                              <a:lumOff val="35000"/>
                            </a:schemeClr>
                          </a:solidFill>
                          <a:latin typeface="Arial" pitchFamily="34" charset="0"/>
                          <a:cs typeface="Arial" pitchFamily="34" charset="0"/>
                        </a:rPr>
                        <a:t>Prestressed concrete or somethings</a:t>
                      </a:r>
                    </a:p>
                    <a:p>
                      <a:pPr marL="171450" indent="-171450">
                        <a:buFont typeface="Arial" pitchFamily="34" charset="0"/>
                        <a:buChar char="•"/>
                      </a:pPr>
                      <a:r>
                        <a:rPr lang="en-US" sz="1200" baseline="0" dirty="0">
                          <a:solidFill>
                            <a:schemeClr val="tx1">
                              <a:lumMod val="65000"/>
                              <a:lumOff val="35000"/>
                            </a:schemeClr>
                          </a:solidFill>
                          <a:latin typeface="Arial" pitchFamily="34" charset="0"/>
                          <a:cs typeface="Arial" pitchFamily="34" charset="0"/>
                        </a:rPr>
                        <a:t>Reduced slab thickness</a:t>
                      </a:r>
                    </a:p>
                    <a:p>
                      <a:pPr marL="171450" indent="-171450">
                        <a:buFont typeface="Arial" pitchFamily="34" charset="0"/>
                        <a:buChar char="•"/>
                      </a:pPr>
                      <a:r>
                        <a:rPr lang="en-US" sz="1200" baseline="0" dirty="0">
                          <a:solidFill>
                            <a:schemeClr val="tx1">
                              <a:lumMod val="65000"/>
                              <a:lumOff val="35000"/>
                            </a:schemeClr>
                          </a:solidFill>
                          <a:latin typeface="Arial" pitchFamily="34" charset="0"/>
                          <a:cs typeface="Arial" pitchFamily="34" charset="0"/>
                        </a:rPr>
                        <a:t>Fly-ash concrete</a:t>
                      </a:r>
                    </a:p>
                    <a:p>
                      <a:pPr marL="171450" indent="-171450">
                        <a:buFont typeface="Arial" pitchFamily="34" charset="0"/>
                        <a:buChar char="•"/>
                      </a:pPr>
                      <a:r>
                        <a:rPr lang="en-US" sz="1200" baseline="0" dirty="0">
                          <a:solidFill>
                            <a:schemeClr val="tx1">
                              <a:lumMod val="65000"/>
                              <a:lumOff val="35000"/>
                            </a:schemeClr>
                          </a:solidFill>
                          <a:latin typeface="Arial" pitchFamily="34" charset="0"/>
                          <a:cs typeface="Arial" pitchFamily="34" charset="0"/>
                        </a:rPr>
                        <a:t>Reduced story height</a:t>
                      </a:r>
                    </a:p>
                  </a:txBody>
                  <a:tcPr/>
                </a:tc>
                <a:extLst>
                  <a:ext uri="{0D108BD9-81ED-4DB2-BD59-A6C34878D82A}">
                    <a16:rowId xmlns:a16="http://schemas.microsoft.com/office/drawing/2014/main" val="10002"/>
                  </a:ext>
                </a:extLst>
              </a:tr>
              <a:tr h="370840">
                <a:tc>
                  <a:txBody>
                    <a:bodyPr/>
                    <a:lstStyle/>
                    <a:p>
                      <a:r>
                        <a:rPr lang="en-US" sz="1200">
                          <a:solidFill>
                            <a:schemeClr val="tx1">
                              <a:lumMod val="65000"/>
                              <a:lumOff val="35000"/>
                            </a:schemeClr>
                          </a:solidFill>
                          <a:latin typeface="Arial" pitchFamily="34" charset="0"/>
                          <a:cs typeface="Arial" pitchFamily="34" charset="0"/>
                        </a:rPr>
                        <a:t>Rebar</a:t>
                      </a:r>
                    </a:p>
                  </a:txBody>
                  <a:tcPr/>
                </a:tc>
                <a:tc>
                  <a:txBody>
                    <a:bodyPr/>
                    <a:lstStyle/>
                    <a:p>
                      <a:pPr marL="171450" indent="-171450">
                        <a:buFont typeface="Arial" pitchFamily="34" charset="0"/>
                        <a:buChar char="•"/>
                      </a:pPr>
                      <a:r>
                        <a:rPr lang="en-US" sz="1200" dirty="0">
                          <a:solidFill>
                            <a:schemeClr val="tx1">
                              <a:lumMod val="65000"/>
                              <a:lumOff val="35000"/>
                            </a:schemeClr>
                          </a:solidFill>
                          <a:latin typeface="Arial" pitchFamily="34" charset="0"/>
                          <a:cs typeface="Arial" pitchFamily="34" charset="0"/>
                        </a:rPr>
                        <a:t>Rebar</a:t>
                      </a:r>
                      <a:r>
                        <a:rPr lang="en-US" sz="1200" baseline="0" dirty="0">
                          <a:solidFill>
                            <a:schemeClr val="tx1">
                              <a:lumMod val="65000"/>
                              <a:lumOff val="35000"/>
                            </a:schemeClr>
                          </a:solidFill>
                          <a:latin typeface="Arial" pitchFamily="34" charset="0"/>
                          <a:cs typeface="Arial" pitchFamily="34" charset="0"/>
                        </a:rPr>
                        <a:t> with low ratio of recycled content</a:t>
                      </a:r>
                    </a:p>
                    <a:p>
                      <a:pPr marL="171450" indent="-171450">
                        <a:buFont typeface="Arial" pitchFamily="34" charset="0"/>
                        <a:buChar char="•"/>
                      </a:pPr>
                      <a:r>
                        <a:rPr lang="en-US" sz="1200" baseline="0" dirty="0">
                          <a:solidFill>
                            <a:schemeClr val="tx1">
                              <a:lumMod val="65000"/>
                              <a:lumOff val="35000"/>
                            </a:schemeClr>
                          </a:solidFill>
                          <a:latin typeface="Arial" pitchFamily="34" charset="0"/>
                          <a:cs typeface="Arial" pitchFamily="34" charset="0"/>
                        </a:rPr>
                        <a:t>Initial element’s rebar ratio</a:t>
                      </a:r>
                      <a:endParaRPr lang="en-US" sz="1200" dirty="0">
                        <a:solidFill>
                          <a:schemeClr val="tx1">
                            <a:lumMod val="65000"/>
                            <a:lumOff val="35000"/>
                          </a:schemeClr>
                        </a:solidFill>
                        <a:latin typeface="Arial" pitchFamily="34" charset="0"/>
                        <a:cs typeface="Arial" pitchFamily="34" charset="0"/>
                      </a:endParaRPr>
                    </a:p>
                  </a:txBody>
                  <a:tcPr/>
                </a:tc>
                <a:tc>
                  <a:txBody>
                    <a:bodyPr/>
                    <a:lstStyle/>
                    <a:p>
                      <a:pPr marL="171450" indent="-171450">
                        <a:buFont typeface="Arial" pitchFamily="34" charset="0"/>
                        <a:buChar char="•"/>
                      </a:pPr>
                      <a:r>
                        <a:rPr lang="en-US" sz="1200" dirty="0">
                          <a:solidFill>
                            <a:schemeClr val="tx1">
                              <a:lumMod val="65000"/>
                              <a:lumOff val="35000"/>
                            </a:schemeClr>
                          </a:solidFill>
                          <a:latin typeface="Arial" pitchFamily="34" charset="0"/>
                          <a:cs typeface="Arial" pitchFamily="34" charset="0"/>
                        </a:rPr>
                        <a:t>Rebar</a:t>
                      </a:r>
                      <a:r>
                        <a:rPr lang="en-US" sz="1200" baseline="0" dirty="0">
                          <a:solidFill>
                            <a:schemeClr val="tx1">
                              <a:lumMod val="65000"/>
                              <a:lumOff val="35000"/>
                            </a:schemeClr>
                          </a:solidFill>
                          <a:latin typeface="Arial" pitchFamily="34" charset="0"/>
                          <a:cs typeface="Arial" pitchFamily="34" charset="0"/>
                        </a:rPr>
                        <a:t> with higher ratio of recycled content</a:t>
                      </a:r>
                    </a:p>
                    <a:p>
                      <a:pPr marL="171450" indent="-171450">
                        <a:buFont typeface="Arial" pitchFamily="34" charset="0"/>
                        <a:buChar char="•"/>
                      </a:pPr>
                      <a:r>
                        <a:rPr lang="en-US" sz="1200" baseline="0" dirty="0">
                          <a:solidFill>
                            <a:schemeClr val="tx1">
                              <a:lumMod val="65000"/>
                              <a:lumOff val="35000"/>
                            </a:schemeClr>
                          </a:solidFill>
                          <a:latin typeface="Arial" pitchFamily="34" charset="0"/>
                          <a:cs typeface="Arial" pitchFamily="34" charset="0"/>
                        </a:rPr>
                        <a:t>Reduced element’s rebar ratio</a:t>
                      </a:r>
                      <a:endParaRPr lang="en-US" sz="1200" dirty="0">
                        <a:solidFill>
                          <a:schemeClr val="tx1">
                            <a:lumMod val="65000"/>
                            <a:lumOff val="35000"/>
                          </a:schemeClr>
                        </a:solidFill>
                        <a:latin typeface="Arial" pitchFamily="34" charset="0"/>
                        <a:cs typeface="Arial" pitchFamily="34" charset="0"/>
                      </a:endParaRPr>
                    </a:p>
                  </a:txBody>
                  <a:tcPr/>
                </a:tc>
                <a:extLst>
                  <a:ext uri="{0D108BD9-81ED-4DB2-BD59-A6C34878D82A}">
                    <a16:rowId xmlns:a16="http://schemas.microsoft.com/office/drawing/2014/main" val="10003"/>
                  </a:ext>
                </a:extLst>
              </a:tr>
              <a:tr h="370840">
                <a:tc>
                  <a:txBody>
                    <a:bodyPr/>
                    <a:lstStyle/>
                    <a:p>
                      <a:r>
                        <a:rPr lang="en-US" sz="1200">
                          <a:solidFill>
                            <a:schemeClr val="tx1">
                              <a:lumMod val="65000"/>
                              <a:lumOff val="35000"/>
                            </a:schemeClr>
                          </a:solidFill>
                          <a:latin typeface="Arial" pitchFamily="34" charset="0"/>
                          <a:cs typeface="Arial" pitchFamily="34" charset="0"/>
                        </a:rPr>
                        <a:t>Strutural steels</a:t>
                      </a:r>
                    </a:p>
                  </a:txBody>
                  <a:tcPr/>
                </a:tc>
                <a:tc>
                  <a:txBody>
                    <a:bodyPr/>
                    <a:lstStyle/>
                    <a:p>
                      <a:pPr marL="171450" indent="-171450">
                        <a:buFont typeface="Arial" pitchFamily="34" charset="0"/>
                        <a:buChar char="•"/>
                      </a:pPr>
                      <a:r>
                        <a:rPr lang="en-US" sz="1200" dirty="0">
                          <a:solidFill>
                            <a:schemeClr val="tx1">
                              <a:lumMod val="65000"/>
                              <a:lumOff val="35000"/>
                            </a:schemeClr>
                          </a:solidFill>
                          <a:latin typeface="Arial" pitchFamily="34" charset="0"/>
                          <a:cs typeface="Arial" pitchFamily="34" charset="0"/>
                        </a:rPr>
                        <a:t>Steel </a:t>
                      </a:r>
                      <a:r>
                        <a:rPr lang="en-US" sz="1200" baseline="0" dirty="0">
                          <a:solidFill>
                            <a:schemeClr val="tx1">
                              <a:lumMod val="65000"/>
                              <a:lumOff val="35000"/>
                            </a:schemeClr>
                          </a:solidFill>
                          <a:latin typeface="Arial" pitchFamily="34" charset="0"/>
                          <a:cs typeface="Arial" pitchFamily="34" charset="0"/>
                        </a:rPr>
                        <a:t>with low ratio of recycled content</a:t>
                      </a:r>
                    </a:p>
                    <a:p>
                      <a:pPr marL="171450" indent="-171450">
                        <a:buFont typeface="Arial" pitchFamily="34" charset="0"/>
                        <a:buChar char="•"/>
                      </a:pPr>
                      <a:r>
                        <a:rPr lang="en-US" sz="1200" baseline="0" dirty="0">
                          <a:solidFill>
                            <a:schemeClr val="tx1">
                              <a:lumMod val="65000"/>
                              <a:lumOff val="35000"/>
                            </a:schemeClr>
                          </a:solidFill>
                          <a:latin typeface="Arial" pitchFamily="34" charset="0"/>
                          <a:cs typeface="Arial" pitchFamily="34" charset="0"/>
                        </a:rPr>
                        <a:t>Initial frame size</a:t>
                      </a:r>
                      <a:endParaRPr lang="en-US" sz="1200" dirty="0">
                        <a:solidFill>
                          <a:schemeClr val="tx1">
                            <a:lumMod val="65000"/>
                            <a:lumOff val="35000"/>
                          </a:schemeClr>
                        </a:solidFill>
                        <a:latin typeface="Arial" pitchFamily="34" charset="0"/>
                        <a:cs typeface="Arial" pitchFamily="34" charset="0"/>
                      </a:endParaRPr>
                    </a:p>
                  </a:txBody>
                  <a:tcPr/>
                </a:tc>
                <a:tc>
                  <a:txBody>
                    <a:bodyPr/>
                    <a:lstStyle/>
                    <a:p>
                      <a:pPr marL="171450" indent="-171450">
                        <a:buFont typeface="Arial" pitchFamily="34" charset="0"/>
                        <a:buChar char="•"/>
                      </a:pPr>
                      <a:r>
                        <a:rPr lang="en-US" sz="1200" dirty="0">
                          <a:solidFill>
                            <a:schemeClr val="tx1">
                              <a:lumMod val="65000"/>
                              <a:lumOff val="35000"/>
                            </a:schemeClr>
                          </a:solidFill>
                          <a:latin typeface="Arial" pitchFamily="34" charset="0"/>
                          <a:cs typeface="Arial" pitchFamily="34" charset="0"/>
                        </a:rPr>
                        <a:t>Steel</a:t>
                      </a:r>
                      <a:r>
                        <a:rPr lang="en-US" sz="1200" baseline="0" dirty="0">
                          <a:solidFill>
                            <a:schemeClr val="tx1">
                              <a:lumMod val="65000"/>
                              <a:lumOff val="35000"/>
                            </a:schemeClr>
                          </a:solidFill>
                          <a:latin typeface="Arial" pitchFamily="34" charset="0"/>
                          <a:cs typeface="Arial" pitchFamily="34" charset="0"/>
                        </a:rPr>
                        <a:t> with higher ratio of recycled content</a:t>
                      </a:r>
                    </a:p>
                    <a:p>
                      <a:pPr marL="171450" indent="-171450">
                        <a:buFont typeface="Arial" pitchFamily="34" charset="0"/>
                        <a:buChar char="•"/>
                      </a:pPr>
                      <a:r>
                        <a:rPr lang="en-US" sz="1200" baseline="0" dirty="0">
                          <a:solidFill>
                            <a:schemeClr val="tx1">
                              <a:lumMod val="65000"/>
                              <a:lumOff val="35000"/>
                            </a:schemeClr>
                          </a:solidFill>
                          <a:latin typeface="Arial" pitchFamily="34" charset="0"/>
                          <a:cs typeface="Arial" pitchFamily="34" charset="0"/>
                        </a:rPr>
                        <a:t>Reduced frame size</a:t>
                      </a:r>
                      <a:endParaRPr lang="en-US" sz="1200" dirty="0">
                        <a:solidFill>
                          <a:schemeClr val="tx1">
                            <a:lumMod val="65000"/>
                            <a:lumOff val="35000"/>
                          </a:schemeClr>
                        </a:solidFill>
                        <a:latin typeface="Arial" pitchFamily="34" charset="0"/>
                        <a:cs typeface="Arial" pitchFamily="34" charset="0"/>
                      </a:endParaRPr>
                    </a:p>
                  </a:txBody>
                  <a:tcPr/>
                </a:tc>
                <a:extLst>
                  <a:ext uri="{0D108BD9-81ED-4DB2-BD59-A6C34878D82A}">
                    <a16:rowId xmlns:a16="http://schemas.microsoft.com/office/drawing/2014/main" val="10004"/>
                  </a:ext>
                </a:extLst>
              </a:tr>
              <a:tr h="370840">
                <a:tc>
                  <a:txBody>
                    <a:bodyPr/>
                    <a:lstStyle/>
                    <a:p>
                      <a:r>
                        <a:rPr lang="en-US" sz="1200">
                          <a:solidFill>
                            <a:schemeClr val="tx1">
                              <a:lumMod val="65000"/>
                              <a:lumOff val="35000"/>
                            </a:schemeClr>
                          </a:solidFill>
                          <a:latin typeface="Arial" pitchFamily="34" charset="0"/>
                          <a:cs typeface="Arial" pitchFamily="34" charset="0"/>
                        </a:rPr>
                        <a:t>Façade metal</a:t>
                      </a:r>
                      <a:r>
                        <a:rPr lang="en-US" sz="1200" baseline="0">
                          <a:solidFill>
                            <a:schemeClr val="tx1">
                              <a:lumMod val="65000"/>
                              <a:lumOff val="35000"/>
                            </a:schemeClr>
                          </a:solidFill>
                          <a:latin typeface="Arial" pitchFamily="34" charset="0"/>
                          <a:cs typeface="Arial" pitchFamily="34" charset="0"/>
                        </a:rPr>
                        <a:t> frames</a:t>
                      </a:r>
                      <a:endParaRPr lang="en-US" sz="1200">
                        <a:solidFill>
                          <a:schemeClr val="tx1">
                            <a:lumMod val="65000"/>
                            <a:lumOff val="35000"/>
                          </a:schemeClr>
                        </a:solidFill>
                        <a:latin typeface="Arial" pitchFamily="34" charset="0"/>
                        <a:cs typeface="Arial" pitchFamily="34" charset="0"/>
                      </a:endParaRPr>
                    </a:p>
                  </a:txBody>
                  <a:tcPr/>
                </a:tc>
                <a:tc>
                  <a:txBody>
                    <a:bodyPr/>
                    <a:lstStyle/>
                    <a:p>
                      <a:pPr marL="171450" indent="-171450">
                        <a:buFont typeface="Arial" pitchFamily="34" charset="0"/>
                        <a:buChar char="•"/>
                      </a:pPr>
                      <a:r>
                        <a:rPr lang="en-US" sz="1200">
                          <a:solidFill>
                            <a:schemeClr val="tx1">
                              <a:lumMod val="65000"/>
                              <a:lumOff val="35000"/>
                            </a:schemeClr>
                          </a:solidFill>
                          <a:latin typeface="Arial" pitchFamily="34" charset="0"/>
                          <a:cs typeface="Arial" pitchFamily="34" charset="0"/>
                        </a:rPr>
                        <a:t>Metal </a:t>
                      </a:r>
                      <a:r>
                        <a:rPr lang="en-US" sz="1200" baseline="0">
                          <a:solidFill>
                            <a:schemeClr val="tx1">
                              <a:lumMod val="65000"/>
                              <a:lumOff val="35000"/>
                            </a:schemeClr>
                          </a:solidFill>
                          <a:latin typeface="Arial" pitchFamily="34" charset="0"/>
                          <a:cs typeface="Arial" pitchFamily="34" charset="0"/>
                        </a:rPr>
                        <a:t>with low ratio of recycled content</a:t>
                      </a:r>
                    </a:p>
                    <a:p>
                      <a:pPr marL="171450" indent="-171450">
                        <a:buFont typeface="Arial" pitchFamily="34" charset="0"/>
                        <a:buChar char="•"/>
                      </a:pPr>
                      <a:r>
                        <a:rPr lang="en-US" sz="1200" baseline="0">
                          <a:solidFill>
                            <a:schemeClr val="tx1">
                              <a:lumMod val="65000"/>
                              <a:lumOff val="35000"/>
                            </a:schemeClr>
                          </a:solidFill>
                          <a:latin typeface="Arial" pitchFamily="34" charset="0"/>
                          <a:cs typeface="Arial" pitchFamily="34" charset="0"/>
                        </a:rPr>
                        <a:t>Initial frame size</a:t>
                      </a:r>
                      <a:endParaRPr lang="en-US" sz="1200">
                        <a:solidFill>
                          <a:schemeClr val="tx1">
                            <a:lumMod val="65000"/>
                            <a:lumOff val="35000"/>
                          </a:schemeClr>
                        </a:solidFill>
                        <a:latin typeface="Arial" pitchFamily="34" charset="0"/>
                        <a:cs typeface="Arial" pitchFamily="34" charset="0"/>
                      </a:endParaRPr>
                    </a:p>
                  </a:txBody>
                  <a:tcPr/>
                </a:tc>
                <a:tc>
                  <a:txBody>
                    <a:bodyPr/>
                    <a:lstStyle/>
                    <a:p>
                      <a:pPr marL="171450" indent="-171450">
                        <a:buFont typeface="Arial" pitchFamily="34" charset="0"/>
                        <a:buChar char="•"/>
                      </a:pPr>
                      <a:r>
                        <a:rPr lang="en-US" sz="1200" dirty="0">
                          <a:solidFill>
                            <a:schemeClr val="tx1">
                              <a:lumMod val="65000"/>
                              <a:lumOff val="35000"/>
                            </a:schemeClr>
                          </a:solidFill>
                          <a:latin typeface="Arial" pitchFamily="34" charset="0"/>
                          <a:cs typeface="Arial" pitchFamily="34" charset="0"/>
                        </a:rPr>
                        <a:t>Metal</a:t>
                      </a:r>
                      <a:r>
                        <a:rPr lang="en-US" sz="1200" baseline="0" dirty="0">
                          <a:solidFill>
                            <a:schemeClr val="tx1">
                              <a:lumMod val="65000"/>
                              <a:lumOff val="35000"/>
                            </a:schemeClr>
                          </a:solidFill>
                          <a:latin typeface="Arial" pitchFamily="34" charset="0"/>
                          <a:cs typeface="Arial" pitchFamily="34" charset="0"/>
                        </a:rPr>
                        <a:t> with higher ratio of recycled content</a:t>
                      </a:r>
                    </a:p>
                    <a:p>
                      <a:pPr marL="171450" indent="-171450">
                        <a:buFont typeface="Arial" pitchFamily="34" charset="0"/>
                        <a:buChar char="•"/>
                      </a:pPr>
                      <a:r>
                        <a:rPr lang="en-US" sz="1200" baseline="0" dirty="0">
                          <a:solidFill>
                            <a:schemeClr val="tx1">
                              <a:lumMod val="65000"/>
                              <a:lumOff val="35000"/>
                            </a:schemeClr>
                          </a:solidFill>
                          <a:latin typeface="Arial" pitchFamily="34" charset="0"/>
                          <a:cs typeface="Arial" pitchFamily="34" charset="0"/>
                        </a:rPr>
                        <a:t>Reduced frame size</a:t>
                      </a:r>
                      <a:endParaRPr lang="en-US" sz="1200" dirty="0">
                        <a:solidFill>
                          <a:schemeClr val="tx1">
                            <a:lumMod val="65000"/>
                            <a:lumOff val="35000"/>
                          </a:schemeClr>
                        </a:solidFill>
                        <a:latin typeface="Arial" pitchFamily="34" charset="0"/>
                        <a:cs typeface="Arial" pitchFamily="34" charset="0"/>
                      </a:endParaRPr>
                    </a:p>
                  </a:txBody>
                  <a:tcPr/>
                </a:tc>
                <a:extLst>
                  <a:ext uri="{0D108BD9-81ED-4DB2-BD59-A6C34878D82A}">
                    <a16:rowId xmlns:a16="http://schemas.microsoft.com/office/drawing/2014/main" val="10005"/>
                  </a:ext>
                </a:extLst>
              </a:tr>
              <a:tr h="370840">
                <a:tc>
                  <a:txBody>
                    <a:bodyPr/>
                    <a:lstStyle/>
                    <a:p>
                      <a:r>
                        <a:rPr lang="en-US" sz="1200">
                          <a:solidFill>
                            <a:schemeClr val="tx1">
                              <a:lumMod val="65000"/>
                              <a:lumOff val="35000"/>
                            </a:schemeClr>
                          </a:solidFill>
                          <a:latin typeface="Arial" pitchFamily="34" charset="0"/>
                          <a:cs typeface="Arial" pitchFamily="34" charset="0"/>
                        </a:rPr>
                        <a:t>Walls,</a:t>
                      </a:r>
                      <a:r>
                        <a:rPr lang="en-US" sz="1200" baseline="0">
                          <a:solidFill>
                            <a:schemeClr val="tx1">
                              <a:lumMod val="65000"/>
                              <a:lumOff val="35000"/>
                            </a:schemeClr>
                          </a:solidFill>
                          <a:latin typeface="Arial" pitchFamily="34" charset="0"/>
                          <a:cs typeface="Arial" pitchFamily="34" charset="0"/>
                        </a:rPr>
                        <a:t> Masonry</a:t>
                      </a:r>
                      <a:endParaRPr lang="en-US" sz="1200">
                        <a:solidFill>
                          <a:schemeClr val="tx1">
                            <a:lumMod val="65000"/>
                            <a:lumOff val="35000"/>
                          </a:schemeClr>
                        </a:solidFill>
                        <a:latin typeface="Arial" pitchFamily="34" charset="0"/>
                        <a:cs typeface="Arial" pitchFamily="34" charset="0"/>
                      </a:endParaRPr>
                    </a:p>
                  </a:txBody>
                  <a:tcPr/>
                </a:tc>
                <a:tc>
                  <a:txBody>
                    <a:bodyPr/>
                    <a:lstStyle/>
                    <a:p>
                      <a:pPr marL="171450" indent="-171450">
                        <a:buFont typeface="Arial" pitchFamily="34" charset="0"/>
                        <a:buChar char="•"/>
                      </a:pPr>
                      <a:r>
                        <a:rPr lang="en-US" sz="1200">
                          <a:solidFill>
                            <a:schemeClr val="tx1">
                              <a:lumMod val="65000"/>
                              <a:lumOff val="35000"/>
                            </a:schemeClr>
                          </a:solidFill>
                          <a:latin typeface="Arial" pitchFamily="34" charset="0"/>
                          <a:cs typeface="Arial" pitchFamily="34" charset="0"/>
                        </a:rPr>
                        <a:t>Baked</a:t>
                      </a:r>
                      <a:r>
                        <a:rPr lang="en-US" sz="1200" baseline="0">
                          <a:solidFill>
                            <a:schemeClr val="tx1">
                              <a:lumMod val="65000"/>
                              <a:lumOff val="35000"/>
                            </a:schemeClr>
                          </a:solidFill>
                          <a:latin typeface="Arial" pitchFamily="34" charset="0"/>
                          <a:cs typeface="Arial" pitchFamily="34" charset="0"/>
                        </a:rPr>
                        <a:t> bricks</a:t>
                      </a:r>
                      <a:endParaRPr lang="en-US" sz="1200">
                        <a:solidFill>
                          <a:schemeClr val="tx1">
                            <a:lumMod val="65000"/>
                            <a:lumOff val="35000"/>
                          </a:schemeClr>
                        </a:solidFill>
                        <a:latin typeface="Arial" pitchFamily="34" charset="0"/>
                        <a:cs typeface="Arial" pitchFamily="34" charset="0"/>
                      </a:endParaRPr>
                    </a:p>
                  </a:txBody>
                  <a:tcPr/>
                </a:tc>
                <a:tc>
                  <a:txBody>
                    <a:bodyPr/>
                    <a:lstStyle/>
                    <a:p>
                      <a:pPr marL="171450" indent="-171450">
                        <a:buFont typeface="Arial" pitchFamily="34" charset="0"/>
                        <a:buChar char="•"/>
                      </a:pPr>
                      <a:r>
                        <a:rPr lang="en-US" sz="1200" dirty="0">
                          <a:solidFill>
                            <a:schemeClr val="tx1">
                              <a:lumMod val="65000"/>
                              <a:lumOff val="35000"/>
                            </a:schemeClr>
                          </a:solidFill>
                          <a:latin typeface="Arial" pitchFamily="34" charset="0"/>
                          <a:cs typeface="Arial" pitchFamily="34" charset="0"/>
                        </a:rPr>
                        <a:t>Non-baked</a:t>
                      </a:r>
                      <a:r>
                        <a:rPr lang="en-US" sz="1200" baseline="0" dirty="0">
                          <a:solidFill>
                            <a:schemeClr val="tx1">
                              <a:lumMod val="65000"/>
                              <a:lumOff val="35000"/>
                            </a:schemeClr>
                          </a:solidFill>
                          <a:latin typeface="Arial" pitchFamily="34" charset="0"/>
                          <a:cs typeface="Arial" pitchFamily="34" charset="0"/>
                        </a:rPr>
                        <a:t> bricks (AAC, concrete brick…)</a:t>
                      </a:r>
                      <a:endParaRPr lang="en-US" sz="1200" dirty="0">
                        <a:solidFill>
                          <a:schemeClr val="tx1">
                            <a:lumMod val="65000"/>
                            <a:lumOff val="35000"/>
                          </a:schemeClr>
                        </a:solidFill>
                        <a:latin typeface="Arial" pitchFamily="34" charset="0"/>
                        <a:cs typeface="Arial" pitchFamily="34" charset="0"/>
                      </a:endParaRPr>
                    </a:p>
                  </a:txBody>
                  <a:tcPr/>
                </a:tc>
                <a:extLst>
                  <a:ext uri="{0D108BD9-81ED-4DB2-BD59-A6C34878D82A}">
                    <a16:rowId xmlns:a16="http://schemas.microsoft.com/office/drawing/2014/main" val="10006"/>
                  </a:ext>
                </a:extLst>
              </a:tr>
              <a:tr h="370840">
                <a:tc>
                  <a:txBody>
                    <a:bodyPr/>
                    <a:lstStyle/>
                    <a:p>
                      <a:r>
                        <a:rPr lang="en-US" sz="1200">
                          <a:solidFill>
                            <a:schemeClr val="tx1">
                              <a:lumMod val="65000"/>
                              <a:lumOff val="35000"/>
                            </a:schemeClr>
                          </a:solidFill>
                          <a:latin typeface="Arial" pitchFamily="34" charset="0"/>
                          <a:cs typeface="Arial" pitchFamily="34" charset="0"/>
                        </a:rPr>
                        <a:t>Others</a:t>
                      </a:r>
                    </a:p>
                  </a:txBody>
                  <a:tcPr/>
                </a:tc>
                <a:tc>
                  <a:txBody>
                    <a:bodyPr/>
                    <a:lstStyle/>
                    <a:p>
                      <a:pPr marL="171450" indent="-171450">
                        <a:buFont typeface="Arial" pitchFamily="34" charset="0"/>
                        <a:buChar char="•"/>
                      </a:pPr>
                      <a:r>
                        <a:rPr lang="en-US" sz="1200">
                          <a:solidFill>
                            <a:schemeClr val="tx1">
                              <a:lumMod val="65000"/>
                              <a:lumOff val="35000"/>
                            </a:schemeClr>
                          </a:solidFill>
                          <a:latin typeface="Arial" pitchFamily="34" charset="0"/>
                          <a:cs typeface="Arial" pitchFamily="34" charset="0"/>
                        </a:rPr>
                        <a:t>Onsite</a:t>
                      </a:r>
                      <a:r>
                        <a:rPr lang="en-US" sz="1200" baseline="0">
                          <a:solidFill>
                            <a:schemeClr val="tx1">
                              <a:lumMod val="65000"/>
                              <a:lumOff val="35000"/>
                            </a:schemeClr>
                          </a:solidFill>
                          <a:latin typeface="Arial" pitchFamily="34" charset="0"/>
                          <a:cs typeface="Arial" pitchFamily="34" charset="0"/>
                        </a:rPr>
                        <a:t> concrete waste</a:t>
                      </a:r>
                      <a:endParaRPr lang="en-US" sz="1200">
                        <a:solidFill>
                          <a:schemeClr val="tx1">
                            <a:lumMod val="65000"/>
                            <a:lumOff val="35000"/>
                          </a:schemeClr>
                        </a:solidFill>
                        <a:latin typeface="Arial" pitchFamily="34" charset="0"/>
                        <a:cs typeface="Arial" pitchFamily="34" charset="0"/>
                      </a:endParaRPr>
                    </a:p>
                  </a:txBody>
                  <a:tcPr/>
                </a:tc>
                <a:tc>
                  <a:txBody>
                    <a:bodyPr/>
                    <a:lstStyle/>
                    <a:p>
                      <a:pPr marL="171450" indent="-171450">
                        <a:buFont typeface="Arial" pitchFamily="34" charset="0"/>
                        <a:buChar char="•"/>
                      </a:pPr>
                      <a:r>
                        <a:rPr lang="en-US" sz="1200" dirty="0">
                          <a:solidFill>
                            <a:schemeClr val="tx1">
                              <a:lumMod val="65000"/>
                              <a:lumOff val="35000"/>
                            </a:schemeClr>
                          </a:solidFill>
                          <a:latin typeface="Arial" pitchFamily="34" charset="0"/>
                          <a:cs typeface="Arial" pitchFamily="34" charset="0"/>
                        </a:rPr>
                        <a:t>Re-used</a:t>
                      </a:r>
                      <a:r>
                        <a:rPr lang="en-US" sz="1200" baseline="0" dirty="0">
                          <a:solidFill>
                            <a:schemeClr val="tx1">
                              <a:lumMod val="65000"/>
                              <a:lumOff val="35000"/>
                            </a:schemeClr>
                          </a:solidFill>
                          <a:latin typeface="Arial" pitchFamily="34" charset="0"/>
                          <a:cs typeface="Arial" pitchFamily="34" charset="0"/>
                        </a:rPr>
                        <a:t> concrete for other purposes: hardscape paving, other elements</a:t>
                      </a:r>
                      <a:endParaRPr lang="en-US" sz="1200" dirty="0">
                        <a:solidFill>
                          <a:schemeClr val="tx1">
                            <a:lumMod val="65000"/>
                            <a:lumOff val="35000"/>
                          </a:schemeClr>
                        </a:solidFill>
                        <a:latin typeface="Arial" pitchFamily="34" charset="0"/>
                        <a:cs typeface="Arial" pitchFamily="34" charset="0"/>
                      </a:endParaRPr>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4026309893"/>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82E4BB-9175-B795-9539-F5BEE6F09EDF}"/>
            </a:ext>
          </a:extLst>
        </p:cNvPr>
        <p:cNvGrpSpPr/>
        <p:nvPr/>
      </p:nvGrpSpPr>
      <p:grpSpPr>
        <a:xfrm>
          <a:off x="0" y="0"/>
          <a:ext cx="0" cy="0"/>
          <a:chOff x="0" y="0"/>
          <a:chExt cx="0" cy="0"/>
        </a:xfrm>
      </p:grpSpPr>
      <p:grpSp>
        <p:nvGrpSpPr>
          <p:cNvPr id="9" name="Group 8">
            <a:extLst>
              <a:ext uri="{FF2B5EF4-FFF2-40B4-BE49-F238E27FC236}">
                <a16:creationId xmlns:a16="http://schemas.microsoft.com/office/drawing/2014/main" id="{83C67EBF-16B8-C90A-007E-72E4FA381D53}"/>
              </a:ext>
            </a:extLst>
          </p:cNvPr>
          <p:cNvGrpSpPr/>
          <p:nvPr/>
        </p:nvGrpSpPr>
        <p:grpSpPr>
          <a:xfrm>
            <a:off x="8950637" y="800707"/>
            <a:ext cx="970915" cy="2263421"/>
            <a:chOff x="7821133" y="800707"/>
            <a:chExt cx="2100419" cy="4896547"/>
          </a:xfrm>
        </p:grpSpPr>
        <p:grpSp>
          <p:nvGrpSpPr>
            <p:cNvPr id="3" name="Group 2">
              <a:extLst>
                <a:ext uri="{FF2B5EF4-FFF2-40B4-BE49-F238E27FC236}">
                  <a16:creationId xmlns:a16="http://schemas.microsoft.com/office/drawing/2014/main" id="{6BB40C13-678F-4929-F99A-694EA0D8A1D5}"/>
                </a:ext>
              </a:extLst>
            </p:cNvPr>
            <p:cNvGrpSpPr/>
            <p:nvPr/>
          </p:nvGrpSpPr>
          <p:grpSpPr>
            <a:xfrm>
              <a:off x="7821133" y="800707"/>
              <a:ext cx="2100419" cy="1584177"/>
              <a:chOff x="7821133" y="800707"/>
              <a:chExt cx="2100419" cy="1584177"/>
            </a:xfrm>
          </p:grpSpPr>
          <p:pic>
            <p:nvPicPr>
              <p:cNvPr id="1030" name="Picture 6" descr="AI generated image">
                <a:extLst>
                  <a:ext uri="{FF2B5EF4-FFF2-40B4-BE49-F238E27FC236}">
                    <a16:creationId xmlns:a16="http://schemas.microsoft.com/office/drawing/2014/main" id="{950C0381-9820-7AEF-06D2-0B304AEB2E18}"/>
                  </a:ext>
                </a:extLst>
              </p:cNvPr>
              <p:cNvPicPr>
                <a:picLocks noChangeAspect="1" noChangeArrowheads="1"/>
              </p:cNvPicPr>
              <p:nvPr/>
            </p:nvPicPr>
            <p:blipFill rotWithShape="1">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l="66020" t="1631" r="5822" b="69215"/>
              <a:stretch>
                <a:fillRect/>
              </a:stretch>
            </p:blipFill>
            <p:spPr bwMode="auto">
              <a:xfrm>
                <a:off x="7833320" y="800707"/>
                <a:ext cx="2088232" cy="1584177"/>
              </a:xfrm>
              <a:prstGeom prst="rect">
                <a:avLst/>
              </a:prstGeom>
              <a:noFill/>
              <a:extLst>
                <a:ext uri="{909E8E84-426E-40DD-AFC4-6F175D3DCCD1}">
                  <a14:hiddenFill xmlns:a14="http://schemas.microsoft.com/office/drawing/2010/main">
                    <a:solidFill>
                      <a:srgbClr val="FFFFFF"/>
                    </a:solidFill>
                  </a14:hiddenFill>
                </a:ext>
              </a:extLst>
            </p:spPr>
          </p:pic>
          <p:sp>
            <p:nvSpPr>
              <p:cNvPr id="14" name="Isosceles Triangle 13">
                <a:extLst>
                  <a:ext uri="{FF2B5EF4-FFF2-40B4-BE49-F238E27FC236}">
                    <a16:creationId xmlns:a16="http://schemas.microsoft.com/office/drawing/2014/main" id="{CB84C4FE-4A80-5A0C-FE99-E3C5C40FF40A}"/>
                  </a:ext>
                </a:extLst>
              </p:cNvPr>
              <p:cNvSpPr/>
              <p:nvPr/>
            </p:nvSpPr>
            <p:spPr>
              <a:xfrm rot="10800000">
                <a:off x="7821135" y="804224"/>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1A400F9B-3456-7495-B863-D29053FCAE5C}"/>
                  </a:ext>
                </a:extLst>
              </p:cNvPr>
              <p:cNvSpPr/>
              <p:nvPr/>
            </p:nvSpPr>
            <p:spPr>
              <a:xfrm>
                <a:off x="7821133" y="1632316"/>
                <a:ext cx="552243" cy="752568"/>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3">
              <a:extLst>
                <a:ext uri="{FF2B5EF4-FFF2-40B4-BE49-F238E27FC236}">
                  <a16:creationId xmlns:a16="http://schemas.microsoft.com/office/drawing/2014/main" id="{ADF8BCEA-484E-7DC3-5444-4F6AE390F2F4}"/>
                </a:ext>
              </a:extLst>
            </p:cNvPr>
            <p:cNvGrpSpPr/>
            <p:nvPr/>
          </p:nvGrpSpPr>
          <p:grpSpPr>
            <a:xfrm>
              <a:off x="7821133" y="2456892"/>
              <a:ext cx="2100419" cy="1584177"/>
              <a:chOff x="7821133" y="2456892"/>
              <a:chExt cx="2100419" cy="1584177"/>
            </a:xfrm>
          </p:grpSpPr>
          <p:pic>
            <p:nvPicPr>
              <p:cNvPr id="6" name="Picture 6" descr="AI generated image">
                <a:extLst>
                  <a:ext uri="{FF2B5EF4-FFF2-40B4-BE49-F238E27FC236}">
                    <a16:creationId xmlns:a16="http://schemas.microsoft.com/office/drawing/2014/main" id="{275AA88F-1F17-3BFF-D454-8A891CC38931}"/>
                  </a:ext>
                </a:extLst>
              </p:cNvPr>
              <p:cNvPicPr>
                <a:picLocks noChangeAspect="1" noChangeArrowheads="1"/>
              </p:cNvPicPr>
              <p:nvPr/>
            </p:nvPicPr>
            <p:blipFill rotWithShape="1">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l="66020" t="32057" r="5822" b="38789"/>
              <a:stretch>
                <a:fillRect/>
              </a:stretch>
            </p:blipFill>
            <p:spPr bwMode="auto">
              <a:xfrm>
                <a:off x="7833320" y="2456892"/>
                <a:ext cx="2088232" cy="1584177"/>
              </a:xfrm>
              <a:prstGeom prst="rect">
                <a:avLst/>
              </a:prstGeom>
              <a:noFill/>
              <a:extLst>
                <a:ext uri="{909E8E84-426E-40DD-AFC4-6F175D3DCCD1}">
                  <a14:hiddenFill xmlns:a14="http://schemas.microsoft.com/office/drawing/2010/main">
                    <a:solidFill>
                      <a:srgbClr val="FFFFFF"/>
                    </a:solidFill>
                  </a14:hiddenFill>
                </a:ext>
              </a:extLst>
            </p:spPr>
          </p:pic>
          <p:sp>
            <p:nvSpPr>
              <p:cNvPr id="15" name="Isosceles Triangle 14">
                <a:extLst>
                  <a:ext uri="{FF2B5EF4-FFF2-40B4-BE49-F238E27FC236}">
                    <a16:creationId xmlns:a16="http://schemas.microsoft.com/office/drawing/2014/main" id="{746EFDB5-6957-22EE-C509-EEBADEBE265F}"/>
                  </a:ext>
                </a:extLst>
              </p:cNvPr>
              <p:cNvSpPr/>
              <p:nvPr/>
            </p:nvSpPr>
            <p:spPr>
              <a:xfrm rot="10800000">
                <a:off x="7821134" y="2456892"/>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77548908-1916-EEF6-60B7-CE9FE335BB4A}"/>
                  </a:ext>
                </a:extLst>
              </p:cNvPr>
              <p:cNvSpPr/>
              <p:nvPr/>
            </p:nvSpPr>
            <p:spPr>
              <a:xfrm>
                <a:off x="7821133" y="3288501"/>
                <a:ext cx="552243" cy="752568"/>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a:extLst>
                <a:ext uri="{FF2B5EF4-FFF2-40B4-BE49-F238E27FC236}">
                  <a16:creationId xmlns:a16="http://schemas.microsoft.com/office/drawing/2014/main" id="{E1B6E278-026D-695B-02C9-969BBF080020}"/>
                </a:ext>
              </a:extLst>
            </p:cNvPr>
            <p:cNvGrpSpPr/>
            <p:nvPr/>
          </p:nvGrpSpPr>
          <p:grpSpPr>
            <a:xfrm>
              <a:off x="7821133" y="4113077"/>
              <a:ext cx="2088239" cy="1584177"/>
              <a:chOff x="7821133" y="4113077"/>
              <a:chExt cx="2088239" cy="1584177"/>
            </a:xfrm>
          </p:grpSpPr>
          <p:pic>
            <p:nvPicPr>
              <p:cNvPr id="7" name="Picture 6" descr="AI generated image">
                <a:extLst>
                  <a:ext uri="{FF2B5EF4-FFF2-40B4-BE49-F238E27FC236}">
                    <a16:creationId xmlns:a16="http://schemas.microsoft.com/office/drawing/2014/main" id="{C31628B7-2C18-A918-F4C2-8E1DE3D27FDE}"/>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6020" t="63021" r="5822" b="7825"/>
              <a:stretch>
                <a:fillRect/>
              </a:stretch>
            </p:blipFill>
            <p:spPr bwMode="auto">
              <a:xfrm>
                <a:off x="7821139" y="4113077"/>
                <a:ext cx="2088233" cy="1584177"/>
              </a:xfrm>
              <a:prstGeom prst="rect">
                <a:avLst/>
              </a:prstGeom>
              <a:noFill/>
              <a:extLst>
                <a:ext uri="{909E8E84-426E-40DD-AFC4-6F175D3DCCD1}">
                  <a14:hiddenFill xmlns:a14="http://schemas.microsoft.com/office/drawing/2010/main">
                    <a:solidFill>
                      <a:srgbClr val="FFFFFF"/>
                    </a:solidFill>
                  </a14:hiddenFill>
                </a:ext>
              </a:extLst>
            </p:spPr>
          </p:pic>
          <p:sp>
            <p:nvSpPr>
              <p:cNvPr id="16" name="Isosceles Triangle 15">
                <a:extLst>
                  <a:ext uri="{FF2B5EF4-FFF2-40B4-BE49-F238E27FC236}">
                    <a16:creationId xmlns:a16="http://schemas.microsoft.com/office/drawing/2014/main" id="{64B36BF1-5D71-4940-CC33-633571460C86}"/>
                  </a:ext>
                </a:extLst>
              </p:cNvPr>
              <p:cNvSpPr/>
              <p:nvPr/>
            </p:nvSpPr>
            <p:spPr>
              <a:xfrm rot="10800000">
                <a:off x="7822959" y="4116593"/>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D92598F2-6246-2BB6-00C3-80F6CE4C945C}"/>
                  </a:ext>
                </a:extLst>
              </p:cNvPr>
              <p:cNvSpPr/>
              <p:nvPr/>
            </p:nvSpPr>
            <p:spPr>
              <a:xfrm>
                <a:off x="7821133" y="4869162"/>
                <a:ext cx="552243" cy="828092"/>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1" name="Rectangle: Rounded Corners 10">
            <a:extLst>
              <a:ext uri="{FF2B5EF4-FFF2-40B4-BE49-F238E27FC236}">
                <a16:creationId xmlns:a16="http://schemas.microsoft.com/office/drawing/2014/main" id="{2D539064-2788-9B14-3F50-1291E9D6FC6E}"/>
              </a:ext>
            </a:extLst>
          </p:cNvPr>
          <p:cNvSpPr/>
          <p:nvPr/>
        </p:nvSpPr>
        <p:spPr>
          <a:xfrm>
            <a:off x="200473" y="800707"/>
            <a:ext cx="8640960" cy="5544617"/>
          </a:xfrm>
          <a:prstGeom prst="roundRect">
            <a:avLst>
              <a:gd name="adj" fmla="val 3709"/>
            </a:avLst>
          </a:prstGeom>
          <a:noFill/>
          <a:ln w="38100">
            <a:solidFill>
              <a:srgbClr val="7F8083"/>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Box 4">
            <a:extLst>
              <a:ext uri="{FF2B5EF4-FFF2-40B4-BE49-F238E27FC236}">
                <a16:creationId xmlns:a16="http://schemas.microsoft.com/office/drawing/2014/main" id="{436FEF7F-CB85-49C8-C268-AE84A29407F4}"/>
              </a:ext>
            </a:extLst>
          </p:cNvPr>
          <p:cNvSpPr txBox="1">
            <a:spLocks noChangeArrowheads="1"/>
          </p:cNvSpPr>
          <p:nvPr/>
        </p:nvSpPr>
        <p:spPr bwMode="auto">
          <a:xfrm>
            <a:off x="94588" y="160061"/>
            <a:ext cx="9716838" cy="215632"/>
          </a:xfrm>
          <a:prstGeom prst="rect">
            <a:avLst/>
          </a:prstGeom>
          <a:noFill/>
          <a:ln w="9525">
            <a:no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n-US" altLang="en-US" sz="1200" b="1" dirty="0">
                <a:solidFill>
                  <a:schemeClr val="tx1">
                    <a:lumMod val="75000"/>
                    <a:lumOff val="25000"/>
                  </a:schemeClr>
                </a:solidFill>
              </a:rPr>
              <a:t>VẬT LIỆU &amp; CARBON TRONG CHỨNG NHẬN LEED</a:t>
            </a:r>
          </a:p>
        </p:txBody>
      </p:sp>
      <p:sp>
        <p:nvSpPr>
          <p:cNvPr id="12" name="TextBox 11">
            <a:extLst>
              <a:ext uri="{FF2B5EF4-FFF2-40B4-BE49-F238E27FC236}">
                <a16:creationId xmlns:a16="http://schemas.microsoft.com/office/drawing/2014/main" id="{FE5D5122-DC4F-42B8-1F5B-03A3EE854713}"/>
              </a:ext>
            </a:extLst>
          </p:cNvPr>
          <p:cNvSpPr txBox="1"/>
          <p:nvPr/>
        </p:nvSpPr>
        <p:spPr>
          <a:xfrm>
            <a:off x="293754" y="851771"/>
            <a:ext cx="8439666" cy="307777"/>
          </a:xfrm>
          <a:prstGeom prst="rect">
            <a:avLst/>
          </a:prstGeom>
          <a:noFill/>
        </p:spPr>
        <p:txBody>
          <a:bodyPr wrap="square" rtlCol="0">
            <a:spAutoFit/>
          </a:bodyPr>
          <a:lstStyle/>
          <a:p>
            <a:pPr algn="ctr"/>
            <a:r>
              <a:rPr lang="en-US" altLang="fr-FR" sz="1400" b="1" dirty="0">
                <a:solidFill>
                  <a:schemeClr val="tx1">
                    <a:lumMod val="65000"/>
                    <a:lumOff val="35000"/>
                  </a:schemeClr>
                </a:solidFill>
                <a:cs typeface="Arial" panose="020B0604020202020204" pitchFamily="34" charset="0"/>
              </a:rPr>
              <a:t>MRc1 &amp; MRc3 - RECYCLED CONTENT</a:t>
            </a:r>
          </a:p>
        </p:txBody>
      </p:sp>
      <p:grpSp>
        <p:nvGrpSpPr>
          <p:cNvPr id="29" name="Group 28">
            <a:extLst>
              <a:ext uri="{FF2B5EF4-FFF2-40B4-BE49-F238E27FC236}">
                <a16:creationId xmlns:a16="http://schemas.microsoft.com/office/drawing/2014/main" id="{9E57E782-0E6B-8E3B-C75D-FE58730224DE}"/>
              </a:ext>
            </a:extLst>
          </p:cNvPr>
          <p:cNvGrpSpPr/>
          <p:nvPr/>
        </p:nvGrpSpPr>
        <p:grpSpPr>
          <a:xfrm>
            <a:off x="845904" y="1244542"/>
            <a:ext cx="7350098" cy="4820763"/>
            <a:chOff x="655320" y="960120"/>
            <a:chExt cx="8416290" cy="5520055"/>
          </a:xfrm>
        </p:grpSpPr>
        <p:pic>
          <p:nvPicPr>
            <p:cNvPr id="22" name="Picture 21">
              <a:extLst>
                <a:ext uri="{FF2B5EF4-FFF2-40B4-BE49-F238E27FC236}">
                  <a16:creationId xmlns:a16="http://schemas.microsoft.com/office/drawing/2014/main" id="{42719718-F7C0-D8FD-F0E8-38F373B993BA}"/>
                </a:ext>
              </a:extLst>
            </p:cNvPr>
            <p:cNvPicPr>
              <a:picLocks noChangeAspect="1"/>
            </p:cNvPicPr>
            <p:nvPr/>
          </p:nvPicPr>
          <p:blipFill>
            <a:blip r:embed="rId5"/>
            <a:stretch>
              <a:fillRect/>
            </a:stretch>
          </p:blipFill>
          <p:spPr>
            <a:xfrm>
              <a:off x="655320" y="960120"/>
              <a:ext cx="4230370" cy="5520055"/>
            </a:xfrm>
            <a:prstGeom prst="rect">
              <a:avLst/>
            </a:prstGeom>
            <a:ln>
              <a:solidFill>
                <a:schemeClr val="tx1"/>
              </a:solidFill>
            </a:ln>
          </p:spPr>
        </p:pic>
        <p:pic>
          <p:nvPicPr>
            <p:cNvPr id="23" name="Picture 22">
              <a:extLst>
                <a:ext uri="{FF2B5EF4-FFF2-40B4-BE49-F238E27FC236}">
                  <a16:creationId xmlns:a16="http://schemas.microsoft.com/office/drawing/2014/main" id="{BD9C9DB0-B3AA-117C-0756-057F517E80AF}"/>
                </a:ext>
              </a:extLst>
            </p:cNvPr>
            <p:cNvPicPr>
              <a:picLocks noChangeAspect="1"/>
            </p:cNvPicPr>
            <p:nvPr/>
          </p:nvPicPr>
          <p:blipFill>
            <a:blip r:embed="rId6"/>
            <a:stretch>
              <a:fillRect/>
            </a:stretch>
          </p:blipFill>
          <p:spPr>
            <a:xfrm>
              <a:off x="5135880" y="960120"/>
              <a:ext cx="3935730" cy="5519420"/>
            </a:xfrm>
            <a:prstGeom prst="rect">
              <a:avLst/>
            </a:prstGeom>
            <a:ln w="12700" cmpd="sng">
              <a:solidFill>
                <a:schemeClr val="tx1"/>
              </a:solidFill>
              <a:prstDash val="solid"/>
            </a:ln>
          </p:spPr>
        </p:pic>
        <p:sp>
          <p:nvSpPr>
            <p:cNvPr id="24" name="TextBox 23">
              <a:extLst>
                <a:ext uri="{FF2B5EF4-FFF2-40B4-BE49-F238E27FC236}">
                  <a16:creationId xmlns:a16="http://schemas.microsoft.com/office/drawing/2014/main" id="{FBC0D4A2-CE4A-E4B0-837D-4809B8E774C2}"/>
                </a:ext>
              </a:extLst>
            </p:cNvPr>
            <p:cNvSpPr txBox="1"/>
            <p:nvPr/>
          </p:nvSpPr>
          <p:spPr>
            <a:xfrm>
              <a:off x="746806" y="6080731"/>
              <a:ext cx="1460336" cy="276999"/>
            </a:xfrm>
            <a:prstGeom prst="rect">
              <a:avLst/>
            </a:prstGeom>
            <a:noFill/>
          </p:spPr>
          <p:txBody>
            <a:bodyPr wrap="none" rtlCol="0">
              <a:spAutoFit/>
            </a:bodyPr>
            <a:lstStyle/>
            <a:p>
              <a:r>
                <a:rPr lang="en-US" sz="1200" i="1">
                  <a:solidFill>
                    <a:srgbClr val="FF0000"/>
                  </a:solidFill>
                </a:rPr>
                <a:t>(Reference Samples)</a:t>
              </a:r>
            </a:p>
          </p:txBody>
        </p:sp>
        <p:sp>
          <p:nvSpPr>
            <p:cNvPr id="25" name="Rectangle 24">
              <a:extLst>
                <a:ext uri="{FF2B5EF4-FFF2-40B4-BE49-F238E27FC236}">
                  <a16:creationId xmlns:a16="http://schemas.microsoft.com/office/drawing/2014/main" id="{E3010F6D-0AD5-7A63-3DA1-72D7D83B1482}"/>
                </a:ext>
              </a:extLst>
            </p:cNvPr>
            <p:cNvSpPr/>
            <p:nvPr/>
          </p:nvSpPr>
          <p:spPr>
            <a:xfrm>
              <a:off x="1021123" y="1051586"/>
              <a:ext cx="822951" cy="4571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104EAD38-29E2-28E0-1C14-6182B4740C31}"/>
                </a:ext>
              </a:extLst>
            </p:cNvPr>
            <p:cNvSpPr/>
            <p:nvPr/>
          </p:nvSpPr>
          <p:spPr>
            <a:xfrm>
              <a:off x="5593072" y="1280183"/>
              <a:ext cx="822951" cy="4571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6BDDC388-FCA7-2532-D1BC-B9CA82789D94}"/>
                </a:ext>
              </a:extLst>
            </p:cNvPr>
            <p:cNvSpPr/>
            <p:nvPr/>
          </p:nvSpPr>
          <p:spPr>
            <a:xfrm>
              <a:off x="1461772" y="1965976"/>
              <a:ext cx="2942594" cy="4571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674DFEEE-7FE3-E353-F921-419BCBE29244}"/>
                </a:ext>
              </a:extLst>
            </p:cNvPr>
            <p:cNvSpPr/>
            <p:nvPr/>
          </p:nvSpPr>
          <p:spPr>
            <a:xfrm>
              <a:off x="5867390" y="2118376"/>
              <a:ext cx="2942594" cy="4571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0" name="Rectangle 29">
            <a:extLst>
              <a:ext uri="{FF2B5EF4-FFF2-40B4-BE49-F238E27FC236}">
                <a16:creationId xmlns:a16="http://schemas.microsoft.com/office/drawing/2014/main" id="{9397331C-1BB4-093A-D04D-641271042190}"/>
              </a:ext>
            </a:extLst>
          </p:cNvPr>
          <p:cNvSpPr/>
          <p:nvPr/>
        </p:nvSpPr>
        <p:spPr>
          <a:xfrm>
            <a:off x="3023740" y="5301209"/>
            <a:ext cx="957152" cy="534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5199159"/>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0D75CC-BF99-5731-2B93-10626FCFE04B}"/>
            </a:ext>
          </a:extLst>
        </p:cNvPr>
        <p:cNvGrpSpPr/>
        <p:nvPr/>
      </p:nvGrpSpPr>
      <p:grpSpPr>
        <a:xfrm>
          <a:off x="0" y="0"/>
          <a:ext cx="0" cy="0"/>
          <a:chOff x="0" y="0"/>
          <a:chExt cx="0" cy="0"/>
        </a:xfrm>
      </p:grpSpPr>
      <p:grpSp>
        <p:nvGrpSpPr>
          <p:cNvPr id="9" name="Group 8">
            <a:extLst>
              <a:ext uri="{FF2B5EF4-FFF2-40B4-BE49-F238E27FC236}">
                <a16:creationId xmlns:a16="http://schemas.microsoft.com/office/drawing/2014/main" id="{EB91B5C2-1317-C67E-4FFB-437599E47545}"/>
              </a:ext>
            </a:extLst>
          </p:cNvPr>
          <p:cNvGrpSpPr/>
          <p:nvPr/>
        </p:nvGrpSpPr>
        <p:grpSpPr>
          <a:xfrm>
            <a:off x="8950637" y="800707"/>
            <a:ext cx="970915" cy="2263421"/>
            <a:chOff x="7821133" y="800707"/>
            <a:chExt cx="2100419" cy="4896547"/>
          </a:xfrm>
        </p:grpSpPr>
        <p:grpSp>
          <p:nvGrpSpPr>
            <p:cNvPr id="3" name="Group 2">
              <a:extLst>
                <a:ext uri="{FF2B5EF4-FFF2-40B4-BE49-F238E27FC236}">
                  <a16:creationId xmlns:a16="http://schemas.microsoft.com/office/drawing/2014/main" id="{016E3F41-30B4-4F89-502C-A22105E6A1B4}"/>
                </a:ext>
              </a:extLst>
            </p:cNvPr>
            <p:cNvGrpSpPr/>
            <p:nvPr/>
          </p:nvGrpSpPr>
          <p:grpSpPr>
            <a:xfrm>
              <a:off x="7821133" y="800707"/>
              <a:ext cx="2100419" cy="1584177"/>
              <a:chOff x="7821133" y="800707"/>
              <a:chExt cx="2100419" cy="1584177"/>
            </a:xfrm>
          </p:grpSpPr>
          <p:pic>
            <p:nvPicPr>
              <p:cNvPr id="1030" name="Picture 6" descr="AI generated image">
                <a:extLst>
                  <a:ext uri="{FF2B5EF4-FFF2-40B4-BE49-F238E27FC236}">
                    <a16:creationId xmlns:a16="http://schemas.microsoft.com/office/drawing/2014/main" id="{60E7CB8D-2C2F-3EDC-E39C-3C0513299DD8}"/>
                  </a:ext>
                </a:extLst>
              </p:cNvPr>
              <p:cNvPicPr>
                <a:picLocks noChangeAspect="1" noChangeArrowheads="1"/>
              </p:cNvPicPr>
              <p:nvPr/>
            </p:nvPicPr>
            <p:blipFill rotWithShape="1">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l="66020" t="1631" r="5822" b="69215"/>
              <a:stretch>
                <a:fillRect/>
              </a:stretch>
            </p:blipFill>
            <p:spPr bwMode="auto">
              <a:xfrm>
                <a:off x="7833320" y="800707"/>
                <a:ext cx="2088232" cy="1584177"/>
              </a:xfrm>
              <a:prstGeom prst="rect">
                <a:avLst/>
              </a:prstGeom>
              <a:noFill/>
              <a:extLst>
                <a:ext uri="{909E8E84-426E-40DD-AFC4-6F175D3DCCD1}">
                  <a14:hiddenFill xmlns:a14="http://schemas.microsoft.com/office/drawing/2010/main">
                    <a:solidFill>
                      <a:srgbClr val="FFFFFF"/>
                    </a:solidFill>
                  </a14:hiddenFill>
                </a:ext>
              </a:extLst>
            </p:spPr>
          </p:pic>
          <p:sp>
            <p:nvSpPr>
              <p:cNvPr id="14" name="Isosceles Triangle 13">
                <a:extLst>
                  <a:ext uri="{FF2B5EF4-FFF2-40B4-BE49-F238E27FC236}">
                    <a16:creationId xmlns:a16="http://schemas.microsoft.com/office/drawing/2014/main" id="{6EFE3469-A5A4-CDB4-A12E-356C47BEE513}"/>
                  </a:ext>
                </a:extLst>
              </p:cNvPr>
              <p:cNvSpPr/>
              <p:nvPr/>
            </p:nvSpPr>
            <p:spPr>
              <a:xfrm rot="10800000">
                <a:off x="7821135" y="804224"/>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546C5C4E-70C8-31DF-03F0-C6F909E83A0D}"/>
                  </a:ext>
                </a:extLst>
              </p:cNvPr>
              <p:cNvSpPr/>
              <p:nvPr/>
            </p:nvSpPr>
            <p:spPr>
              <a:xfrm>
                <a:off x="7821133" y="1632316"/>
                <a:ext cx="552243" cy="752568"/>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3">
              <a:extLst>
                <a:ext uri="{FF2B5EF4-FFF2-40B4-BE49-F238E27FC236}">
                  <a16:creationId xmlns:a16="http://schemas.microsoft.com/office/drawing/2014/main" id="{F620FC24-E1C0-0B2A-5D60-8947C59E2F42}"/>
                </a:ext>
              </a:extLst>
            </p:cNvPr>
            <p:cNvGrpSpPr/>
            <p:nvPr/>
          </p:nvGrpSpPr>
          <p:grpSpPr>
            <a:xfrm>
              <a:off x="7821133" y="2456892"/>
              <a:ext cx="2100419" cy="1584177"/>
              <a:chOff x="7821133" y="2456892"/>
              <a:chExt cx="2100419" cy="1584177"/>
            </a:xfrm>
          </p:grpSpPr>
          <p:pic>
            <p:nvPicPr>
              <p:cNvPr id="6" name="Picture 6" descr="AI generated image">
                <a:extLst>
                  <a:ext uri="{FF2B5EF4-FFF2-40B4-BE49-F238E27FC236}">
                    <a16:creationId xmlns:a16="http://schemas.microsoft.com/office/drawing/2014/main" id="{3F941CD3-DC0E-807A-813A-28BC882B7209}"/>
                  </a:ext>
                </a:extLst>
              </p:cNvPr>
              <p:cNvPicPr>
                <a:picLocks noChangeAspect="1" noChangeArrowheads="1"/>
              </p:cNvPicPr>
              <p:nvPr/>
            </p:nvPicPr>
            <p:blipFill rotWithShape="1">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l="66020" t="32057" r="5822" b="38789"/>
              <a:stretch>
                <a:fillRect/>
              </a:stretch>
            </p:blipFill>
            <p:spPr bwMode="auto">
              <a:xfrm>
                <a:off x="7833320" y="2456892"/>
                <a:ext cx="2088232" cy="1584177"/>
              </a:xfrm>
              <a:prstGeom prst="rect">
                <a:avLst/>
              </a:prstGeom>
              <a:noFill/>
              <a:extLst>
                <a:ext uri="{909E8E84-426E-40DD-AFC4-6F175D3DCCD1}">
                  <a14:hiddenFill xmlns:a14="http://schemas.microsoft.com/office/drawing/2010/main">
                    <a:solidFill>
                      <a:srgbClr val="FFFFFF"/>
                    </a:solidFill>
                  </a14:hiddenFill>
                </a:ext>
              </a:extLst>
            </p:spPr>
          </p:pic>
          <p:sp>
            <p:nvSpPr>
              <p:cNvPr id="15" name="Isosceles Triangle 14">
                <a:extLst>
                  <a:ext uri="{FF2B5EF4-FFF2-40B4-BE49-F238E27FC236}">
                    <a16:creationId xmlns:a16="http://schemas.microsoft.com/office/drawing/2014/main" id="{DEB5869C-2109-BA19-9937-B60FA73C1809}"/>
                  </a:ext>
                </a:extLst>
              </p:cNvPr>
              <p:cNvSpPr/>
              <p:nvPr/>
            </p:nvSpPr>
            <p:spPr>
              <a:xfrm rot="10800000">
                <a:off x="7821134" y="2456892"/>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1874C9DE-05DC-B877-8CEA-090C60F0A5AE}"/>
                  </a:ext>
                </a:extLst>
              </p:cNvPr>
              <p:cNvSpPr/>
              <p:nvPr/>
            </p:nvSpPr>
            <p:spPr>
              <a:xfrm>
                <a:off x="7821133" y="3288501"/>
                <a:ext cx="552243" cy="752568"/>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a:extLst>
                <a:ext uri="{FF2B5EF4-FFF2-40B4-BE49-F238E27FC236}">
                  <a16:creationId xmlns:a16="http://schemas.microsoft.com/office/drawing/2014/main" id="{45BCA547-4AC1-E551-3609-260D2700CF30}"/>
                </a:ext>
              </a:extLst>
            </p:cNvPr>
            <p:cNvGrpSpPr/>
            <p:nvPr/>
          </p:nvGrpSpPr>
          <p:grpSpPr>
            <a:xfrm>
              <a:off x="7821133" y="4113077"/>
              <a:ext cx="2088239" cy="1584177"/>
              <a:chOff x="7821133" y="4113077"/>
              <a:chExt cx="2088239" cy="1584177"/>
            </a:xfrm>
          </p:grpSpPr>
          <p:pic>
            <p:nvPicPr>
              <p:cNvPr id="7" name="Picture 6" descr="AI generated image">
                <a:extLst>
                  <a:ext uri="{FF2B5EF4-FFF2-40B4-BE49-F238E27FC236}">
                    <a16:creationId xmlns:a16="http://schemas.microsoft.com/office/drawing/2014/main" id="{904B02C7-71CC-8584-521B-F2C88EADB2BA}"/>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6020" t="63021" r="5822" b="7825"/>
              <a:stretch>
                <a:fillRect/>
              </a:stretch>
            </p:blipFill>
            <p:spPr bwMode="auto">
              <a:xfrm>
                <a:off x="7821139" y="4113077"/>
                <a:ext cx="2088233" cy="1584177"/>
              </a:xfrm>
              <a:prstGeom prst="rect">
                <a:avLst/>
              </a:prstGeom>
              <a:noFill/>
              <a:extLst>
                <a:ext uri="{909E8E84-426E-40DD-AFC4-6F175D3DCCD1}">
                  <a14:hiddenFill xmlns:a14="http://schemas.microsoft.com/office/drawing/2010/main">
                    <a:solidFill>
                      <a:srgbClr val="FFFFFF"/>
                    </a:solidFill>
                  </a14:hiddenFill>
                </a:ext>
              </a:extLst>
            </p:spPr>
          </p:pic>
          <p:sp>
            <p:nvSpPr>
              <p:cNvPr id="16" name="Isosceles Triangle 15">
                <a:extLst>
                  <a:ext uri="{FF2B5EF4-FFF2-40B4-BE49-F238E27FC236}">
                    <a16:creationId xmlns:a16="http://schemas.microsoft.com/office/drawing/2014/main" id="{91618CB1-65EA-6AB7-B5D3-0F06F59CA66C}"/>
                  </a:ext>
                </a:extLst>
              </p:cNvPr>
              <p:cNvSpPr/>
              <p:nvPr/>
            </p:nvSpPr>
            <p:spPr>
              <a:xfrm rot="10800000">
                <a:off x="7822959" y="4116593"/>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53DF3F07-23CA-F189-2905-1DC272E30958}"/>
                  </a:ext>
                </a:extLst>
              </p:cNvPr>
              <p:cNvSpPr/>
              <p:nvPr/>
            </p:nvSpPr>
            <p:spPr>
              <a:xfrm>
                <a:off x="7821133" y="4869162"/>
                <a:ext cx="552243" cy="828092"/>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1" name="Rectangle: Rounded Corners 10">
            <a:extLst>
              <a:ext uri="{FF2B5EF4-FFF2-40B4-BE49-F238E27FC236}">
                <a16:creationId xmlns:a16="http://schemas.microsoft.com/office/drawing/2014/main" id="{18E66DB2-D053-73E4-56D0-7D04F873C8F5}"/>
              </a:ext>
            </a:extLst>
          </p:cNvPr>
          <p:cNvSpPr/>
          <p:nvPr/>
        </p:nvSpPr>
        <p:spPr>
          <a:xfrm>
            <a:off x="200473" y="800707"/>
            <a:ext cx="8640960" cy="5544617"/>
          </a:xfrm>
          <a:prstGeom prst="roundRect">
            <a:avLst>
              <a:gd name="adj" fmla="val 3709"/>
            </a:avLst>
          </a:prstGeom>
          <a:noFill/>
          <a:ln w="38100">
            <a:solidFill>
              <a:srgbClr val="7F8083"/>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Box 4">
            <a:extLst>
              <a:ext uri="{FF2B5EF4-FFF2-40B4-BE49-F238E27FC236}">
                <a16:creationId xmlns:a16="http://schemas.microsoft.com/office/drawing/2014/main" id="{7EC974C3-CC7B-71C8-E2EA-FBEF8652A374}"/>
              </a:ext>
            </a:extLst>
          </p:cNvPr>
          <p:cNvSpPr txBox="1">
            <a:spLocks noChangeArrowheads="1"/>
          </p:cNvSpPr>
          <p:nvPr/>
        </p:nvSpPr>
        <p:spPr bwMode="auto">
          <a:xfrm>
            <a:off x="94588" y="160061"/>
            <a:ext cx="9716838" cy="215632"/>
          </a:xfrm>
          <a:prstGeom prst="rect">
            <a:avLst/>
          </a:prstGeom>
          <a:noFill/>
          <a:ln w="9525">
            <a:no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n-US" altLang="en-US" sz="1200" b="1" dirty="0">
                <a:solidFill>
                  <a:schemeClr val="tx1">
                    <a:lumMod val="75000"/>
                    <a:lumOff val="25000"/>
                  </a:schemeClr>
                </a:solidFill>
              </a:rPr>
              <a:t>VẬT LIỆU &amp; CARBON TRONG CHỨNG NHẬN LEED</a:t>
            </a:r>
          </a:p>
        </p:txBody>
      </p:sp>
      <p:sp>
        <p:nvSpPr>
          <p:cNvPr id="12" name="TextBox 11">
            <a:extLst>
              <a:ext uri="{FF2B5EF4-FFF2-40B4-BE49-F238E27FC236}">
                <a16:creationId xmlns:a16="http://schemas.microsoft.com/office/drawing/2014/main" id="{5B757B37-6DC9-DC95-1A3C-96BA9E955B47}"/>
              </a:ext>
            </a:extLst>
          </p:cNvPr>
          <p:cNvSpPr txBox="1"/>
          <p:nvPr/>
        </p:nvSpPr>
        <p:spPr>
          <a:xfrm>
            <a:off x="293754" y="851771"/>
            <a:ext cx="8439666" cy="307777"/>
          </a:xfrm>
          <a:prstGeom prst="rect">
            <a:avLst/>
          </a:prstGeom>
          <a:noFill/>
        </p:spPr>
        <p:txBody>
          <a:bodyPr wrap="square" rtlCol="0">
            <a:spAutoFit/>
          </a:bodyPr>
          <a:lstStyle/>
          <a:p>
            <a:pPr algn="ctr"/>
            <a:r>
              <a:rPr lang="en-US" altLang="fr-FR" sz="1400" b="1" dirty="0">
                <a:solidFill>
                  <a:schemeClr val="tx1">
                    <a:lumMod val="65000"/>
                    <a:lumOff val="35000"/>
                  </a:schemeClr>
                </a:solidFill>
                <a:cs typeface="Arial" panose="020B0604020202020204" pitchFamily="34" charset="0"/>
              </a:rPr>
              <a:t>MRc2 - ENVIRONMENTAL PRODUCT DECLARATION (EPD)</a:t>
            </a:r>
          </a:p>
        </p:txBody>
      </p:sp>
      <p:sp>
        <p:nvSpPr>
          <p:cNvPr id="30" name="Rectangle 29">
            <a:extLst>
              <a:ext uri="{FF2B5EF4-FFF2-40B4-BE49-F238E27FC236}">
                <a16:creationId xmlns:a16="http://schemas.microsoft.com/office/drawing/2014/main" id="{ACE1A895-F562-A3BA-F0BB-142C341562E8}"/>
              </a:ext>
            </a:extLst>
          </p:cNvPr>
          <p:cNvSpPr/>
          <p:nvPr/>
        </p:nvSpPr>
        <p:spPr>
          <a:xfrm>
            <a:off x="3023740" y="5301209"/>
            <a:ext cx="957152" cy="534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a:extLst>
              <a:ext uri="{FF2B5EF4-FFF2-40B4-BE49-F238E27FC236}">
                <a16:creationId xmlns:a16="http://schemas.microsoft.com/office/drawing/2014/main" id="{AC3C1E83-B3B8-F9E1-33B4-83485BA910E9}"/>
              </a:ext>
            </a:extLst>
          </p:cNvPr>
          <p:cNvGrpSpPr/>
          <p:nvPr/>
        </p:nvGrpSpPr>
        <p:grpSpPr>
          <a:xfrm>
            <a:off x="267622" y="1371021"/>
            <a:ext cx="8491929" cy="4014352"/>
            <a:chOff x="185743" y="1051586"/>
            <a:chExt cx="9515729" cy="4498329"/>
          </a:xfrm>
        </p:grpSpPr>
        <p:sp>
          <p:nvSpPr>
            <p:cNvPr id="35" name="TextBox 34">
              <a:extLst>
                <a:ext uri="{FF2B5EF4-FFF2-40B4-BE49-F238E27FC236}">
                  <a16:creationId xmlns:a16="http://schemas.microsoft.com/office/drawing/2014/main" id="{72CAE838-FD93-A478-70AD-BC1A3D1583F1}"/>
                </a:ext>
              </a:extLst>
            </p:cNvPr>
            <p:cNvSpPr txBox="1"/>
            <p:nvPr/>
          </p:nvSpPr>
          <p:spPr>
            <a:xfrm>
              <a:off x="185743" y="3337561"/>
              <a:ext cx="1952898" cy="284529"/>
            </a:xfrm>
            <a:prstGeom prst="rect">
              <a:avLst/>
            </a:prstGeom>
            <a:noFill/>
          </p:spPr>
          <p:txBody>
            <a:bodyPr wrap="none" rtlCol="0">
              <a:spAutoFit/>
            </a:bodyPr>
            <a:lstStyle/>
            <a:p>
              <a:r>
                <a:rPr lang="en-US" sz="1050" i="1" dirty="0">
                  <a:solidFill>
                    <a:schemeClr val="tx1">
                      <a:lumMod val="65000"/>
                      <a:lumOff val="35000"/>
                    </a:schemeClr>
                  </a:solidFill>
                  <a:latin typeface="Arial" pitchFamily="34" charset="0"/>
                  <a:cs typeface="Arial" pitchFamily="34" charset="0"/>
                </a:rPr>
                <a:t>(Example of EPD certifier)</a:t>
              </a:r>
            </a:p>
          </p:txBody>
        </p:sp>
        <p:sp>
          <p:nvSpPr>
            <p:cNvPr id="36" name="Rectangle 35">
              <a:extLst>
                <a:ext uri="{FF2B5EF4-FFF2-40B4-BE49-F238E27FC236}">
                  <a16:creationId xmlns:a16="http://schemas.microsoft.com/office/drawing/2014/main" id="{BCD6C2DA-6527-A847-FCA1-AFBFD9B307FE}"/>
                </a:ext>
              </a:extLst>
            </p:cNvPr>
            <p:cNvSpPr/>
            <p:nvPr/>
          </p:nvSpPr>
          <p:spPr>
            <a:xfrm>
              <a:off x="1021123" y="1051586"/>
              <a:ext cx="822951" cy="4571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34F79205-00A1-9342-DD13-17003108207F}"/>
                </a:ext>
              </a:extLst>
            </p:cNvPr>
            <p:cNvSpPr/>
            <p:nvPr/>
          </p:nvSpPr>
          <p:spPr>
            <a:xfrm>
              <a:off x="5593072" y="1280183"/>
              <a:ext cx="822951" cy="4571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333F6E29-7E1B-512B-D7E6-D5ADA4DA574D}"/>
                </a:ext>
              </a:extLst>
            </p:cNvPr>
            <p:cNvSpPr/>
            <p:nvPr/>
          </p:nvSpPr>
          <p:spPr>
            <a:xfrm>
              <a:off x="1461772" y="1965976"/>
              <a:ext cx="2942594" cy="4571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2">
              <a:extLst>
                <a:ext uri="{FF2B5EF4-FFF2-40B4-BE49-F238E27FC236}">
                  <a16:creationId xmlns:a16="http://schemas.microsoft.com/office/drawing/2014/main" id="{250CDCA4-DCC6-544F-4A02-03877EA2941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5743" y="1241727"/>
              <a:ext cx="4297632" cy="2004394"/>
            </a:xfrm>
            <a:prstGeom prst="rect">
              <a:avLst/>
            </a:prstGeom>
            <a:solidFill>
              <a:srgbClr val="FFFFFF">
                <a:shade val="85000"/>
              </a:srgbClr>
            </a:solidFill>
            <a:ln w="9525">
              <a:solidFill>
                <a:schemeClr val="tx1"/>
              </a:solidFill>
              <a:miter lim="800000"/>
              <a:headEnd/>
              <a:tailEnd/>
            </a:ln>
            <a:effectLst/>
          </p:spPr>
        </p:pic>
        <p:pic>
          <p:nvPicPr>
            <p:cNvPr id="40" name="Picture 3">
              <a:extLst>
                <a:ext uri="{FF2B5EF4-FFF2-40B4-BE49-F238E27FC236}">
                  <a16:creationId xmlns:a16="http://schemas.microsoft.com/office/drawing/2014/main" id="{6069AF20-78E5-9720-4C45-A4BD3935EBD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78683" y="1241728"/>
              <a:ext cx="1685355" cy="2004394"/>
            </a:xfrm>
            <a:prstGeom prst="rect">
              <a:avLst/>
            </a:prstGeom>
            <a:solidFill>
              <a:srgbClr val="FFFFFF">
                <a:shade val="85000"/>
              </a:srgbClr>
            </a:solidFill>
            <a:ln w="9525">
              <a:solidFill>
                <a:schemeClr val="tx1"/>
              </a:solidFill>
              <a:miter lim="800000"/>
              <a:headEnd/>
              <a:tailEnd/>
            </a:ln>
            <a:effectLst/>
          </p:spPr>
        </p:pic>
        <p:pic>
          <p:nvPicPr>
            <p:cNvPr id="41" name="Picture 4">
              <a:extLst>
                <a:ext uri="{FF2B5EF4-FFF2-40B4-BE49-F238E27FC236}">
                  <a16:creationId xmlns:a16="http://schemas.microsoft.com/office/drawing/2014/main" id="{01496C19-D1AE-AB97-091E-D16769653DB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98902" y="1241728"/>
              <a:ext cx="1019576" cy="200439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Lst>
          </p:spPr>
        </p:pic>
        <p:pic>
          <p:nvPicPr>
            <p:cNvPr id="42" name="Picture 5">
              <a:extLst>
                <a:ext uri="{FF2B5EF4-FFF2-40B4-BE49-F238E27FC236}">
                  <a16:creationId xmlns:a16="http://schemas.microsoft.com/office/drawing/2014/main" id="{B6363E78-DE77-DF17-78E5-373D0CD5A25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29897" y="1241726"/>
              <a:ext cx="1833014" cy="200439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 name="TextBox 42">
              <a:extLst>
                <a:ext uri="{FF2B5EF4-FFF2-40B4-BE49-F238E27FC236}">
                  <a16:creationId xmlns:a16="http://schemas.microsoft.com/office/drawing/2014/main" id="{043F2F1D-6DEC-3C90-96CB-C095E7FDB08E}"/>
                </a:ext>
              </a:extLst>
            </p:cNvPr>
            <p:cNvSpPr txBox="1"/>
            <p:nvPr/>
          </p:nvSpPr>
          <p:spPr>
            <a:xfrm>
              <a:off x="185743" y="3932774"/>
              <a:ext cx="9515729" cy="1617141"/>
            </a:xfrm>
            <a:prstGeom prst="rect">
              <a:avLst/>
            </a:prstGeom>
            <a:noFill/>
          </p:spPr>
          <p:txBody>
            <a:bodyPr wrap="square" rtlCol="0">
              <a:spAutoFit/>
            </a:bodyPr>
            <a:lstStyle/>
            <a:p>
              <a:pPr>
                <a:lnSpc>
                  <a:spcPct val="150000"/>
                </a:lnSpc>
              </a:pPr>
              <a:r>
                <a:rPr lang="en-US" sz="1200" b="1" dirty="0">
                  <a:solidFill>
                    <a:schemeClr val="tx1">
                      <a:lumMod val="65000"/>
                      <a:lumOff val="35000"/>
                    </a:schemeClr>
                  </a:solidFill>
                  <a:latin typeface="Arial" panose="020B0604020202020204" pitchFamily="34" charset="0"/>
                  <a:cs typeface="Arial" panose="020B0604020202020204" pitchFamily="34" charset="0"/>
                </a:rPr>
                <a:t>Use at least 10 different permanently installed products sourced from at least 03 different manufacturers that meet one of the disclosure criteria below.</a:t>
              </a:r>
            </a:p>
            <a:p>
              <a:pPr marL="285750" indent="-285750">
                <a:lnSpc>
                  <a:spcPct val="150000"/>
                </a:lnSpc>
                <a:buFontTx/>
                <a:buChar char="-"/>
              </a:pPr>
              <a:r>
                <a:rPr lang="en-US" sz="1200" dirty="0">
                  <a:solidFill>
                    <a:schemeClr val="tx1">
                      <a:lumMod val="65000"/>
                      <a:lumOff val="35000"/>
                    </a:schemeClr>
                  </a:solidFill>
                  <a:latin typeface="Arial" panose="020B0604020202020204" pitchFamily="34" charset="0"/>
                  <a:cs typeface="Arial" panose="020B0604020202020204" pitchFamily="34" charset="0"/>
                </a:rPr>
                <a:t>Product-specific Type III EPD -- Internally Reviewed: (x1 factor)</a:t>
              </a:r>
            </a:p>
            <a:p>
              <a:pPr marL="285750" indent="-285750">
                <a:lnSpc>
                  <a:spcPct val="150000"/>
                </a:lnSpc>
                <a:buFontTx/>
                <a:buChar char="-"/>
              </a:pPr>
              <a:r>
                <a:rPr lang="en-US" sz="1200" dirty="0">
                  <a:solidFill>
                    <a:schemeClr val="tx1">
                      <a:lumMod val="65000"/>
                      <a:lumOff val="35000"/>
                    </a:schemeClr>
                  </a:solidFill>
                  <a:latin typeface="Arial" panose="020B0604020202020204" pitchFamily="34" charset="0"/>
                  <a:cs typeface="Arial" panose="020B0604020202020204" pitchFamily="34" charset="0"/>
                </a:rPr>
                <a:t>Industry-wide Type III EPD -- Products with third-party certification (Type III): (x1 factor)</a:t>
              </a:r>
            </a:p>
            <a:p>
              <a:pPr marL="285750" indent="-285750">
                <a:lnSpc>
                  <a:spcPct val="150000"/>
                </a:lnSpc>
                <a:buFontTx/>
                <a:buChar char="-"/>
              </a:pPr>
              <a:r>
                <a:rPr lang="en-US" sz="1200" dirty="0">
                  <a:solidFill>
                    <a:schemeClr val="tx1">
                      <a:lumMod val="65000"/>
                      <a:lumOff val="35000"/>
                    </a:schemeClr>
                  </a:solidFill>
                  <a:latin typeface="Arial" panose="020B0604020202020204" pitchFamily="34" charset="0"/>
                  <a:cs typeface="Arial" panose="020B0604020202020204" pitchFamily="34" charset="0"/>
                </a:rPr>
                <a:t>Product-specific Type III EPD -- Products with third-party certification (Type III): (x1.5 factor)</a:t>
              </a:r>
            </a:p>
          </p:txBody>
        </p:sp>
      </p:grpSp>
    </p:spTree>
    <p:extLst>
      <p:ext uri="{BB962C8B-B14F-4D97-AF65-F5344CB8AC3E}">
        <p14:creationId xmlns:p14="http://schemas.microsoft.com/office/powerpoint/2010/main" val="4159927810"/>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B29BBB-081C-B5BB-F3DA-C45EF795DDA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43CD883-B93D-FCF8-3B55-63099767F965}"/>
              </a:ext>
            </a:extLst>
          </p:cNvPr>
          <p:cNvPicPr>
            <a:picLocks noChangeAspect="1"/>
          </p:cNvPicPr>
          <p:nvPr/>
        </p:nvPicPr>
        <p:blipFill>
          <a:blip r:embed="rId3" cstate="print">
            <a:extLst>
              <a:ext uri="{28A0092B-C50C-407E-A947-70E740481C1C}">
                <a14:useLocalDpi xmlns:a14="http://schemas.microsoft.com/office/drawing/2010/main" val="0"/>
              </a:ext>
            </a:extLst>
          </a:blip>
          <a:srcRect t="8240" b="2869"/>
          <a:stretch>
            <a:fillRect/>
          </a:stretch>
        </p:blipFill>
        <p:spPr>
          <a:xfrm>
            <a:off x="236476" y="345267"/>
            <a:ext cx="4932548" cy="6199564"/>
          </a:xfrm>
          <a:prstGeom prst="rect">
            <a:avLst/>
          </a:prstGeom>
          <a:ln w="3175">
            <a:noFill/>
          </a:ln>
        </p:spPr>
      </p:pic>
      <p:sp>
        <p:nvSpPr>
          <p:cNvPr id="5" name="Text Box 4">
            <a:extLst>
              <a:ext uri="{FF2B5EF4-FFF2-40B4-BE49-F238E27FC236}">
                <a16:creationId xmlns:a16="http://schemas.microsoft.com/office/drawing/2014/main" id="{24065452-D980-4540-3974-C95C1B80D6AA}"/>
              </a:ext>
            </a:extLst>
          </p:cNvPr>
          <p:cNvSpPr txBox="1">
            <a:spLocks noChangeArrowheads="1"/>
          </p:cNvSpPr>
          <p:nvPr/>
        </p:nvSpPr>
        <p:spPr bwMode="auto">
          <a:xfrm>
            <a:off x="94588" y="160061"/>
            <a:ext cx="9716838" cy="215632"/>
          </a:xfrm>
          <a:prstGeom prst="rect">
            <a:avLst/>
          </a:prstGeom>
          <a:noFill/>
          <a:ln w="9525">
            <a:no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n-US" altLang="en-US" sz="1200" b="1" dirty="0">
                <a:solidFill>
                  <a:schemeClr val="tx1">
                    <a:lumMod val="75000"/>
                    <a:lumOff val="25000"/>
                  </a:schemeClr>
                </a:solidFill>
              </a:rPr>
              <a:t>QUÁ TRÌNH TƯ VẤN CÔNG TRÌNH XANH</a:t>
            </a:r>
          </a:p>
        </p:txBody>
      </p:sp>
      <p:sp>
        <p:nvSpPr>
          <p:cNvPr id="2" name="Rectangle 1">
            <a:extLst>
              <a:ext uri="{FF2B5EF4-FFF2-40B4-BE49-F238E27FC236}">
                <a16:creationId xmlns:a16="http://schemas.microsoft.com/office/drawing/2014/main" id="{B597C9DA-8DF7-CAEF-7DC9-3C9879BD96DE}"/>
              </a:ext>
            </a:extLst>
          </p:cNvPr>
          <p:cNvSpPr/>
          <p:nvPr/>
        </p:nvSpPr>
        <p:spPr>
          <a:xfrm>
            <a:off x="1064568" y="5841268"/>
            <a:ext cx="504056" cy="5400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B1134B7A-0157-F318-95B8-B666EEF3C4B9}"/>
              </a:ext>
            </a:extLst>
          </p:cNvPr>
          <p:cNvSpPr/>
          <p:nvPr/>
        </p:nvSpPr>
        <p:spPr>
          <a:xfrm>
            <a:off x="3980892" y="5913276"/>
            <a:ext cx="576064" cy="5400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Shape 5">
            <a:extLst>
              <a:ext uri="{FF2B5EF4-FFF2-40B4-BE49-F238E27FC236}">
                <a16:creationId xmlns:a16="http://schemas.microsoft.com/office/drawing/2014/main" id="{5717AE04-BCEF-F396-43D3-B20187AE630C}"/>
              </a:ext>
            </a:extLst>
          </p:cNvPr>
          <p:cNvSpPr/>
          <p:nvPr/>
        </p:nvSpPr>
        <p:spPr>
          <a:xfrm>
            <a:off x="1964668" y="1556792"/>
            <a:ext cx="2592288" cy="1152128"/>
          </a:xfrm>
          <a:custGeom>
            <a:avLst/>
            <a:gdLst>
              <a:gd name="connsiteX0" fmla="*/ 0 w 2206752"/>
              <a:gd name="connsiteY0" fmla="*/ 347472 h 950976"/>
              <a:gd name="connsiteX1" fmla="*/ 0 w 2206752"/>
              <a:gd name="connsiteY1" fmla="*/ 725424 h 950976"/>
              <a:gd name="connsiteX2" fmla="*/ 359664 w 2206752"/>
              <a:gd name="connsiteY2" fmla="*/ 938784 h 950976"/>
              <a:gd name="connsiteX3" fmla="*/ 719328 w 2206752"/>
              <a:gd name="connsiteY3" fmla="*/ 725424 h 950976"/>
              <a:gd name="connsiteX4" fmla="*/ 1005840 w 2206752"/>
              <a:gd name="connsiteY4" fmla="*/ 890016 h 950976"/>
              <a:gd name="connsiteX5" fmla="*/ 1286256 w 2206752"/>
              <a:gd name="connsiteY5" fmla="*/ 725424 h 950976"/>
              <a:gd name="connsiteX6" fmla="*/ 1658112 w 2206752"/>
              <a:gd name="connsiteY6" fmla="*/ 950976 h 950976"/>
              <a:gd name="connsiteX7" fmla="*/ 2005584 w 2206752"/>
              <a:gd name="connsiteY7" fmla="*/ 762000 h 950976"/>
              <a:gd name="connsiteX8" fmla="*/ 2206752 w 2206752"/>
              <a:gd name="connsiteY8" fmla="*/ 762000 h 950976"/>
              <a:gd name="connsiteX9" fmla="*/ 2206752 w 2206752"/>
              <a:gd name="connsiteY9" fmla="*/ 0 h 950976"/>
              <a:gd name="connsiteX10" fmla="*/ 1938528 w 2206752"/>
              <a:gd name="connsiteY10" fmla="*/ 0 h 950976"/>
              <a:gd name="connsiteX11" fmla="*/ 1938528 w 2206752"/>
              <a:gd name="connsiteY11" fmla="*/ 304800 h 950976"/>
              <a:gd name="connsiteX12" fmla="*/ 1658112 w 2206752"/>
              <a:gd name="connsiteY12" fmla="*/ 140208 h 950976"/>
              <a:gd name="connsiteX13" fmla="*/ 1371600 w 2206752"/>
              <a:gd name="connsiteY13" fmla="*/ 304800 h 950976"/>
              <a:gd name="connsiteX14" fmla="*/ 999744 w 2206752"/>
              <a:gd name="connsiteY14" fmla="*/ 97536 h 950976"/>
              <a:gd name="connsiteX15" fmla="*/ 658368 w 2206752"/>
              <a:gd name="connsiteY15" fmla="*/ 298704 h 950976"/>
              <a:gd name="connsiteX16" fmla="*/ 353568 w 2206752"/>
              <a:gd name="connsiteY16" fmla="*/ 128016 h 950976"/>
              <a:gd name="connsiteX17" fmla="*/ 0 w 2206752"/>
              <a:gd name="connsiteY17" fmla="*/ 347472 h 950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6752" h="950976">
                <a:moveTo>
                  <a:pt x="0" y="347472"/>
                </a:moveTo>
                <a:lnTo>
                  <a:pt x="0" y="725424"/>
                </a:lnTo>
                <a:lnTo>
                  <a:pt x="359664" y="938784"/>
                </a:lnTo>
                <a:lnTo>
                  <a:pt x="719328" y="725424"/>
                </a:lnTo>
                <a:lnTo>
                  <a:pt x="1005840" y="890016"/>
                </a:lnTo>
                <a:lnTo>
                  <a:pt x="1286256" y="725424"/>
                </a:lnTo>
                <a:lnTo>
                  <a:pt x="1658112" y="950976"/>
                </a:lnTo>
                <a:lnTo>
                  <a:pt x="2005584" y="762000"/>
                </a:lnTo>
                <a:lnTo>
                  <a:pt x="2206752" y="762000"/>
                </a:lnTo>
                <a:lnTo>
                  <a:pt x="2206752" y="0"/>
                </a:lnTo>
                <a:lnTo>
                  <a:pt x="1938528" y="0"/>
                </a:lnTo>
                <a:lnTo>
                  <a:pt x="1938528" y="304800"/>
                </a:lnTo>
                <a:lnTo>
                  <a:pt x="1658112" y="140208"/>
                </a:lnTo>
                <a:lnTo>
                  <a:pt x="1371600" y="304800"/>
                </a:lnTo>
                <a:lnTo>
                  <a:pt x="999744" y="97536"/>
                </a:lnTo>
                <a:lnTo>
                  <a:pt x="658368" y="298704"/>
                </a:lnTo>
                <a:lnTo>
                  <a:pt x="353568" y="128016"/>
                </a:lnTo>
                <a:lnTo>
                  <a:pt x="0" y="347472"/>
                </a:lnTo>
                <a:close/>
              </a:path>
            </a:pathLst>
          </a:custGeom>
          <a:noFill/>
          <a:ln w="38100">
            <a:solidFill>
              <a:srgbClr val="7F8083"/>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554" name="Picture 2" descr="38 Design Principles for Sustainable Products – Framework and Download">
            <a:extLst>
              <a:ext uri="{FF2B5EF4-FFF2-40B4-BE49-F238E27FC236}">
                <a16:creationId xmlns:a16="http://schemas.microsoft.com/office/drawing/2014/main" id="{BB98316E-EB1D-6D24-7647-DC419F91355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98640" y="904018"/>
            <a:ext cx="3321772" cy="3321772"/>
          </a:xfrm>
          <a:prstGeom prst="rect">
            <a:avLst/>
          </a:prstGeom>
          <a:noFill/>
          <a:ln w="38100">
            <a:solidFill>
              <a:srgbClr val="7F8083"/>
            </a:solidFill>
            <a:prstDash val="sysDash"/>
          </a:ln>
          <a:extLst>
            <a:ext uri="{909E8E84-426E-40DD-AFC4-6F175D3DCCD1}">
              <a14:hiddenFill xmlns:a14="http://schemas.microsoft.com/office/drawing/2010/main">
                <a:solidFill>
                  <a:srgbClr val="FFFFFF"/>
                </a:solidFill>
              </a14:hiddenFill>
            </a:ext>
          </a:extLst>
        </p:spPr>
      </p:pic>
      <p:pic>
        <p:nvPicPr>
          <p:cNvPr id="23556" name="Picture 4" descr="What Is a Sustainability Consultant? Role, Salary &amp; More">
            <a:extLst>
              <a:ext uri="{FF2B5EF4-FFF2-40B4-BE49-F238E27FC236}">
                <a16:creationId xmlns:a16="http://schemas.microsoft.com/office/drawing/2014/main" id="{A982273E-4AAA-C56A-B272-12D0C740CD2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98640" y="4437112"/>
            <a:ext cx="3334745" cy="1758764"/>
          </a:xfrm>
          <a:prstGeom prst="rect">
            <a:avLst/>
          </a:prstGeom>
          <a:noFill/>
          <a:ln w="38100">
            <a:solidFill>
              <a:srgbClr val="7F8083"/>
            </a:solidFill>
            <a:prstDash val="sysDash"/>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2702934"/>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A5CF7-775E-129D-7F4E-027080A53CB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BA2CBB8-7EDF-8DE9-B365-337CB846BB1E}"/>
              </a:ext>
            </a:extLst>
          </p:cNvPr>
          <p:cNvPicPr>
            <a:picLocks noChangeAspect="1"/>
          </p:cNvPicPr>
          <p:nvPr/>
        </p:nvPicPr>
        <p:blipFill>
          <a:blip r:embed="rId3" cstate="print">
            <a:extLst>
              <a:ext uri="{28A0092B-C50C-407E-A947-70E740481C1C}">
                <a14:useLocalDpi xmlns:a14="http://schemas.microsoft.com/office/drawing/2010/main" val="0"/>
              </a:ext>
            </a:extLst>
          </a:blip>
          <a:srcRect t="8240" b="2869"/>
          <a:stretch>
            <a:fillRect/>
          </a:stretch>
        </p:blipFill>
        <p:spPr>
          <a:xfrm>
            <a:off x="236476" y="345267"/>
            <a:ext cx="4932548" cy="6199564"/>
          </a:xfrm>
          <a:prstGeom prst="rect">
            <a:avLst/>
          </a:prstGeom>
          <a:ln w="3175">
            <a:noFill/>
          </a:ln>
        </p:spPr>
      </p:pic>
      <p:sp>
        <p:nvSpPr>
          <p:cNvPr id="5" name="Text Box 4">
            <a:extLst>
              <a:ext uri="{FF2B5EF4-FFF2-40B4-BE49-F238E27FC236}">
                <a16:creationId xmlns:a16="http://schemas.microsoft.com/office/drawing/2014/main" id="{E57E4350-C22E-4F35-7EC8-42112F3A7CC4}"/>
              </a:ext>
            </a:extLst>
          </p:cNvPr>
          <p:cNvSpPr txBox="1">
            <a:spLocks noChangeArrowheads="1"/>
          </p:cNvSpPr>
          <p:nvPr/>
        </p:nvSpPr>
        <p:spPr bwMode="auto">
          <a:xfrm>
            <a:off x="94588" y="160061"/>
            <a:ext cx="9716838" cy="215632"/>
          </a:xfrm>
          <a:prstGeom prst="rect">
            <a:avLst/>
          </a:prstGeom>
          <a:noFill/>
          <a:ln w="9525">
            <a:no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n-US" altLang="en-US" sz="1200" b="1" dirty="0">
                <a:solidFill>
                  <a:schemeClr val="tx1">
                    <a:lumMod val="75000"/>
                    <a:lumOff val="25000"/>
                  </a:schemeClr>
                </a:solidFill>
              </a:rPr>
              <a:t>QUÁ TRÌNH TƯ VẤN CÔNG TRÌNH XANH</a:t>
            </a:r>
          </a:p>
        </p:txBody>
      </p:sp>
      <p:sp>
        <p:nvSpPr>
          <p:cNvPr id="2" name="Rectangle 1">
            <a:extLst>
              <a:ext uri="{FF2B5EF4-FFF2-40B4-BE49-F238E27FC236}">
                <a16:creationId xmlns:a16="http://schemas.microsoft.com/office/drawing/2014/main" id="{9C8BABD9-26A2-E93D-B45B-659AF5B881F2}"/>
              </a:ext>
            </a:extLst>
          </p:cNvPr>
          <p:cNvSpPr/>
          <p:nvPr/>
        </p:nvSpPr>
        <p:spPr>
          <a:xfrm>
            <a:off x="1064568" y="5841268"/>
            <a:ext cx="504056" cy="5400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8C8B9C77-2048-DAF7-1BB7-9DE3779EE93C}"/>
              </a:ext>
            </a:extLst>
          </p:cNvPr>
          <p:cNvSpPr/>
          <p:nvPr/>
        </p:nvSpPr>
        <p:spPr>
          <a:xfrm>
            <a:off x="3980892" y="5913276"/>
            <a:ext cx="576064" cy="5400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Shape 6">
            <a:extLst>
              <a:ext uri="{FF2B5EF4-FFF2-40B4-BE49-F238E27FC236}">
                <a16:creationId xmlns:a16="http://schemas.microsoft.com/office/drawing/2014/main" id="{74809931-0340-3636-E1C8-07C581C44CBA}"/>
              </a:ext>
            </a:extLst>
          </p:cNvPr>
          <p:cNvSpPr/>
          <p:nvPr/>
        </p:nvSpPr>
        <p:spPr>
          <a:xfrm>
            <a:off x="884548" y="1868434"/>
            <a:ext cx="1944216" cy="2136629"/>
          </a:xfrm>
          <a:custGeom>
            <a:avLst/>
            <a:gdLst>
              <a:gd name="connsiteX0" fmla="*/ 939800 w 1640840"/>
              <a:gd name="connsiteY0" fmla="*/ 0 h 1838960"/>
              <a:gd name="connsiteX1" fmla="*/ 274320 w 1640840"/>
              <a:gd name="connsiteY1" fmla="*/ 0 h 1838960"/>
              <a:gd name="connsiteX2" fmla="*/ 274320 w 1640840"/>
              <a:gd name="connsiteY2" fmla="*/ 467360 h 1838960"/>
              <a:gd name="connsiteX3" fmla="*/ 0 w 1640840"/>
              <a:gd name="connsiteY3" fmla="*/ 624840 h 1838960"/>
              <a:gd name="connsiteX4" fmla="*/ 0 w 1640840"/>
              <a:gd name="connsiteY4" fmla="*/ 1010920 h 1838960"/>
              <a:gd name="connsiteX5" fmla="*/ 254000 w 1640840"/>
              <a:gd name="connsiteY5" fmla="*/ 1173480 h 1838960"/>
              <a:gd name="connsiteX6" fmla="*/ 254000 w 1640840"/>
              <a:gd name="connsiteY6" fmla="*/ 1615440 h 1838960"/>
              <a:gd name="connsiteX7" fmla="*/ 645160 w 1640840"/>
              <a:gd name="connsiteY7" fmla="*/ 1838960 h 1838960"/>
              <a:gd name="connsiteX8" fmla="*/ 1000760 w 1640840"/>
              <a:gd name="connsiteY8" fmla="*/ 1630680 h 1838960"/>
              <a:gd name="connsiteX9" fmla="*/ 1285240 w 1640840"/>
              <a:gd name="connsiteY9" fmla="*/ 1798320 h 1838960"/>
              <a:gd name="connsiteX10" fmla="*/ 1640840 w 1640840"/>
              <a:gd name="connsiteY10" fmla="*/ 1590040 h 1838960"/>
              <a:gd name="connsiteX11" fmla="*/ 1640840 w 1640840"/>
              <a:gd name="connsiteY11" fmla="*/ 1143000 h 1838960"/>
              <a:gd name="connsiteX12" fmla="*/ 1290320 w 1640840"/>
              <a:gd name="connsiteY12" fmla="*/ 934720 h 1838960"/>
              <a:gd name="connsiteX13" fmla="*/ 939800 w 1640840"/>
              <a:gd name="connsiteY13" fmla="*/ 1137920 h 1838960"/>
              <a:gd name="connsiteX14" fmla="*/ 711200 w 1640840"/>
              <a:gd name="connsiteY14" fmla="*/ 1005840 h 1838960"/>
              <a:gd name="connsiteX15" fmla="*/ 711200 w 1640840"/>
              <a:gd name="connsiteY15" fmla="*/ 594360 h 1838960"/>
              <a:gd name="connsiteX16" fmla="*/ 401320 w 1640840"/>
              <a:gd name="connsiteY16" fmla="*/ 421640 h 1838960"/>
              <a:gd name="connsiteX17" fmla="*/ 401320 w 1640840"/>
              <a:gd name="connsiteY17" fmla="*/ 350520 h 1838960"/>
              <a:gd name="connsiteX18" fmla="*/ 939800 w 1640840"/>
              <a:gd name="connsiteY18" fmla="*/ 350520 h 1838960"/>
              <a:gd name="connsiteX19" fmla="*/ 939800 w 1640840"/>
              <a:gd name="connsiteY19" fmla="*/ 0 h 1838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40840" h="1838960">
                <a:moveTo>
                  <a:pt x="939800" y="0"/>
                </a:moveTo>
                <a:lnTo>
                  <a:pt x="274320" y="0"/>
                </a:lnTo>
                <a:lnTo>
                  <a:pt x="274320" y="467360"/>
                </a:lnTo>
                <a:lnTo>
                  <a:pt x="0" y="624840"/>
                </a:lnTo>
                <a:lnTo>
                  <a:pt x="0" y="1010920"/>
                </a:lnTo>
                <a:lnTo>
                  <a:pt x="254000" y="1173480"/>
                </a:lnTo>
                <a:lnTo>
                  <a:pt x="254000" y="1615440"/>
                </a:lnTo>
                <a:lnTo>
                  <a:pt x="645160" y="1838960"/>
                </a:lnTo>
                <a:lnTo>
                  <a:pt x="1000760" y="1630680"/>
                </a:lnTo>
                <a:lnTo>
                  <a:pt x="1285240" y="1798320"/>
                </a:lnTo>
                <a:lnTo>
                  <a:pt x="1640840" y="1590040"/>
                </a:lnTo>
                <a:lnTo>
                  <a:pt x="1640840" y="1143000"/>
                </a:lnTo>
                <a:lnTo>
                  <a:pt x="1290320" y="934720"/>
                </a:lnTo>
                <a:lnTo>
                  <a:pt x="939800" y="1137920"/>
                </a:lnTo>
                <a:lnTo>
                  <a:pt x="711200" y="1005840"/>
                </a:lnTo>
                <a:lnTo>
                  <a:pt x="711200" y="594360"/>
                </a:lnTo>
                <a:lnTo>
                  <a:pt x="401320" y="421640"/>
                </a:lnTo>
                <a:lnTo>
                  <a:pt x="401320" y="350520"/>
                </a:lnTo>
                <a:lnTo>
                  <a:pt x="939800" y="350520"/>
                </a:lnTo>
                <a:cubicBezTo>
                  <a:pt x="941493" y="235373"/>
                  <a:pt x="943187" y="120227"/>
                  <a:pt x="939800" y="0"/>
                </a:cubicBezTo>
                <a:close/>
              </a:path>
            </a:pathLst>
          </a:custGeom>
          <a:noFill/>
          <a:ln w="38100">
            <a:solidFill>
              <a:srgbClr val="7F8083"/>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578" name="Picture 2" descr="Embodied carbon values calculated with life cycle assessment and... |  Download Scientific Diagram">
            <a:extLst>
              <a:ext uri="{FF2B5EF4-FFF2-40B4-BE49-F238E27FC236}">
                <a16:creationId xmlns:a16="http://schemas.microsoft.com/office/drawing/2014/main" id="{8D74F3BC-6DFE-AE36-A542-9A14E3925C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85048" y="700212"/>
            <a:ext cx="3636404" cy="2767708"/>
          </a:xfrm>
          <a:prstGeom prst="rect">
            <a:avLst/>
          </a:prstGeom>
          <a:noFill/>
          <a:ln w="38100">
            <a:solidFill>
              <a:srgbClr val="7F8083"/>
            </a:solidFill>
            <a:prstDash val="sysDash"/>
          </a:ln>
          <a:extLst>
            <a:ext uri="{909E8E84-426E-40DD-AFC4-6F175D3DCCD1}">
              <a14:hiddenFill xmlns:a14="http://schemas.microsoft.com/office/drawing/2010/main">
                <a:solidFill>
                  <a:srgbClr val="FFFFFF"/>
                </a:solidFill>
              </a14:hiddenFill>
            </a:ext>
          </a:extLst>
        </p:spPr>
      </p:pic>
      <p:pic>
        <p:nvPicPr>
          <p:cNvPr id="24580" name="Picture 4" descr="An example of an excel LCA table, based on the BOM (bulk of materials)... |  Download Scientific Diagram">
            <a:extLst>
              <a:ext uri="{FF2B5EF4-FFF2-40B4-BE49-F238E27FC236}">
                <a16:creationId xmlns:a16="http://schemas.microsoft.com/office/drawing/2014/main" id="{5BF3B01C-CFC8-2EB6-3F23-0040C80F38A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85048" y="3644632"/>
            <a:ext cx="3636404" cy="2489867"/>
          </a:xfrm>
          <a:prstGeom prst="rect">
            <a:avLst/>
          </a:prstGeom>
          <a:noFill/>
          <a:ln w="38100">
            <a:solidFill>
              <a:srgbClr val="7F8083"/>
            </a:solidFill>
            <a:prstDash val="sysDash"/>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3516280"/>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5831C-F7D3-E15D-ADBA-0B5393CCD3E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81CC3C3-7285-1D3D-3178-C60C302DA967}"/>
              </a:ext>
            </a:extLst>
          </p:cNvPr>
          <p:cNvPicPr>
            <a:picLocks noChangeAspect="1"/>
          </p:cNvPicPr>
          <p:nvPr/>
        </p:nvPicPr>
        <p:blipFill>
          <a:blip r:embed="rId3" cstate="print">
            <a:extLst>
              <a:ext uri="{28A0092B-C50C-407E-A947-70E740481C1C}">
                <a14:useLocalDpi xmlns:a14="http://schemas.microsoft.com/office/drawing/2010/main" val="0"/>
              </a:ext>
            </a:extLst>
          </a:blip>
          <a:srcRect t="8240" b="2869"/>
          <a:stretch>
            <a:fillRect/>
          </a:stretch>
        </p:blipFill>
        <p:spPr>
          <a:xfrm>
            <a:off x="236476" y="345267"/>
            <a:ext cx="4932548" cy="6199564"/>
          </a:xfrm>
          <a:prstGeom prst="rect">
            <a:avLst/>
          </a:prstGeom>
          <a:ln w="3175">
            <a:noFill/>
          </a:ln>
        </p:spPr>
      </p:pic>
      <p:sp>
        <p:nvSpPr>
          <p:cNvPr id="5" name="Text Box 4">
            <a:extLst>
              <a:ext uri="{FF2B5EF4-FFF2-40B4-BE49-F238E27FC236}">
                <a16:creationId xmlns:a16="http://schemas.microsoft.com/office/drawing/2014/main" id="{95E01188-6DE0-F14B-08EC-93B5E8A8DE57}"/>
              </a:ext>
            </a:extLst>
          </p:cNvPr>
          <p:cNvSpPr txBox="1">
            <a:spLocks noChangeArrowheads="1"/>
          </p:cNvSpPr>
          <p:nvPr/>
        </p:nvSpPr>
        <p:spPr bwMode="auto">
          <a:xfrm>
            <a:off x="94588" y="160061"/>
            <a:ext cx="9716838" cy="215632"/>
          </a:xfrm>
          <a:prstGeom prst="rect">
            <a:avLst/>
          </a:prstGeom>
          <a:noFill/>
          <a:ln w="9525">
            <a:no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n-US" altLang="en-US" sz="1200" b="1" dirty="0">
                <a:solidFill>
                  <a:schemeClr val="tx1">
                    <a:lumMod val="75000"/>
                    <a:lumOff val="25000"/>
                  </a:schemeClr>
                </a:solidFill>
              </a:rPr>
              <a:t>QUÁ TRÌNH TƯ VẤN CÔNG TRÌNH XANH</a:t>
            </a:r>
          </a:p>
        </p:txBody>
      </p:sp>
      <p:sp>
        <p:nvSpPr>
          <p:cNvPr id="2" name="Rectangle 1">
            <a:extLst>
              <a:ext uri="{FF2B5EF4-FFF2-40B4-BE49-F238E27FC236}">
                <a16:creationId xmlns:a16="http://schemas.microsoft.com/office/drawing/2014/main" id="{726F860C-48B9-5132-05FD-9D34FB4EA6C9}"/>
              </a:ext>
            </a:extLst>
          </p:cNvPr>
          <p:cNvSpPr/>
          <p:nvPr/>
        </p:nvSpPr>
        <p:spPr>
          <a:xfrm>
            <a:off x="1064568" y="5841268"/>
            <a:ext cx="504056" cy="5400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D75FECD5-06D7-E027-1DDA-3B9511C84E47}"/>
              </a:ext>
            </a:extLst>
          </p:cNvPr>
          <p:cNvSpPr/>
          <p:nvPr/>
        </p:nvSpPr>
        <p:spPr>
          <a:xfrm>
            <a:off x="3980892" y="5913276"/>
            <a:ext cx="576064" cy="5400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Shape 5">
            <a:extLst>
              <a:ext uri="{FF2B5EF4-FFF2-40B4-BE49-F238E27FC236}">
                <a16:creationId xmlns:a16="http://schemas.microsoft.com/office/drawing/2014/main" id="{EC1252F0-654F-05F1-1566-2B561C16CE5D}"/>
              </a:ext>
            </a:extLst>
          </p:cNvPr>
          <p:cNvSpPr/>
          <p:nvPr/>
        </p:nvSpPr>
        <p:spPr>
          <a:xfrm>
            <a:off x="2346536" y="3455261"/>
            <a:ext cx="2606464" cy="1845947"/>
          </a:xfrm>
          <a:custGeom>
            <a:avLst/>
            <a:gdLst>
              <a:gd name="connsiteX0" fmla="*/ 1940560 w 2260600"/>
              <a:gd name="connsiteY0" fmla="*/ 5080 h 1681480"/>
              <a:gd name="connsiteX1" fmla="*/ 1940560 w 2260600"/>
              <a:gd name="connsiteY1" fmla="*/ 889000 h 1681480"/>
              <a:gd name="connsiteX2" fmla="*/ 1681480 w 2260600"/>
              <a:gd name="connsiteY2" fmla="*/ 751840 h 1681480"/>
              <a:gd name="connsiteX3" fmla="*/ 1376680 w 2260600"/>
              <a:gd name="connsiteY3" fmla="*/ 919480 h 1681480"/>
              <a:gd name="connsiteX4" fmla="*/ 1036320 w 2260600"/>
              <a:gd name="connsiteY4" fmla="*/ 706120 h 1681480"/>
              <a:gd name="connsiteX5" fmla="*/ 695960 w 2260600"/>
              <a:gd name="connsiteY5" fmla="*/ 904240 h 1681480"/>
              <a:gd name="connsiteX6" fmla="*/ 406400 w 2260600"/>
              <a:gd name="connsiteY6" fmla="*/ 726440 h 1681480"/>
              <a:gd name="connsiteX7" fmla="*/ 0 w 2260600"/>
              <a:gd name="connsiteY7" fmla="*/ 975360 h 1681480"/>
              <a:gd name="connsiteX8" fmla="*/ 0 w 2260600"/>
              <a:gd name="connsiteY8" fmla="*/ 1427480 h 1681480"/>
              <a:gd name="connsiteX9" fmla="*/ 391160 w 2260600"/>
              <a:gd name="connsiteY9" fmla="*/ 1661160 h 1681480"/>
              <a:gd name="connsiteX10" fmla="*/ 721360 w 2260600"/>
              <a:gd name="connsiteY10" fmla="*/ 1442720 h 1681480"/>
              <a:gd name="connsiteX11" fmla="*/ 1021080 w 2260600"/>
              <a:gd name="connsiteY11" fmla="*/ 1630680 h 1681480"/>
              <a:gd name="connsiteX12" fmla="*/ 1315720 w 2260600"/>
              <a:gd name="connsiteY12" fmla="*/ 1447800 h 1681480"/>
              <a:gd name="connsiteX13" fmla="*/ 1676400 w 2260600"/>
              <a:gd name="connsiteY13" fmla="*/ 1681480 h 1681480"/>
              <a:gd name="connsiteX14" fmla="*/ 2260600 w 2260600"/>
              <a:gd name="connsiteY14" fmla="*/ 1341120 h 1681480"/>
              <a:gd name="connsiteX15" fmla="*/ 2260600 w 2260600"/>
              <a:gd name="connsiteY15" fmla="*/ 0 h 1681480"/>
              <a:gd name="connsiteX16" fmla="*/ 1940560 w 2260600"/>
              <a:gd name="connsiteY16" fmla="*/ 5080 h 1681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60600" h="1681480">
                <a:moveTo>
                  <a:pt x="1940560" y="5080"/>
                </a:moveTo>
                <a:lnTo>
                  <a:pt x="1940560" y="889000"/>
                </a:lnTo>
                <a:lnTo>
                  <a:pt x="1681480" y="751840"/>
                </a:lnTo>
                <a:lnTo>
                  <a:pt x="1376680" y="919480"/>
                </a:lnTo>
                <a:lnTo>
                  <a:pt x="1036320" y="706120"/>
                </a:lnTo>
                <a:lnTo>
                  <a:pt x="695960" y="904240"/>
                </a:lnTo>
                <a:lnTo>
                  <a:pt x="406400" y="726440"/>
                </a:lnTo>
                <a:lnTo>
                  <a:pt x="0" y="975360"/>
                </a:lnTo>
                <a:lnTo>
                  <a:pt x="0" y="1427480"/>
                </a:lnTo>
                <a:lnTo>
                  <a:pt x="391160" y="1661160"/>
                </a:lnTo>
                <a:lnTo>
                  <a:pt x="721360" y="1442720"/>
                </a:lnTo>
                <a:lnTo>
                  <a:pt x="1021080" y="1630680"/>
                </a:lnTo>
                <a:lnTo>
                  <a:pt x="1315720" y="1447800"/>
                </a:lnTo>
                <a:lnTo>
                  <a:pt x="1676400" y="1681480"/>
                </a:lnTo>
                <a:lnTo>
                  <a:pt x="2260600" y="1341120"/>
                </a:lnTo>
                <a:lnTo>
                  <a:pt x="2260600" y="0"/>
                </a:lnTo>
                <a:lnTo>
                  <a:pt x="1940560" y="5080"/>
                </a:lnTo>
                <a:close/>
              </a:path>
            </a:pathLst>
          </a:custGeom>
          <a:noFill/>
          <a:ln w="38100">
            <a:solidFill>
              <a:srgbClr val="7F8083"/>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EF4B1C4A-6BA3-95C1-754B-76D3452CBE85}"/>
              </a:ext>
            </a:extLst>
          </p:cNvPr>
          <p:cNvPicPr>
            <a:picLocks noChangeAspect="1"/>
          </p:cNvPicPr>
          <p:nvPr/>
        </p:nvPicPr>
        <p:blipFill>
          <a:blip r:embed="rId4"/>
          <a:stretch>
            <a:fillRect/>
          </a:stretch>
        </p:blipFill>
        <p:spPr>
          <a:xfrm>
            <a:off x="5169024" y="560899"/>
            <a:ext cx="4500500" cy="2908312"/>
          </a:xfrm>
          <a:prstGeom prst="rect">
            <a:avLst/>
          </a:prstGeom>
          <a:noFill/>
          <a:ln w="38100">
            <a:solidFill>
              <a:srgbClr val="7F8083"/>
            </a:solidFill>
            <a:prstDash val="sysDash"/>
          </a:ln>
        </p:spPr>
      </p:pic>
      <p:sp>
        <p:nvSpPr>
          <p:cNvPr id="11" name="Rectangle: Rounded Corners 10">
            <a:extLst>
              <a:ext uri="{FF2B5EF4-FFF2-40B4-BE49-F238E27FC236}">
                <a16:creationId xmlns:a16="http://schemas.microsoft.com/office/drawing/2014/main" id="{9EB45D53-D635-7293-5B6F-32AB45DF51F8}"/>
              </a:ext>
            </a:extLst>
          </p:cNvPr>
          <p:cNvSpPr/>
          <p:nvPr/>
        </p:nvSpPr>
        <p:spPr>
          <a:xfrm>
            <a:off x="5310912" y="1265431"/>
            <a:ext cx="2378392" cy="219353"/>
          </a:xfrm>
          <a:prstGeom prst="roundRect">
            <a:avLst>
              <a:gd name="adj" fmla="val 3709"/>
            </a:avLst>
          </a:prstGeom>
          <a:noFill/>
          <a:ln w="38100">
            <a:solidFill>
              <a:srgbClr val="C0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602" name="Picture 2" descr="Determining the Recycled Content of Concrete Masonry Products - CMHA">
            <a:extLst>
              <a:ext uri="{FF2B5EF4-FFF2-40B4-BE49-F238E27FC236}">
                <a16:creationId xmlns:a16="http://schemas.microsoft.com/office/drawing/2014/main" id="{65278099-2DEE-CA89-6072-9A5C97FEDB3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67785" y="3654417"/>
            <a:ext cx="2300975" cy="2642383"/>
          </a:xfrm>
          <a:prstGeom prst="rect">
            <a:avLst/>
          </a:prstGeom>
          <a:noFill/>
          <a:ln w="38100">
            <a:solidFill>
              <a:srgbClr val="7F8083"/>
            </a:solidFill>
            <a:prstDash val="sysDash"/>
          </a:ln>
          <a:extLst>
            <a:ext uri="{909E8E84-426E-40DD-AFC4-6F175D3DCCD1}">
              <a14:hiddenFill xmlns:a14="http://schemas.microsoft.com/office/drawing/2010/main">
                <a:solidFill>
                  <a:srgbClr val="FFFFFF"/>
                </a:solidFill>
              </a14:hiddenFill>
            </a:ext>
          </a:extLst>
        </p:spPr>
      </p:pic>
      <p:pic>
        <p:nvPicPr>
          <p:cNvPr id="25604" name="Picture 4" descr="Bill of Quantities | C-Link">
            <a:extLst>
              <a:ext uri="{FF2B5EF4-FFF2-40B4-BE49-F238E27FC236}">
                <a16:creationId xmlns:a16="http://schemas.microsoft.com/office/drawing/2014/main" id="{57FEF824-BDE6-C50C-2CC2-E6137755ED8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83544" y="3659168"/>
            <a:ext cx="1995537" cy="2637934"/>
          </a:xfrm>
          <a:prstGeom prst="rect">
            <a:avLst/>
          </a:prstGeom>
          <a:noFill/>
          <a:ln w="38100">
            <a:solidFill>
              <a:srgbClr val="7F8083"/>
            </a:solidFill>
            <a:prstDash val="sysDash"/>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4096080"/>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9ACB6-3EE6-D7FD-F93B-53A6BF789288}"/>
            </a:ext>
          </a:extLst>
        </p:cNvPr>
        <p:cNvGrpSpPr/>
        <p:nvPr/>
      </p:nvGrpSpPr>
      <p:grpSpPr>
        <a:xfrm>
          <a:off x="0" y="0"/>
          <a:ext cx="0" cy="0"/>
          <a:chOff x="0" y="0"/>
          <a:chExt cx="0" cy="0"/>
        </a:xfrm>
      </p:grpSpPr>
      <p:sp>
        <p:nvSpPr>
          <p:cNvPr id="5" name="Text Box 4">
            <a:extLst>
              <a:ext uri="{FF2B5EF4-FFF2-40B4-BE49-F238E27FC236}">
                <a16:creationId xmlns:a16="http://schemas.microsoft.com/office/drawing/2014/main" id="{9B072D2F-7E99-AC24-6C1A-95484EB5541F}"/>
              </a:ext>
            </a:extLst>
          </p:cNvPr>
          <p:cNvSpPr txBox="1">
            <a:spLocks noChangeArrowheads="1"/>
          </p:cNvSpPr>
          <p:nvPr/>
        </p:nvSpPr>
        <p:spPr bwMode="auto">
          <a:xfrm>
            <a:off x="94588" y="160061"/>
            <a:ext cx="9716838" cy="215632"/>
          </a:xfrm>
          <a:prstGeom prst="rect">
            <a:avLst/>
          </a:prstGeom>
          <a:noFill/>
          <a:ln w="9525">
            <a:no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n-US" altLang="en-US" sz="1200" b="1" dirty="0">
                <a:solidFill>
                  <a:schemeClr val="tx1">
                    <a:lumMod val="75000"/>
                    <a:lumOff val="25000"/>
                  </a:schemeClr>
                </a:solidFill>
              </a:rPr>
              <a:t>THỰC TIỄN TRONG CÁC DỰ ÁN</a:t>
            </a:r>
          </a:p>
        </p:txBody>
      </p:sp>
      <p:sp>
        <p:nvSpPr>
          <p:cNvPr id="2" name="Rectangle 1">
            <a:extLst>
              <a:ext uri="{FF2B5EF4-FFF2-40B4-BE49-F238E27FC236}">
                <a16:creationId xmlns:a16="http://schemas.microsoft.com/office/drawing/2014/main" id="{3BD2013C-3DCB-6F2F-9A6A-3E0BF6DA26FE}"/>
              </a:ext>
            </a:extLst>
          </p:cNvPr>
          <p:cNvSpPr/>
          <p:nvPr/>
        </p:nvSpPr>
        <p:spPr>
          <a:xfrm>
            <a:off x="1064568" y="5841268"/>
            <a:ext cx="504056" cy="5400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826714CC-643C-C3E6-E739-6D28E7EEAE2A}"/>
              </a:ext>
            </a:extLst>
          </p:cNvPr>
          <p:cNvSpPr/>
          <p:nvPr/>
        </p:nvSpPr>
        <p:spPr>
          <a:xfrm>
            <a:off x="3980892" y="5913276"/>
            <a:ext cx="576064" cy="5400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42" name="Picture 2" descr="Casa Luna Phú Mỹ Hưng Bảng Giá 7/2026 Mới Nhất &amp; Chính Sách Ưu Đãi Thanh  Toán">
            <a:extLst>
              <a:ext uri="{FF2B5EF4-FFF2-40B4-BE49-F238E27FC236}">
                <a16:creationId xmlns:a16="http://schemas.microsoft.com/office/drawing/2014/main" id="{4BFBC146-7590-0F90-17E5-FDDB97925F9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966" b="6488"/>
          <a:stretch>
            <a:fillRect/>
          </a:stretch>
        </p:blipFill>
        <p:spPr bwMode="auto">
          <a:xfrm>
            <a:off x="0" y="699448"/>
            <a:ext cx="9906000" cy="5681880"/>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What is EDGE certification? - Cardinal Court">
            <a:extLst>
              <a:ext uri="{FF2B5EF4-FFF2-40B4-BE49-F238E27FC236}">
                <a16:creationId xmlns:a16="http://schemas.microsoft.com/office/drawing/2014/main" id="{F85EA9FD-39EB-8C2A-2784-141B23A764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700489"/>
            <a:ext cx="2543659" cy="1224136"/>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4">
            <a:extLst>
              <a:ext uri="{FF2B5EF4-FFF2-40B4-BE49-F238E27FC236}">
                <a16:creationId xmlns:a16="http://schemas.microsoft.com/office/drawing/2014/main" id="{88EA95EF-5383-35EE-143D-54DB1457D2B7}"/>
              </a:ext>
            </a:extLst>
          </p:cNvPr>
          <p:cNvSpPr txBox="1">
            <a:spLocks noChangeArrowheads="1"/>
          </p:cNvSpPr>
          <p:nvPr/>
        </p:nvSpPr>
        <p:spPr bwMode="auto">
          <a:xfrm>
            <a:off x="0" y="1924625"/>
            <a:ext cx="3980892" cy="215632"/>
          </a:xfrm>
          <a:prstGeom prst="rect">
            <a:avLst/>
          </a:prstGeom>
          <a:noFill/>
          <a:ln w="9525">
            <a:no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defRPr/>
            </a:pPr>
            <a:r>
              <a:rPr lang="en-US" altLang="en-US" sz="1200" b="1" dirty="0">
                <a:solidFill>
                  <a:schemeClr val="bg1"/>
                </a:solidFill>
              </a:rPr>
              <a:t>Chung </a:t>
            </a:r>
            <a:r>
              <a:rPr lang="en-US" altLang="en-US" sz="1200" b="1" dirty="0" err="1">
                <a:solidFill>
                  <a:schemeClr val="bg1"/>
                </a:solidFill>
              </a:rPr>
              <a:t>cư</a:t>
            </a:r>
            <a:r>
              <a:rPr lang="en-US" altLang="en-US" sz="1200" b="1" dirty="0">
                <a:solidFill>
                  <a:schemeClr val="bg1"/>
                </a:solidFill>
              </a:rPr>
              <a:t> </a:t>
            </a:r>
            <a:r>
              <a:rPr lang="en-US" altLang="en-US" sz="1200" b="1" dirty="0" err="1">
                <a:solidFill>
                  <a:schemeClr val="bg1"/>
                </a:solidFill>
              </a:rPr>
              <a:t>đạt</a:t>
            </a:r>
            <a:r>
              <a:rPr lang="en-US" altLang="en-US" sz="1200" b="1" dirty="0">
                <a:solidFill>
                  <a:schemeClr val="bg1"/>
                </a:solidFill>
              </a:rPr>
              <a:t> </a:t>
            </a:r>
            <a:r>
              <a:rPr lang="en-US" altLang="en-US" sz="1200" b="1" dirty="0" err="1">
                <a:solidFill>
                  <a:schemeClr val="bg1"/>
                </a:solidFill>
              </a:rPr>
              <a:t>chứng</a:t>
            </a:r>
            <a:r>
              <a:rPr lang="en-US" altLang="en-US" sz="1200" b="1" dirty="0">
                <a:solidFill>
                  <a:schemeClr val="bg1"/>
                </a:solidFill>
              </a:rPr>
              <a:t> </a:t>
            </a:r>
            <a:r>
              <a:rPr lang="en-US" altLang="en-US" sz="1200" b="1" dirty="0" err="1">
                <a:solidFill>
                  <a:schemeClr val="bg1"/>
                </a:solidFill>
              </a:rPr>
              <a:t>nhận</a:t>
            </a:r>
            <a:r>
              <a:rPr lang="en-US" altLang="en-US" sz="1200" b="1" dirty="0">
                <a:solidFill>
                  <a:schemeClr val="bg1"/>
                </a:solidFill>
              </a:rPr>
              <a:t> EDGE</a:t>
            </a:r>
          </a:p>
        </p:txBody>
      </p:sp>
    </p:spTree>
    <p:extLst>
      <p:ext uri="{BB962C8B-B14F-4D97-AF65-F5344CB8AC3E}">
        <p14:creationId xmlns:p14="http://schemas.microsoft.com/office/powerpoint/2010/main" val="2579975761"/>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FD3DB-FE11-7C5D-C0B3-84BF8DD0D059}"/>
            </a:ext>
          </a:extLst>
        </p:cNvPr>
        <p:cNvGrpSpPr/>
        <p:nvPr/>
      </p:nvGrpSpPr>
      <p:grpSpPr>
        <a:xfrm>
          <a:off x="0" y="0"/>
          <a:ext cx="0" cy="0"/>
          <a:chOff x="0" y="0"/>
          <a:chExt cx="0" cy="0"/>
        </a:xfrm>
      </p:grpSpPr>
      <p:sp>
        <p:nvSpPr>
          <p:cNvPr id="5" name="Text Box 4">
            <a:extLst>
              <a:ext uri="{FF2B5EF4-FFF2-40B4-BE49-F238E27FC236}">
                <a16:creationId xmlns:a16="http://schemas.microsoft.com/office/drawing/2014/main" id="{AECC83BB-A18D-4C22-DC20-B4CF24735A28}"/>
              </a:ext>
            </a:extLst>
          </p:cNvPr>
          <p:cNvSpPr txBox="1">
            <a:spLocks noChangeArrowheads="1"/>
          </p:cNvSpPr>
          <p:nvPr/>
        </p:nvSpPr>
        <p:spPr bwMode="auto">
          <a:xfrm>
            <a:off x="94588" y="160061"/>
            <a:ext cx="9716838" cy="215632"/>
          </a:xfrm>
          <a:prstGeom prst="rect">
            <a:avLst/>
          </a:prstGeom>
          <a:noFill/>
          <a:ln w="9525">
            <a:no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n-US" altLang="en-US" sz="1200" b="1" dirty="0">
                <a:solidFill>
                  <a:schemeClr val="tx1">
                    <a:lumMod val="75000"/>
                    <a:lumOff val="25000"/>
                  </a:schemeClr>
                </a:solidFill>
              </a:rPr>
              <a:t>SO SÁNH CARBON HÀM CHỨA</a:t>
            </a:r>
          </a:p>
        </p:txBody>
      </p:sp>
      <p:sp>
        <p:nvSpPr>
          <p:cNvPr id="2" name="Rectangle 1">
            <a:extLst>
              <a:ext uri="{FF2B5EF4-FFF2-40B4-BE49-F238E27FC236}">
                <a16:creationId xmlns:a16="http://schemas.microsoft.com/office/drawing/2014/main" id="{FCB0152E-C71C-C86F-CAEA-5E645CA6C1A0}"/>
              </a:ext>
            </a:extLst>
          </p:cNvPr>
          <p:cNvSpPr/>
          <p:nvPr/>
        </p:nvSpPr>
        <p:spPr>
          <a:xfrm>
            <a:off x="1064568" y="5841268"/>
            <a:ext cx="504056" cy="5400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2C9F0E9-3001-44C0-D161-EA0323C51B50}"/>
              </a:ext>
            </a:extLst>
          </p:cNvPr>
          <p:cNvSpPr/>
          <p:nvPr/>
        </p:nvSpPr>
        <p:spPr>
          <a:xfrm>
            <a:off x="3980892" y="5913276"/>
            <a:ext cx="576064" cy="5400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Table 10">
            <a:extLst>
              <a:ext uri="{FF2B5EF4-FFF2-40B4-BE49-F238E27FC236}">
                <a16:creationId xmlns:a16="http://schemas.microsoft.com/office/drawing/2014/main" id="{24AAE285-B05F-51C9-8F46-80E5CB779C9E}"/>
              </a:ext>
            </a:extLst>
          </p:cNvPr>
          <p:cNvGraphicFramePr>
            <a:graphicFrameLocks noGrp="1"/>
          </p:cNvGraphicFramePr>
          <p:nvPr>
            <p:extLst>
              <p:ext uri="{D42A27DB-BD31-4B8C-83A1-F6EECF244321}">
                <p14:modId xmlns:p14="http://schemas.microsoft.com/office/powerpoint/2010/main" val="1609075718"/>
              </p:ext>
            </p:extLst>
          </p:nvPr>
        </p:nvGraphicFramePr>
        <p:xfrm>
          <a:off x="129673" y="896651"/>
          <a:ext cx="9646654" cy="5078316"/>
        </p:xfrm>
        <a:graphic>
          <a:graphicData uri="http://schemas.openxmlformats.org/drawingml/2006/table">
            <a:tbl>
              <a:tblPr>
                <a:tableStyleId>{5C22544A-7EE6-4342-B048-85BDC9FD1C3A}</a:tableStyleId>
              </a:tblPr>
              <a:tblGrid>
                <a:gridCol w="505098">
                  <a:extLst>
                    <a:ext uri="{9D8B030D-6E8A-4147-A177-3AD203B41FA5}">
                      <a16:colId xmlns:a16="http://schemas.microsoft.com/office/drawing/2014/main" val="3578081825"/>
                    </a:ext>
                  </a:extLst>
                </a:gridCol>
                <a:gridCol w="1391284">
                  <a:extLst>
                    <a:ext uri="{9D8B030D-6E8A-4147-A177-3AD203B41FA5}">
                      <a16:colId xmlns:a16="http://schemas.microsoft.com/office/drawing/2014/main" val="116493360"/>
                    </a:ext>
                  </a:extLst>
                </a:gridCol>
                <a:gridCol w="2583424">
                  <a:extLst>
                    <a:ext uri="{9D8B030D-6E8A-4147-A177-3AD203B41FA5}">
                      <a16:colId xmlns:a16="http://schemas.microsoft.com/office/drawing/2014/main" val="1163014726"/>
                    </a:ext>
                  </a:extLst>
                </a:gridCol>
                <a:gridCol w="2583424">
                  <a:extLst>
                    <a:ext uri="{9D8B030D-6E8A-4147-A177-3AD203B41FA5}">
                      <a16:colId xmlns:a16="http://schemas.microsoft.com/office/drawing/2014/main" val="1115754615"/>
                    </a:ext>
                  </a:extLst>
                </a:gridCol>
                <a:gridCol w="2583424">
                  <a:extLst>
                    <a:ext uri="{9D8B030D-6E8A-4147-A177-3AD203B41FA5}">
                      <a16:colId xmlns:a16="http://schemas.microsoft.com/office/drawing/2014/main" val="730272273"/>
                    </a:ext>
                  </a:extLst>
                </a:gridCol>
              </a:tblGrid>
              <a:tr h="158552">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dirty="0">
                          <a:solidFill>
                            <a:schemeClr val="bg1"/>
                          </a:solidFill>
                          <a:latin typeface="Arial" panose="020B0604020202020204" pitchFamily="34" charset="0"/>
                          <a:cs typeface="Arial" panose="020B0604020202020204" pitchFamily="34" charset="0"/>
                        </a:rPr>
                        <a:t>Efficiency</a:t>
                      </a:r>
                      <a:r>
                        <a:rPr lang="en-US" sz="1200" b="1" baseline="0" dirty="0">
                          <a:solidFill>
                            <a:schemeClr val="bg1"/>
                          </a:solidFill>
                          <a:latin typeface="Arial" panose="020B0604020202020204" pitchFamily="34" charset="0"/>
                          <a:cs typeface="Arial" panose="020B0604020202020204" pitchFamily="34" charset="0"/>
                        </a:rPr>
                        <a:t> Measures | </a:t>
                      </a:r>
                      <a:r>
                        <a:rPr lang="en-US" sz="1200" b="0" i="1" baseline="0" dirty="0" err="1">
                          <a:solidFill>
                            <a:srgbClr val="002060"/>
                          </a:solidFill>
                          <a:latin typeface="Arial" panose="020B0604020202020204" pitchFamily="34" charset="0"/>
                          <a:cs typeface="Arial" panose="020B0604020202020204" pitchFamily="34" charset="0"/>
                        </a:rPr>
                        <a:t>Giải</a:t>
                      </a:r>
                      <a:r>
                        <a:rPr lang="en-US" sz="1200" b="0" i="1" baseline="0" dirty="0">
                          <a:solidFill>
                            <a:srgbClr val="002060"/>
                          </a:solidFill>
                          <a:latin typeface="Arial" panose="020B0604020202020204" pitchFamily="34" charset="0"/>
                          <a:cs typeface="Arial" panose="020B0604020202020204" pitchFamily="34" charset="0"/>
                        </a:rPr>
                        <a:t> Pháp </a:t>
                      </a:r>
                      <a:r>
                        <a:rPr lang="en-US" sz="1200" b="0" i="1" baseline="0" dirty="0" err="1">
                          <a:solidFill>
                            <a:srgbClr val="002060"/>
                          </a:solidFill>
                          <a:latin typeface="Arial" panose="020B0604020202020204" pitchFamily="34" charset="0"/>
                          <a:cs typeface="Arial" panose="020B0604020202020204" pitchFamily="34" charset="0"/>
                        </a:rPr>
                        <a:t>Tiết</a:t>
                      </a:r>
                      <a:r>
                        <a:rPr lang="en-US" sz="1200" b="0" i="1" baseline="0" dirty="0">
                          <a:solidFill>
                            <a:srgbClr val="002060"/>
                          </a:solidFill>
                          <a:latin typeface="Arial" panose="020B0604020202020204" pitchFamily="34" charset="0"/>
                          <a:cs typeface="Arial" panose="020B0604020202020204" pitchFamily="34" charset="0"/>
                        </a:rPr>
                        <a:t> </a:t>
                      </a:r>
                      <a:r>
                        <a:rPr lang="en-US" sz="1200" b="0" i="1" baseline="0" dirty="0" err="1">
                          <a:solidFill>
                            <a:srgbClr val="002060"/>
                          </a:solidFill>
                          <a:latin typeface="Arial" panose="020B0604020202020204" pitchFamily="34" charset="0"/>
                          <a:cs typeface="Arial" panose="020B0604020202020204" pitchFamily="34" charset="0"/>
                        </a:rPr>
                        <a:t>Kiệm</a:t>
                      </a:r>
                      <a:r>
                        <a:rPr lang="en-US" sz="1200" b="0" i="1" baseline="0" dirty="0">
                          <a:solidFill>
                            <a:srgbClr val="002060"/>
                          </a:solidFill>
                          <a:latin typeface="Arial" panose="020B0604020202020204" pitchFamily="34" charset="0"/>
                          <a:cs typeface="Arial" panose="020B0604020202020204" pitchFamily="34" charset="0"/>
                        </a:rPr>
                        <a:t> </a:t>
                      </a:r>
                      <a:endParaRPr lang="vi-VN" sz="1200" b="0" i="1" dirty="0">
                        <a:solidFill>
                          <a:srgbClr val="002060"/>
                        </a:solidFill>
                        <a:latin typeface="Arial" panose="020B0604020202020204" pitchFamily="34" charset="0"/>
                        <a:cs typeface="Arial" panose="020B0604020202020204" pitchFamily="34" charset="0"/>
                      </a:endParaRPr>
                    </a:p>
                  </a:txBody>
                  <a:tcPr marL="9525" marR="9525" marT="9525" marB="0" anchor="ctr">
                    <a:solidFill>
                      <a:srgbClr val="FFC000"/>
                    </a:solidFill>
                  </a:tcPr>
                </a:tc>
                <a:tc hMerge="1">
                  <a:txBody>
                    <a:bodyPr/>
                    <a:lstStyle/>
                    <a:p>
                      <a:pPr algn="ctr" fontAlgn="b"/>
                      <a:endParaRPr lang="en-US" sz="900" b="1" i="0" u="none" strike="noStrike" dirty="0">
                        <a:solidFill>
                          <a:schemeClr val="bg1"/>
                        </a:solidFill>
                        <a:effectLst/>
                        <a:latin typeface="+mn-lt"/>
                      </a:endParaRPr>
                    </a:p>
                  </a:txBody>
                  <a:tcPr marL="9525" marR="9525" marT="9525" marB="0">
                    <a:solidFill>
                      <a:schemeClr val="tx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vi-VN" sz="1000" b="1" dirty="0">
                        <a:solidFill>
                          <a:schemeClr val="bg1"/>
                        </a:solidFill>
                        <a:latin typeface="Arial" panose="020B0604020202020204" pitchFamily="34" charset="0"/>
                        <a:cs typeface="Arial" panose="020B0604020202020204" pitchFamily="34" charset="0"/>
                      </a:endParaRPr>
                    </a:p>
                  </a:txBody>
                  <a:tcPr marL="9525" marR="9525" marT="9525" marB="0" anchor="ctr">
                    <a:solidFill>
                      <a:srgbClr val="FFC000"/>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vi-VN" sz="1000" b="0" i="1" dirty="0">
                        <a:solidFill>
                          <a:srgbClr val="002060"/>
                        </a:solidFill>
                        <a:latin typeface="Arial" panose="020B0604020202020204" pitchFamily="34" charset="0"/>
                        <a:cs typeface="Arial" panose="020B0604020202020204" pitchFamily="34" charset="0"/>
                      </a:endParaRPr>
                    </a:p>
                  </a:txBody>
                  <a:tcPr marL="9525" marR="9525" marT="9525" marB="0" anchor="ctr">
                    <a:solidFill>
                      <a:srgbClr val="FFC000"/>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vi-VN" sz="1000" b="0" i="1" dirty="0">
                        <a:solidFill>
                          <a:srgbClr val="002060"/>
                        </a:solidFill>
                        <a:latin typeface="Arial" panose="020B0604020202020204" pitchFamily="34" charset="0"/>
                        <a:cs typeface="Arial" panose="020B0604020202020204" pitchFamily="34" charset="0"/>
                      </a:endParaRPr>
                    </a:p>
                  </a:txBody>
                  <a:tcPr marL="9525" marR="9525" marT="9525" marB="0" anchor="ctr">
                    <a:solidFill>
                      <a:srgbClr val="FFC000"/>
                    </a:solidFill>
                  </a:tcPr>
                </a:tc>
                <a:extLst>
                  <a:ext uri="{0D108BD9-81ED-4DB2-BD59-A6C34878D82A}">
                    <a16:rowId xmlns:a16="http://schemas.microsoft.com/office/drawing/2014/main" val="3096897129"/>
                  </a:ext>
                </a:extLst>
              </a:tr>
              <a:tr h="344074">
                <a:tc>
                  <a:txBody>
                    <a:bodyPr/>
                    <a:lstStyle/>
                    <a:p>
                      <a:pPr algn="ctr">
                        <a:lnSpc>
                          <a:spcPct val="100000"/>
                        </a:lnSpc>
                      </a:pPr>
                      <a:r>
                        <a:rPr lang="en-US" sz="1200" b="1" dirty="0">
                          <a:solidFill>
                            <a:schemeClr val="bg1"/>
                          </a:solidFill>
                          <a:latin typeface="Arial" panose="020B0604020202020204" pitchFamily="34" charset="0"/>
                          <a:cs typeface="Arial" panose="020B0604020202020204" pitchFamily="34" charset="0"/>
                        </a:rPr>
                        <a:t>Item</a:t>
                      </a:r>
                      <a:endParaRPr lang="vi-VN" sz="1200" b="1" dirty="0">
                        <a:solidFill>
                          <a:schemeClr val="bg1"/>
                        </a:solidFill>
                        <a:latin typeface="Arial" panose="020B0604020202020204" pitchFamily="34" charset="0"/>
                        <a:cs typeface="Arial" panose="020B0604020202020204" pitchFamily="34" charset="0"/>
                      </a:endParaRPr>
                    </a:p>
                  </a:txBody>
                  <a:tcPr marL="9525" marR="9525" marT="9525" marB="0" anchor="ctr">
                    <a:lnB w="12700" cmpd="sng">
                      <a:noFill/>
                    </a:lnB>
                    <a:solidFill>
                      <a:srgbClr val="FFC000"/>
                    </a:solidFill>
                  </a:tcPr>
                </a:tc>
                <a:tc>
                  <a:txBody>
                    <a:bodyPr/>
                    <a:lstStyle/>
                    <a:p>
                      <a:pPr algn="ctr" fontAlgn="b"/>
                      <a:r>
                        <a:rPr lang="en-US" sz="1200" b="1" i="0" u="none" strike="noStrike" dirty="0">
                          <a:solidFill>
                            <a:schemeClr val="bg1"/>
                          </a:solidFill>
                          <a:effectLst/>
                          <a:latin typeface="+mn-lt"/>
                        </a:rPr>
                        <a:t>Criteria</a:t>
                      </a:r>
                    </a:p>
                  </a:txBody>
                  <a:tcPr marL="9525" marR="9525" marT="9525" marB="0" anchor="ctr">
                    <a:lnB w="12700" cmpd="sng">
                      <a:noFill/>
                    </a:lnB>
                    <a:solidFill>
                      <a:srgbClr val="FFC000"/>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200" b="1" i="0" u="none" strike="noStrike" baseline="0" dirty="0">
                          <a:solidFill>
                            <a:schemeClr val="bg1"/>
                          </a:solidFill>
                          <a:effectLst/>
                          <a:latin typeface="Arial" panose="020B0604020202020204" pitchFamily="34" charset="0"/>
                          <a:cs typeface="Arial" panose="020B0604020202020204" pitchFamily="34" charset="0"/>
                        </a:rPr>
                        <a:t>Current Design</a:t>
                      </a:r>
                    </a:p>
                    <a:p>
                      <a:pPr marL="0" marR="0" indent="0" algn="ctr" defTabSz="914400" rtl="0" eaLnBrk="1" fontAlgn="b" latinLnBrk="0" hangingPunct="1">
                        <a:lnSpc>
                          <a:spcPct val="100000"/>
                        </a:lnSpc>
                        <a:spcBef>
                          <a:spcPts val="0"/>
                        </a:spcBef>
                        <a:spcAft>
                          <a:spcPts val="0"/>
                        </a:spcAft>
                        <a:buClrTx/>
                        <a:buSzTx/>
                        <a:buFontTx/>
                        <a:buNone/>
                        <a:tabLst/>
                        <a:defRPr/>
                      </a:pPr>
                      <a:r>
                        <a:rPr lang="en-US" sz="1200" b="1" i="1" u="none" strike="noStrike" baseline="0" dirty="0" err="1">
                          <a:solidFill>
                            <a:srgbClr val="002060"/>
                          </a:solidFill>
                          <a:effectLst/>
                          <a:latin typeface="Arial" panose="020B0604020202020204" pitchFamily="34" charset="0"/>
                          <a:cs typeface="Arial" panose="020B0604020202020204" pitchFamily="34" charset="0"/>
                        </a:rPr>
                        <a:t>Thiết</a:t>
                      </a:r>
                      <a:r>
                        <a:rPr lang="en-US" sz="1200" b="1" i="1" u="none" strike="noStrike" baseline="0" dirty="0">
                          <a:solidFill>
                            <a:srgbClr val="002060"/>
                          </a:solidFill>
                          <a:effectLst/>
                          <a:latin typeface="Arial" panose="020B0604020202020204" pitchFamily="34" charset="0"/>
                          <a:cs typeface="Arial" panose="020B0604020202020204" pitchFamily="34" charset="0"/>
                        </a:rPr>
                        <a:t> </a:t>
                      </a:r>
                      <a:r>
                        <a:rPr lang="en-US" sz="1200" b="1" i="1" u="none" strike="noStrike" baseline="0" dirty="0" err="1">
                          <a:solidFill>
                            <a:srgbClr val="002060"/>
                          </a:solidFill>
                          <a:effectLst/>
                          <a:latin typeface="Arial" panose="020B0604020202020204" pitchFamily="34" charset="0"/>
                          <a:cs typeface="Arial" panose="020B0604020202020204" pitchFamily="34" charset="0"/>
                        </a:rPr>
                        <a:t>kế</a:t>
                      </a:r>
                      <a:r>
                        <a:rPr lang="en-US" sz="1200" b="1" i="1" u="none" strike="noStrike" baseline="0" dirty="0">
                          <a:solidFill>
                            <a:srgbClr val="002060"/>
                          </a:solidFill>
                          <a:effectLst/>
                          <a:latin typeface="Arial" panose="020B0604020202020204" pitchFamily="34" charset="0"/>
                          <a:cs typeface="Arial" panose="020B0604020202020204" pitchFamily="34" charset="0"/>
                        </a:rPr>
                        <a:t> </a:t>
                      </a:r>
                      <a:r>
                        <a:rPr lang="en-US" sz="1200" b="1" i="1" u="none" strike="noStrike" baseline="0" dirty="0" err="1">
                          <a:solidFill>
                            <a:srgbClr val="002060"/>
                          </a:solidFill>
                          <a:effectLst/>
                          <a:latin typeface="Arial" panose="020B0604020202020204" pitchFamily="34" charset="0"/>
                          <a:cs typeface="Arial" panose="020B0604020202020204" pitchFamily="34" charset="0"/>
                        </a:rPr>
                        <a:t>Hiện</a:t>
                      </a:r>
                      <a:r>
                        <a:rPr lang="en-US" sz="1200" b="1" i="1" u="none" strike="noStrike" baseline="0" dirty="0">
                          <a:solidFill>
                            <a:srgbClr val="002060"/>
                          </a:solidFill>
                          <a:effectLst/>
                          <a:latin typeface="Arial" panose="020B0604020202020204" pitchFamily="34" charset="0"/>
                          <a:cs typeface="Arial" panose="020B0604020202020204" pitchFamily="34" charset="0"/>
                        </a:rPr>
                        <a:t> </a:t>
                      </a:r>
                      <a:r>
                        <a:rPr lang="en-US" sz="1200" b="1" i="1" u="none" strike="noStrike" baseline="0" dirty="0" err="1">
                          <a:solidFill>
                            <a:srgbClr val="002060"/>
                          </a:solidFill>
                          <a:effectLst/>
                          <a:latin typeface="Arial" panose="020B0604020202020204" pitchFamily="34" charset="0"/>
                          <a:cs typeface="Arial" panose="020B0604020202020204" pitchFamily="34" charset="0"/>
                        </a:rPr>
                        <a:t>trạng</a:t>
                      </a:r>
                      <a:endParaRPr lang="en-US" sz="1200" b="1" i="1"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ctr">
                    <a:lnB w="12700" cmpd="sng">
                      <a:noFill/>
                    </a:lnB>
                    <a:solidFill>
                      <a:srgbClr val="FFC000"/>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200" b="1" i="0" u="none" strike="noStrike" baseline="0" dirty="0">
                          <a:solidFill>
                            <a:schemeClr val="bg1"/>
                          </a:solidFill>
                          <a:effectLst/>
                          <a:latin typeface="Arial" panose="020B0604020202020204" pitchFamily="34" charset="0"/>
                          <a:cs typeface="Arial" panose="020B0604020202020204" pitchFamily="34" charset="0"/>
                        </a:rPr>
                        <a:t>Option</a:t>
                      </a:r>
                      <a:r>
                        <a:rPr lang="vi-VN" sz="1200" b="1" i="0" u="none" strike="noStrike" baseline="0" dirty="0">
                          <a:solidFill>
                            <a:schemeClr val="bg1"/>
                          </a:solidFill>
                          <a:effectLst/>
                          <a:latin typeface="Arial" panose="020B0604020202020204" pitchFamily="34" charset="0"/>
                          <a:cs typeface="Arial" panose="020B0604020202020204" pitchFamily="34" charset="0"/>
                        </a:rPr>
                        <a:t> 01</a:t>
                      </a:r>
                      <a:endParaRPr lang="en-US" sz="1200" b="1" i="0" u="none" strike="noStrike" baseline="0" dirty="0">
                        <a:solidFill>
                          <a:schemeClr val="bg1"/>
                        </a:solidFill>
                        <a:effectLst/>
                        <a:latin typeface="Arial" panose="020B0604020202020204" pitchFamily="34" charset="0"/>
                        <a:cs typeface="Arial" panose="020B0604020202020204" pitchFamily="34" charset="0"/>
                      </a:endParaRPr>
                    </a:p>
                    <a:p>
                      <a:pPr marL="0" marR="0" indent="0" algn="ctr" defTabSz="914400" rtl="0" eaLnBrk="1" fontAlgn="b" latinLnBrk="0" hangingPunct="1">
                        <a:lnSpc>
                          <a:spcPct val="100000"/>
                        </a:lnSpc>
                        <a:spcBef>
                          <a:spcPts val="0"/>
                        </a:spcBef>
                        <a:spcAft>
                          <a:spcPts val="0"/>
                        </a:spcAft>
                        <a:buClrTx/>
                        <a:buSzTx/>
                        <a:buFontTx/>
                        <a:buNone/>
                        <a:tabLst/>
                        <a:defRPr/>
                      </a:pPr>
                      <a:r>
                        <a:rPr lang="en-US" sz="1200" b="1" i="1" u="none" strike="noStrike" baseline="0" dirty="0">
                          <a:solidFill>
                            <a:srgbClr val="002060"/>
                          </a:solidFill>
                          <a:effectLst/>
                          <a:latin typeface="Arial" panose="020B0604020202020204" pitchFamily="34" charset="0"/>
                          <a:cs typeface="Arial" panose="020B0604020202020204" pitchFamily="34" charset="0"/>
                        </a:rPr>
                        <a:t>Phương </a:t>
                      </a:r>
                      <a:r>
                        <a:rPr lang="en-US" sz="1200" b="1" i="1" u="none" strike="noStrike" baseline="0" dirty="0" err="1">
                          <a:solidFill>
                            <a:srgbClr val="002060"/>
                          </a:solidFill>
                          <a:effectLst/>
                          <a:latin typeface="Arial" panose="020B0604020202020204" pitchFamily="34" charset="0"/>
                          <a:cs typeface="Arial" panose="020B0604020202020204" pitchFamily="34" charset="0"/>
                        </a:rPr>
                        <a:t>án</a:t>
                      </a:r>
                      <a:r>
                        <a:rPr lang="en-US" sz="1200" b="1" i="1" u="none" strike="noStrike" baseline="0" dirty="0">
                          <a:solidFill>
                            <a:srgbClr val="002060"/>
                          </a:solidFill>
                          <a:effectLst/>
                          <a:latin typeface="Arial" panose="020B0604020202020204" pitchFamily="34" charset="0"/>
                          <a:cs typeface="Arial" panose="020B0604020202020204" pitchFamily="34" charset="0"/>
                        </a:rPr>
                        <a:t> </a:t>
                      </a:r>
                      <a:r>
                        <a:rPr lang="vi-VN" sz="1200" b="1" i="1" u="none" strike="noStrike" baseline="0" dirty="0">
                          <a:solidFill>
                            <a:srgbClr val="002060"/>
                          </a:solidFill>
                          <a:effectLst/>
                          <a:latin typeface="Arial" panose="020B0604020202020204" pitchFamily="34" charset="0"/>
                          <a:cs typeface="Arial" panose="020B0604020202020204" pitchFamily="34" charset="0"/>
                        </a:rPr>
                        <a:t>01</a:t>
                      </a:r>
                      <a:endParaRPr lang="en-US" sz="1200" b="1" i="1" u="none" strike="noStrike" baseline="0" dirty="0">
                        <a:solidFill>
                          <a:srgbClr val="002060"/>
                        </a:solidFill>
                        <a:effectLst/>
                        <a:latin typeface="Arial" panose="020B0604020202020204" pitchFamily="34" charset="0"/>
                        <a:cs typeface="Arial" panose="020B0604020202020204" pitchFamily="34" charset="0"/>
                      </a:endParaRPr>
                    </a:p>
                  </a:txBody>
                  <a:tcPr marL="9525" marR="9525" marT="9525" marB="0" anchor="ctr">
                    <a:lnB w="12700" cmpd="sng">
                      <a:noFill/>
                    </a:lnB>
                    <a:solidFill>
                      <a:srgbClr val="FFC000"/>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200" b="1" i="0" u="none" strike="noStrike" baseline="0" dirty="0">
                          <a:solidFill>
                            <a:schemeClr val="bg1"/>
                          </a:solidFill>
                          <a:effectLst/>
                          <a:latin typeface="Arial" panose="020B0604020202020204" pitchFamily="34" charset="0"/>
                          <a:cs typeface="Arial" panose="020B0604020202020204" pitchFamily="34" charset="0"/>
                        </a:rPr>
                        <a:t>Option</a:t>
                      </a:r>
                      <a:r>
                        <a:rPr lang="vi-VN" sz="1200" b="1" i="0" u="none" strike="noStrike" baseline="0" dirty="0">
                          <a:solidFill>
                            <a:schemeClr val="bg1"/>
                          </a:solidFill>
                          <a:effectLst/>
                          <a:latin typeface="Arial" panose="020B0604020202020204" pitchFamily="34" charset="0"/>
                          <a:cs typeface="Arial" panose="020B0604020202020204" pitchFamily="34" charset="0"/>
                        </a:rPr>
                        <a:t> 02</a:t>
                      </a:r>
                      <a:endParaRPr lang="en-US" sz="1200" b="1" i="0" u="none" strike="noStrike" baseline="0" dirty="0">
                        <a:solidFill>
                          <a:schemeClr val="bg1"/>
                        </a:solidFill>
                        <a:effectLst/>
                        <a:latin typeface="Arial" panose="020B0604020202020204" pitchFamily="34" charset="0"/>
                        <a:cs typeface="Arial" panose="020B0604020202020204" pitchFamily="34" charset="0"/>
                      </a:endParaRPr>
                    </a:p>
                    <a:p>
                      <a:pPr marL="0" marR="0" indent="0" algn="ctr" defTabSz="914400" rtl="0" eaLnBrk="1" fontAlgn="b" latinLnBrk="0" hangingPunct="1">
                        <a:lnSpc>
                          <a:spcPct val="100000"/>
                        </a:lnSpc>
                        <a:spcBef>
                          <a:spcPts val="0"/>
                        </a:spcBef>
                        <a:spcAft>
                          <a:spcPts val="0"/>
                        </a:spcAft>
                        <a:buClrTx/>
                        <a:buSzTx/>
                        <a:buFontTx/>
                        <a:buNone/>
                        <a:tabLst/>
                        <a:defRPr/>
                      </a:pPr>
                      <a:r>
                        <a:rPr lang="en-US" sz="1200" b="1" i="1" u="none" strike="noStrike" baseline="0" dirty="0">
                          <a:solidFill>
                            <a:srgbClr val="002060"/>
                          </a:solidFill>
                          <a:effectLst/>
                          <a:latin typeface="Arial" panose="020B0604020202020204" pitchFamily="34" charset="0"/>
                          <a:cs typeface="Arial" panose="020B0604020202020204" pitchFamily="34" charset="0"/>
                        </a:rPr>
                        <a:t>Phương </a:t>
                      </a:r>
                      <a:r>
                        <a:rPr lang="en-US" sz="1200" b="1" i="1" u="none" strike="noStrike" baseline="0" dirty="0" err="1">
                          <a:solidFill>
                            <a:srgbClr val="002060"/>
                          </a:solidFill>
                          <a:effectLst/>
                          <a:latin typeface="Arial" panose="020B0604020202020204" pitchFamily="34" charset="0"/>
                          <a:cs typeface="Arial" panose="020B0604020202020204" pitchFamily="34" charset="0"/>
                        </a:rPr>
                        <a:t>án</a:t>
                      </a:r>
                      <a:r>
                        <a:rPr lang="en-US" sz="1200" b="1" i="1" u="none" strike="noStrike" baseline="0" dirty="0">
                          <a:solidFill>
                            <a:srgbClr val="002060"/>
                          </a:solidFill>
                          <a:effectLst/>
                          <a:latin typeface="Arial" panose="020B0604020202020204" pitchFamily="34" charset="0"/>
                          <a:cs typeface="Arial" panose="020B0604020202020204" pitchFamily="34" charset="0"/>
                        </a:rPr>
                        <a:t> </a:t>
                      </a:r>
                      <a:r>
                        <a:rPr lang="vi-VN" sz="1200" b="1" i="1" u="none" strike="noStrike" baseline="0" dirty="0">
                          <a:solidFill>
                            <a:srgbClr val="002060"/>
                          </a:solidFill>
                          <a:effectLst/>
                          <a:latin typeface="Arial" panose="020B0604020202020204" pitchFamily="34" charset="0"/>
                          <a:cs typeface="Arial" panose="020B0604020202020204" pitchFamily="34" charset="0"/>
                        </a:rPr>
                        <a:t>02</a:t>
                      </a:r>
                      <a:endParaRPr lang="en-US" sz="1200" b="1" i="1" u="none" strike="noStrike" baseline="0" dirty="0">
                        <a:solidFill>
                          <a:srgbClr val="002060"/>
                        </a:solidFill>
                        <a:effectLst/>
                        <a:latin typeface="Arial" panose="020B0604020202020204" pitchFamily="34" charset="0"/>
                        <a:cs typeface="Arial" panose="020B0604020202020204" pitchFamily="34" charset="0"/>
                      </a:endParaRPr>
                    </a:p>
                  </a:txBody>
                  <a:tcPr marL="9525" marR="9525" marT="9525" marB="0" anchor="ctr">
                    <a:lnB w="12700" cmpd="sng">
                      <a:noFill/>
                    </a:lnB>
                    <a:solidFill>
                      <a:srgbClr val="FFC000"/>
                    </a:solidFill>
                  </a:tcPr>
                </a:tc>
                <a:extLst>
                  <a:ext uri="{0D108BD9-81ED-4DB2-BD59-A6C34878D82A}">
                    <a16:rowId xmlns:a16="http://schemas.microsoft.com/office/drawing/2014/main" val="1035343396"/>
                  </a:ext>
                </a:extLst>
              </a:tr>
              <a:tr h="413769">
                <a:tc>
                  <a:txBody>
                    <a:bodyPr/>
                    <a:lstStyle/>
                    <a:p>
                      <a:pPr marL="9144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chemeClr val="tx1">
                              <a:lumMod val="75000"/>
                              <a:lumOff val="25000"/>
                            </a:schemeClr>
                          </a:solidFill>
                          <a:effectLst/>
                          <a:uLnTx/>
                          <a:uFillTx/>
                          <a:latin typeface="+mn-lt"/>
                          <a:ea typeface="+mn-ea"/>
                          <a:cs typeface="+mn-cs"/>
                        </a:rPr>
                        <a:t>MEM01</a:t>
                      </a:r>
                    </a:p>
                  </a:txBody>
                  <a:tcPr marL="9525" marR="9525" marT="9525" marB="0" anchor="ctr">
                    <a:lnL w="12700" cmpd="sng">
                      <a:noFill/>
                    </a:lnL>
                    <a:lnR w="12700" cmpd="sng">
                      <a:noFill/>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9F"/>
                    </a:solidFill>
                  </a:tcPr>
                </a:tc>
                <a:tc>
                  <a:txBody>
                    <a:bodyPr/>
                    <a:lstStyle/>
                    <a:p>
                      <a:pPr marL="55563" marR="0" lvl="0" indent="0" algn="l" defTabSz="914400" rtl="0" eaLnBrk="1" fontAlgn="auto" latinLnBrk="0" hangingPunct="1">
                        <a:lnSpc>
                          <a:spcPct val="100000"/>
                        </a:lnSpc>
                        <a:spcBef>
                          <a:spcPts val="0"/>
                        </a:spcBef>
                        <a:spcAft>
                          <a:spcPts val="0"/>
                        </a:spcAft>
                        <a:buClrTx/>
                        <a:buSzTx/>
                        <a:buFontTx/>
                        <a:buNone/>
                        <a:tabLst/>
                        <a:defRPr/>
                      </a:pPr>
                      <a:r>
                        <a:rPr lang="en-US" sz="900" i="0" strike="noStrike" kern="1200">
                          <a:solidFill>
                            <a:schemeClr val="tx2">
                              <a:lumMod val="75000"/>
                              <a:lumOff val="25000"/>
                            </a:schemeClr>
                          </a:solidFill>
                          <a:latin typeface="+mn-lt"/>
                          <a:ea typeface="+mn-ea"/>
                          <a:cs typeface="Arial" panose="020B0604020202020204" pitchFamily="34" charset="0"/>
                        </a:rPr>
                        <a:t>Bottom Floor Construction</a:t>
                      </a:r>
                    </a:p>
                    <a:p>
                      <a:pPr marL="55563" marR="0" lvl="0" indent="0" algn="l" defTabSz="914400" rtl="0" eaLnBrk="1" fontAlgn="auto" latinLnBrk="0" hangingPunct="1">
                        <a:lnSpc>
                          <a:spcPct val="100000"/>
                        </a:lnSpc>
                        <a:spcBef>
                          <a:spcPts val="0"/>
                        </a:spcBef>
                        <a:spcAft>
                          <a:spcPts val="0"/>
                        </a:spcAft>
                        <a:buClrTx/>
                        <a:buSzTx/>
                        <a:buFontTx/>
                        <a:buNone/>
                        <a:tabLst/>
                        <a:defRPr/>
                      </a:pPr>
                      <a:r>
                        <a:rPr lang="en-US" sz="900" i="1" strike="noStrike" kern="1200">
                          <a:solidFill>
                            <a:srgbClr val="002060"/>
                          </a:solidFill>
                          <a:latin typeface="+mn-lt"/>
                          <a:ea typeface="+mn-ea"/>
                          <a:cs typeface="Arial" panose="020B0604020202020204" pitchFamily="34" charset="0"/>
                        </a:rPr>
                        <a:t>Kết cấu sàn đáy</a:t>
                      </a:r>
                    </a:p>
                  </a:txBody>
                  <a:tcPr marL="9525" marR="9525" marT="9525" marB="0" anchor="ctr">
                    <a:lnL w="12700" cmpd="sng">
                      <a:noFill/>
                    </a:lnL>
                    <a:lnR w="12700" cmpd="sng">
                      <a:noFill/>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9F"/>
                    </a:solidFill>
                  </a:tcPr>
                </a:tc>
                <a:tc>
                  <a:txBody>
                    <a:bodyPr/>
                    <a:lstStyle/>
                    <a:p>
                      <a:pPr marL="91440" marR="0" lvl="0" indent="0" algn="l" defTabSz="914400" rtl="0" eaLnBrk="1" fontAlgn="t" latinLnBrk="0" hangingPunct="1">
                        <a:lnSpc>
                          <a:spcPct val="100000"/>
                        </a:lnSpc>
                        <a:spcBef>
                          <a:spcPts val="0"/>
                        </a:spcBef>
                        <a:spcAft>
                          <a:spcPts val="0"/>
                        </a:spcAft>
                        <a:buClrTx/>
                        <a:buSzTx/>
                        <a:buFontTx/>
                        <a:buNone/>
                        <a:tabLst/>
                        <a:defRPr/>
                      </a:pPr>
                      <a:r>
                        <a:rPr lang="en-US" sz="900" b="0" i="0" u="none" strike="noStrike" kern="1200">
                          <a:solidFill>
                            <a:schemeClr val="tx1">
                              <a:lumMod val="75000"/>
                              <a:lumOff val="25000"/>
                            </a:schemeClr>
                          </a:solidFill>
                          <a:effectLst/>
                          <a:latin typeface="+mn-lt"/>
                          <a:ea typeface="+mn-ea"/>
                          <a:cs typeface="+mn-cs"/>
                        </a:rPr>
                        <a:t>RC Concrete Slab **200mm</a:t>
                      </a:r>
                      <a:r>
                        <a:rPr lang="en-US" sz="900" b="0" i="1" u="none" strike="noStrike" kern="1200" baseline="0">
                          <a:solidFill>
                            <a:srgbClr val="002060"/>
                          </a:solidFill>
                          <a:effectLst/>
                          <a:latin typeface="+mn-lt"/>
                          <a:ea typeface="+mn-ea"/>
                          <a:cs typeface="+mn-cs"/>
                        </a:rPr>
                        <a:t> | </a:t>
                      </a:r>
                      <a:r>
                        <a:rPr lang="en-US" sz="900" b="0" i="1" u="none" strike="noStrike" kern="1200">
                          <a:solidFill>
                            <a:srgbClr val="002060"/>
                          </a:solidFill>
                          <a:effectLst/>
                          <a:latin typeface="+mn-lt"/>
                          <a:ea typeface="+mn-ea"/>
                          <a:cs typeface="+mn-cs"/>
                        </a:rPr>
                        <a:t>Sàn BTCT **200mm,</a:t>
                      </a:r>
                    </a:p>
                    <a:p>
                      <a:pPr marL="91440" marR="0" lvl="0" indent="0" algn="l" defTabSz="914400" rtl="0" eaLnBrk="1" fontAlgn="t" latinLnBrk="0" hangingPunct="1">
                        <a:lnSpc>
                          <a:spcPct val="100000"/>
                        </a:lnSpc>
                        <a:spcBef>
                          <a:spcPts val="0"/>
                        </a:spcBef>
                        <a:spcAft>
                          <a:spcPts val="0"/>
                        </a:spcAft>
                        <a:buClrTx/>
                        <a:buSzTx/>
                        <a:buFontTx/>
                        <a:buNone/>
                        <a:tabLst/>
                        <a:defRPr/>
                      </a:pPr>
                      <a:r>
                        <a:rPr lang="en-US" sz="900" b="0" i="0" u="none" strike="noStrike" kern="1200">
                          <a:solidFill>
                            <a:schemeClr val="tx1">
                              <a:lumMod val="75000"/>
                              <a:lumOff val="25000"/>
                            </a:schemeClr>
                          </a:solidFill>
                          <a:effectLst/>
                          <a:latin typeface="+mn-lt"/>
                          <a:ea typeface="+mn-ea"/>
                          <a:cs typeface="+mn-cs"/>
                        </a:rPr>
                        <a:t>Rebar: **20kg/m2 | </a:t>
                      </a:r>
                      <a:r>
                        <a:rPr lang="en-US" sz="900" b="0" i="1" u="none" strike="noStrike" kern="1200">
                          <a:solidFill>
                            <a:srgbClr val="002060"/>
                          </a:solidFill>
                          <a:effectLst/>
                          <a:latin typeface="+mn-lt"/>
                          <a:ea typeface="+mn-ea"/>
                          <a:cs typeface="+mn-cs"/>
                        </a:rPr>
                        <a:t>Tỷ lệ thép: </a:t>
                      </a:r>
                      <a:r>
                        <a:rPr lang="vi-VN" sz="900" b="0" i="1" u="none" strike="noStrike" kern="1200">
                          <a:solidFill>
                            <a:srgbClr val="002060"/>
                          </a:solidFill>
                          <a:effectLst/>
                          <a:latin typeface="+mn-lt"/>
                          <a:ea typeface="+mn-ea"/>
                          <a:cs typeface="+mn-cs"/>
                        </a:rPr>
                        <a:t>**</a:t>
                      </a:r>
                      <a:r>
                        <a:rPr lang="en-US" sz="900" b="0" i="1" u="none" strike="noStrike" kern="1200">
                          <a:solidFill>
                            <a:srgbClr val="002060"/>
                          </a:solidFill>
                          <a:effectLst/>
                          <a:latin typeface="+mn-lt"/>
                          <a:ea typeface="+mn-ea"/>
                          <a:cs typeface="+mn-cs"/>
                        </a:rPr>
                        <a:t>20kg/m2</a:t>
                      </a:r>
                      <a:endParaRPr lang="en-US" sz="900" kern="1200">
                        <a:solidFill>
                          <a:schemeClr val="dk1"/>
                        </a:solidFill>
                        <a:effectLst/>
                        <a:latin typeface="+mn-lt"/>
                        <a:ea typeface="+mn-ea"/>
                        <a:cs typeface="+mn-cs"/>
                      </a:endParaRPr>
                    </a:p>
                  </a:txBody>
                  <a:tcPr marL="9525" marR="9525" marT="9525" marB="0" anchor="ctr">
                    <a:lnL w="12700" cmpd="sng">
                      <a:noFill/>
                    </a:lnL>
                    <a:lnR w="12700" cmpd="sng">
                      <a:noFill/>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1440" marR="0" lvl="0" indent="0" algn="l" defTabSz="914400" rtl="0" eaLnBrk="1" fontAlgn="t" latinLnBrk="0" hangingPunct="1">
                        <a:lnSpc>
                          <a:spcPct val="100000"/>
                        </a:lnSpc>
                        <a:spcBef>
                          <a:spcPts val="0"/>
                        </a:spcBef>
                        <a:spcAft>
                          <a:spcPts val="0"/>
                        </a:spcAft>
                        <a:buClrTx/>
                        <a:buSzTx/>
                        <a:buFontTx/>
                        <a:buNone/>
                        <a:tabLst/>
                        <a:defRPr/>
                      </a:pPr>
                      <a:r>
                        <a:rPr lang="en-US" sz="900" b="1" i="0" u="none" strike="noStrike" kern="1200" dirty="0">
                          <a:solidFill>
                            <a:srgbClr val="7DBC00"/>
                          </a:solidFill>
                          <a:effectLst/>
                          <a:latin typeface="+mn-lt"/>
                          <a:ea typeface="+mn-ea"/>
                          <a:cs typeface="+mn-cs"/>
                        </a:rPr>
                        <a:t>**RC Concrete &gt;30% PFA Slab </a:t>
                      </a:r>
                      <a:br>
                        <a:rPr lang="en-US" sz="900" b="1" i="0" u="none" strike="noStrike" kern="1200" dirty="0">
                          <a:solidFill>
                            <a:srgbClr val="7DBC00"/>
                          </a:solidFill>
                          <a:effectLst/>
                          <a:latin typeface="+mn-lt"/>
                          <a:ea typeface="+mn-ea"/>
                          <a:cs typeface="+mn-cs"/>
                        </a:rPr>
                      </a:br>
                      <a:r>
                        <a:rPr lang="en-US" sz="900" b="1" i="0" u="none" strike="noStrike" kern="1200" dirty="0">
                          <a:solidFill>
                            <a:srgbClr val="7DBC00"/>
                          </a:solidFill>
                          <a:effectLst/>
                          <a:latin typeface="+mn-lt"/>
                          <a:ea typeface="+mn-ea"/>
                          <a:cs typeface="+mn-cs"/>
                        </a:rPr>
                        <a:t>**200mm</a:t>
                      </a:r>
                      <a:r>
                        <a:rPr lang="en-US" sz="900" b="1" i="1" u="none" strike="noStrike" kern="1200" baseline="0" dirty="0">
                          <a:solidFill>
                            <a:srgbClr val="7DBC00"/>
                          </a:solidFill>
                          <a:effectLst/>
                          <a:latin typeface="+mn-lt"/>
                          <a:ea typeface="+mn-ea"/>
                          <a:cs typeface="+mn-cs"/>
                        </a:rPr>
                        <a:t> </a:t>
                      </a:r>
                      <a:r>
                        <a:rPr lang="en-US" sz="900" b="0" i="1" u="none" strike="noStrike" kern="1200" baseline="0" dirty="0">
                          <a:solidFill>
                            <a:srgbClr val="002060"/>
                          </a:solidFill>
                          <a:effectLst/>
                          <a:latin typeface="+mn-lt"/>
                          <a:ea typeface="+mn-ea"/>
                          <a:cs typeface="+mn-cs"/>
                        </a:rPr>
                        <a:t>| </a:t>
                      </a:r>
                      <a:r>
                        <a:rPr lang="en-US" sz="900" b="0" i="1" u="none" strike="noStrike" kern="1200" dirty="0" err="1">
                          <a:solidFill>
                            <a:srgbClr val="002060"/>
                          </a:solidFill>
                          <a:effectLst/>
                          <a:latin typeface="+mn-lt"/>
                          <a:ea typeface="+mn-ea"/>
                          <a:cs typeface="+mn-cs"/>
                        </a:rPr>
                        <a:t>Sàn</a:t>
                      </a:r>
                      <a:r>
                        <a:rPr lang="en-US" sz="900" b="0" i="1" u="none" strike="noStrike" kern="1200" dirty="0">
                          <a:solidFill>
                            <a:srgbClr val="002060"/>
                          </a:solidFill>
                          <a:effectLst/>
                          <a:latin typeface="+mn-lt"/>
                          <a:ea typeface="+mn-ea"/>
                          <a:cs typeface="+mn-cs"/>
                        </a:rPr>
                        <a:t> **BTCT &gt;30% PFA **200mm,</a:t>
                      </a:r>
                    </a:p>
                    <a:p>
                      <a:pPr marL="91440" marR="0" lvl="0" indent="0" algn="l" defTabSz="914400" rtl="0" eaLnBrk="1" fontAlgn="t" latinLnBrk="0" hangingPunct="1">
                        <a:lnSpc>
                          <a:spcPct val="100000"/>
                        </a:lnSpc>
                        <a:spcBef>
                          <a:spcPts val="0"/>
                        </a:spcBef>
                        <a:spcAft>
                          <a:spcPts val="0"/>
                        </a:spcAft>
                        <a:buClrTx/>
                        <a:buSzTx/>
                        <a:buFontTx/>
                        <a:buNone/>
                        <a:tabLst/>
                        <a:defRPr/>
                      </a:pPr>
                      <a:r>
                        <a:rPr lang="en-US" sz="900" b="0" i="0" u="none" strike="noStrike" kern="1200" dirty="0">
                          <a:solidFill>
                            <a:schemeClr val="tx1">
                              <a:lumMod val="75000"/>
                              <a:lumOff val="25000"/>
                            </a:schemeClr>
                          </a:solidFill>
                          <a:effectLst/>
                          <a:latin typeface="+mn-lt"/>
                          <a:ea typeface="+mn-ea"/>
                          <a:cs typeface="+mn-cs"/>
                        </a:rPr>
                        <a:t>Rebar: **20kg/m2 | </a:t>
                      </a:r>
                      <a:r>
                        <a:rPr lang="en-US" sz="900" b="0" i="1" u="none" strike="noStrike" kern="1200" dirty="0" err="1">
                          <a:solidFill>
                            <a:srgbClr val="002060"/>
                          </a:solidFill>
                          <a:effectLst/>
                          <a:latin typeface="+mn-lt"/>
                          <a:ea typeface="+mn-ea"/>
                          <a:cs typeface="+mn-cs"/>
                        </a:rPr>
                        <a:t>Tỷ</a:t>
                      </a:r>
                      <a:r>
                        <a:rPr lang="en-US" sz="900" b="0" i="1" u="none" strike="noStrike" kern="1200" dirty="0">
                          <a:solidFill>
                            <a:srgbClr val="002060"/>
                          </a:solidFill>
                          <a:effectLst/>
                          <a:latin typeface="+mn-lt"/>
                          <a:ea typeface="+mn-ea"/>
                          <a:cs typeface="+mn-cs"/>
                        </a:rPr>
                        <a:t> </a:t>
                      </a:r>
                      <a:r>
                        <a:rPr lang="en-US" sz="900" b="0" i="1" u="none" strike="noStrike" kern="1200" dirty="0" err="1">
                          <a:solidFill>
                            <a:srgbClr val="002060"/>
                          </a:solidFill>
                          <a:effectLst/>
                          <a:latin typeface="+mn-lt"/>
                          <a:ea typeface="+mn-ea"/>
                          <a:cs typeface="+mn-cs"/>
                        </a:rPr>
                        <a:t>lệ</a:t>
                      </a:r>
                      <a:r>
                        <a:rPr lang="en-US" sz="900" b="0" i="1" u="none" strike="noStrike" kern="1200" dirty="0">
                          <a:solidFill>
                            <a:srgbClr val="002060"/>
                          </a:solidFill>
                          <a:effectLst/>
                          <a:latin typeface="+mn-lt"/>
                          <a:ea typeface="+mn-ea"/>
                          <a:cs typeface="+mn-cs"/>
                        </a:rPr>
                        <a:t> </a:t>
                      </a:r>
                      <a:r>
                        <a:rPr lang="en-US" sz="900" b="0" i="1" u="none" strike="noStrike" kern="1200" dirty="0" err="1">
                          <a:solidFill>
                            <a:srgbClr val="002060"/>
                          </a:solidFill>
                          <a:effectLst/>
                          <a:latin typeface="+mn-lt"/>
                          <a:ea typeface="+mn-ea"/>
                          <a:cs typeface="+mn-cs"/>
                        </a:rPr>
                        <a:t>thép</a:t>
                      </a:r>
                      <a:r>
                        <a:rPr lang="en-US" sz="900" b="0" i="1" u="none" strike="noStrike" kern="1200" dirty="0">
                          <a:solidFill>
                            <a:srgbClr val="002060"/>
                          </a:solidFill>
                          <a:effectLst/>
                          <a:latin typeface="+mn-lt"/>
                          <a:ea typeface="+mn-ea"/>
                          <a:cs typeface="+mn-cs"/>
                        </a:rPr>
                        <a:t>: </a:t>
                      </a:r>
                      <a:r>
                        <a:rPr lang="vi-VN" sz="900" b="0" i="1" u="none" strike="noStrike" kern="1200" dirty="0">
                          <a:solidFill>
                            <a:srgbClr val="002060"/>
                          </a:solidFill>
                          <a:effectLst/>
                          <a:latin typeface="+mn-lt"/>
                          <a:ea typeface="+mn-ea"/>
                          <a:cs typeface="+mn-cs"/>
                        </a:rPr>
                        <a:t>**</a:t>
                      </a:r>
                      <a:r>
                        <a:rPr lang="en-US" sz="900" b="0" i="1" u="none" strike="noStrike" kern="1200" dirty="0">
                          <a:solidFill>
                            <a:srgbClr val="002060"/>
                          </a:solidFill>
                          <a:effectLst/>
                          <a:latin typeface="+mn-lt"/>
                          <a:ea typeface="+mn-ea"/>
                          <a:cs typeface="+mn-cs"/>
                        </a:rPr>
                        <a:t>20kg/m2</a:t>
                      </a:r>
                      <a:endParaRPr lang="en-US" sz="900" kern="1200" dirty="0">
                        <a:solidFill>
                          <a:schemeClr val="dk1"/>
                        </a:solidFill>
                        <a:effectLst/>
                        <a:latin typeface="+mn-lt"/>
                        <a:ea typeface="+mn-ea"/>
                        <a:cs typeface="+mn-cs"/>
                      </a:endParaRPr>
                    </a:p>
                  </a:txBody>
                  <a:tcPr marL="9525" marR="9525" marT="9525" marB="0" anchor="ctr">
                    <a:lnL w="12700" cmpd="sng">
                      <a:noFill/>
                    </a:lnL>
                    <a:lnR w="12700" cmpd="sng">
                      <a:noFill/>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1440" marR="0" lvl="0" indent="0" algn="l" defTabSz="914400" rtl="0" eaLnBrk="1" fontAlgn="t" latinLnBrk="0" hangingPunct="1">
                        <a:lnSpc>
                          <a:spcPct val="100000"/>
                        </a:lnSpc>
                        <a:spcBef>
                          <a:spcPts val="0"/>
                        </a:spcBef>
                        <a:spcAft>
                          <a:spcPts val="0"/>
                        </a:spcAft>
                        <a:buClrTx/>
                        <a:buSzTx/>
                        <a:buFontTx/>
                        <a:buNone/>
                        <a:tabLst/>
                        <a:defRPr/>
                      </a:pPr>
                      <a:r>
                        <a:rPr lang="en-US" sz="900" b="1" i="0" u="none" strike="noStrike" kern="1200">
                          <a:solidFill>
                            <a:srgbClr val="7DBC00"/>
                          </a:solidFill>
                          <a:effectLst/>
                          <a:latin typeface="+mn-lt"/>
                          <a:ea typeface="+mn-ea"/>
                          <a:cs typeface="+mn-cs"/>
                        </a:rPr>
                        <a:t>**RC Concrete &gt;30% PFA Slab </a:t>
                      </a:r>
                      <a:br>
                        <a:rPr lang="en-US" sz="900" b="1" i="0" u="none" strike="noStrike" kern="1200">
                          <a:solidFill>
                            <a:srgbClr val="7DBC00"/>
                          </a:solidFill>
                          <a:effectLst/>
                          <a:latin typeface="+mn-lt"/>
                          <a:ea typeface="+mn-ea"/>
                          <a:cs typeface="+mn-cs"/>
                        </a:rPr>
                      </a:br>
                      <a:r>
                        <a:rPr lang="en-US" sz="900" b="1" i="0" u="none" strike="noStrike" kern="1200">
                          <a:solidFill>
                            <a:srgbClr val="7DBC00"/>
                          </a:solidFill>
                          <a:effectLst/>
                          <a:latin typeface="+mn-lt"/>
                          <a:ea typeface="+mn-ea"/>
                          <a:cs typeface="+mn-cs"/>
                        </a:rPr>
                        <a:t>**200mm</a:t>
                      </a:r>
                      <a:r>
                        <a:rPr lang="en-US" sz="900" b="1" i="1" u="none" strike="noStrike" kern="1200" baseline="0">
                          <a:solidFill>
                            <a:srgbClr val="7DBC00"/>
                          </a:solidFill>
                          <a:effectLst/>
                          <a:latin typeface="+mn-lt"/>
                          <a:ea typeface="+mn-ea"/>
                          <a:cs typeface="+mn-cs"/>
                        </a:rPr>
                        <a:t> </a:t>
                      </a:r>
                      <a:r>
                        <a:rPr lang="en-US" sz="900" b="0" i="1" u="none" strike="noStrike" kern="1200" baseline="0">
                          <a:solidFill>
                            <a:srgbClr val="002060"/>
                          </a:solidFill>
                          <a:effectLst/>
                          <a:latin typeface="+mn-lt"/>
                          <a:ea typeface="+mn-ea"/>
                          <a:cs typeface="+mn-cs"/>
                        </a:rPr>
                        <a:t>| </a:t>
                      </a:r>
                      <a:r>
                        <a:rPr lang="en-US" sz="900" b="0" i="1" u="none" strike="noStrike" kern="1200">
                          <a:solidFill>
                            <a:srgbClr val="002060"/>
                          </a:solidFill>
                          <a:effectLst/>
                          <a:latin typeface="+mn-lt"/>
                          <a:ea typeface="+mn-ea"/>
                          <a:cs typeface="+mn-cs"/>
                        </a:rPr>
                        <a:t>Sàn **BTCT &gt;30% PFA **200mm,</a:t>
                      </a:r>
                    </a:p>
                    <a:p>
                      <a:pPr marL="91440" marR="0" lvl="0" indent="0" algn="l" defTabSz="914400" rtl="0" eaLnBrk="1" fontAlgn="t" latinLnBrk="0" hangingPunct="1">
                        <a:lnSpc>
                          <a:spcPct val="100000"/>
                        </a:lnSpc>
                        <a:spcBef>
                          <a:spcPts val="0"/>
                        </a:spcBef>
                        <a:spcAft>
                          <a:spcPts val="0"/>
                        </a:spcAft>
                        <a:buClrTx/>
                        <a:buSzTx/>
                        <a:buFontTx/>
                        <a:buNone/>
                        <a:tabLst/>
                        <a:defRPr/>
                      </a:pPr>
                      <a:r>
                        <a:rPr lang="en-US" sz="900" b="0" i="0" u="none" strike="noStrike" kern="1200">
                          <a:solidFill>
                            <a:schemeClr val="tx1">
                              <a:lumMod val="75000"/>
                              <a:lumOff val="25000"/>
                            </a:schemeClr>
                          </a:solidFill>
                          <a:effectLst/>
                          <a:latin typeface="+mn-lt"/>
                          <a:ea typeface="+mn-ea"/>
                          <a:cs typeface="+mn-cs"/>
                        </a:rPr>
                        <a:t>Rebar: **20kg/m2 | </a:t>
                      </a:r>
                      <a:r>
                        <a:rPr lang="en-US" sz="900" b="0" i="1" u="none" strike="noStrike" kern="1200">
                          <a:solidFill>
                            <a:srgbClr val="002060"/>
                          </a:solidFill>
                          <a:effectLst/>
                          <a:latin typeface="+mn-lt"/>
                          <a:ea typeface="+mn-ea"/>
                          <a:cs typeface="+mn-cs"/>
                        </a:rPr>
                        <a:t>Tỷ lệ thép: </a:t>
                      </a:r>
                      <a:r>
                        <a:rPr lang="vi-VN" sz="900" b="0" i="1" u="none" strike="noStrike" kern="1200">
                          <a:solidFill>
                            <a:srgbClr val="002060"/>
                          </a:solidFill>
                          <a:effectLst/>
                          <a:latin typeface="+mn-lt"/>
                          <a:ea typeface="+mn-ea"/>
                          <a:cs typeface="+mn-cs"/>
                        </a:rPr>
                        <a:t>**</a:t>
                      </a:r>
                      <a:r>
                        <a:rPr lang="en-US" sz="900" b="0" i="1" u="none" strike="noStrike" kern="1200">
                          <a:solidFill>
                            <a:srgbClr val="002060"/>
                          </a:solidFill>
                          <a:effectLst/>
                          <a:latin typeface="+mn-lt"/>
                          <a:ea typeface="+mn-ea"/>
                          <a:cs typeface="+mn-cs"/>
                        </a:rPr>
                        <a:t>20kg/m2</a:t>
                      </a:r>
                      <a:endParaRPr lang="en-US" sz="900" kern="1200">
                        <a:solidFill>
                          <a:schemeClr val="dk1"/>
                        </a:solidFill>
                        <a:effectLst/>
                        <a:latin typeface="+mn-lt"/>
                        <a:ea typeface="+mn-ea"/>
                        <a:cs typeface="+mn-cs"/>
                      </a:endParaRPr>
                    </a:p>
                  </a:txBody>
                  <a:tcPr marL="9525" marR="9525" marT="9525" marB="0" anchor="ctr">
                    <a:lnL w="12700" cmpd="sng">
                      <a:noFill/>
                    </a:lnL>
                    <a:lnR w="12700" cmpd="sng">
                      <a:noFill/>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97696652"/>
                  </a:ext>
                </a:extLst>
              </a:tr>
              <a:tr h="291508">
                <a:tc>
                  <a:txBody>
                    <a:bodyPr/>
                    <a:lstStyle/>
                    <a:p>
                      <a:pPr marL="9144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chemeClr val="tx1">
                              <a:lumMod val="75000"/>
                              <a:lumOff val="25000"/>
                            </a:schemeClr>
                          </a:solidFill>
                          <a:effectLst/>
                          <a:uLnTx/>
                          <a:uFillTx/>
                          <a:latin typeface="+mn-lt"/>
                          <a:ea typeface="+mn-ea"/>
                          <a:cs typeface="+mn-cs"/>
                        </a:rPr>
                        <a:t>MEM02</a:t>
                      </a:r>
                      <a:endParaRPr kumimoji="0" lang="en-US" sz="900" b="1" i="0" u="none" strike="noStrike" kern="1200" cap="none" spc="0" normalizeH="0" baseline="0" noProof="0" dirty="0">
                        <a:ln>
                          <a:noFill/>
                        </a:ln>
                        <a:solidFill>
                          <a:schemeClr val="tx1">
                            <a:lumMod val="75000"/>
                            <a:lumOff val="25000"/>
                          </a:schemeClr>
                        </a:solidFill>
                        <a:effectLst/>
                        <a:uLnTx/>
                        <a:uFillTx/>
                        <a:latin typeface="+mn-lt"/>
                        <a:ea typeface="+mn-ea"/>
                        <a:cs typeface="+mn-cs"/>
                      </a:endParaRP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9F"/>
                    </a:solidFill>
                  </a:tcPr>
                </a:tc>
                <a:tc>
                  <a:txBody>
                    <a:bodyPr/>
                    <a:lstStyle/>
                    <a:p>
                      <a:pPr marL="91440" lvl="0" algn="l" defTabSz="914400" rtl="0" eaLnBrk="1" fontAlgn="t" latinLnBrk="0" hangingPunct="1"/>
                      <a:r>
                        <a:rPr lang="en-US" sz="900" b="0" i="0" u="none" strike="noStrike" kern="1200">
                          <a:solidFill>
                            <a:schemeClr val="tx1">
                              <a:lumMod val="75000"/>
                              <a:lumOff val="25000"/>
                            </a:schemeClr>
                          </a:solidFill>
                          <a:effectLst/>
                          <a:latin typeface="+mn-lt"/>
                          <a:ea typeface="+mn-ea"/>
                          <a:cs typeface="+mn-cs"/>
                        </a:rPr>
                        <a:t>Intermediate Floor Construction</a:t>
                      </a:r>
                    </a:p>
                    <a:p>
                      <a:pPr marL="91440" lvl="0" algn="l" defTabSz="914400" rtl="0" eaLnBrk="1" fontAlgn="t" latinLnBrk="0" hangingPunct="1"/>
                      <a:r>
                        <a:rPr lang="en-US" sz="900" b="0" i="1" u="none" strike="noStrike" kern="1200">
                          <a:solidFill>
                            <a:srgbClr val="002060"/>
                          </a:solidFill>
                          <a:effectLst/>
                          <a:latin typeface="+mn-lt"/>
                          <a:ea typeface="+mn-ea"/>
                          <a:cs typeface="+mn-cs"/>
                        </a:rPr>
                        <a:t>Kết cấu sàn tầng giữa</a:t>
                      </a: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9F"/>
                    </a:solidFill>
                  </a:tcPr>
                </a:tc>
                <a:tc>
                  <a:txBody>
                    <a:bodyPr/>
                    <a:lstStyle/>
                    <a:p>
                      <a:pPr marL="91440" marR="0" lvl="0" indent="0" algn="l" defTabSz="914400" rtl="0" eaLnBrk="1" fontAlgn="t" latinLnBrk="0" hangingPunct="1">
                        <a:lnSpc>
                          <a:spcPct val="100000"/>
                        </a:lnSpc>
                        <a:spcBef>
                          <a:spcPts val="0"/>
                        </a:spcBef>
                        <a:spcAft>
                          <a:spcPts val="0"/>
                        </a:spcAft>
                        <a:buClrTx/>
                        <a:buSzTx/>
                        <a:buFontTx/>
                        <a:buNone/>
                        <a:tabLst/>
                        <a:defRPr/>
                      </a:pPr>
                      <a:r>
                        <a:rPr lang="en-US" sz="900" b="0" i="0" u="none" strike="noStrike" kern="1200">
                          <a:solidFill>
                            <a:schemeClr val="tx1">
                              <a:lumMod val="75000"/>
                              <a:lumOff val="25000"/>
                            </a:schemeClr>
                          </a:solidFill>
                          <a:effectLst/>
                          <a:latin typeface="+mn-lt"/>
                          <a:ea typeface="+mn-ea"/>
                          <a:cs typeface="+mn-cs"/>
                        </a:rPr>
                        <a:t>RC Concrete Slab **200mm</a:t>
                      </a:r>
                      <a:r>
                        <a:rPr lang="en-US" sz="900" b="0" i="1" u="none" strike="noStrike" kern="1200">
                          <a:solidFill>
                            <a:srgbClr val="002060"/>
                          </a:solidFill>
                          <a:effectLst/>
                          <a:latin typeface="+mn-lt"/>
                          <a:ea typeface="+mn-ea"/>
                          <a:cs typeface="+mn-cs"/>
                        </a:rPr>
                        <a:t>, |</a:t>
                      </a:r>
                      <a:r>
                        <a:rPr lang="en-US" sz="900" b="0" i="1" u="none" strike="noStrike" kern="1200" baseline="0">
                          <a:solidFill>
                            <a:srgbClr val="002060"/>
                          </a:solidFill>
                          <a:effectLst/>
                          <a:latin typeface="+mn-lt"/>
                          <a:ea typeface="+mn-ea"/>
                          <a:cs typeface="+mn-cs"/>
                        </a:rPr>
                        <a:t> </a:t>
                      </a:r>
                      <a:r>
                        <a:rPr lang="en-US" sz="900" b="0" i="1" u="none" strike="noStrike" kern="1200">
                          <a:solidFill>
                            <a:srgbClr val="002060"/>
                          </a:solidFill>
                          <a:effectLst/>
                          <a:latin typeface="+mn-lt"/>
                          <a:ea typeface="+mn-ea"/>
                          <a:cs typeface="+mn-cs"/>
                        </a:rPr>
                        <a:t>Sàn BTCT **200mm,</a:t>
                      </a:r>
                    </a:p>
                    <a:p>
                      <a:pPr marL="91440" marR="0" lvl="0" indent="0" algn="l" defTabSz="914400" rtl="0" eaLnBrk="1" fontAlgn="t" latinLnBrk="0" hangingPunct="1">
                        <a:lnSpc>
                          <a:spcPct val="100000"/>
                        </a:lnSpc>
                        <a:spcBef>
                          <a:spcPts val="0"/>
                        </a:spcBef>
                        <a:spcAft>
                          <a:spcPts val="0"/>
                        </a:spcAft>
                        <a:buClrTx/>
                        <a:buSzTx/>
                        <a:buFontTx/>
                        <a:buNone/>
                        <a:tabLst/>
                        <a:defRPr/>
                      </a:pPr>
                      <a:r>
                        <a:rPr lang="en-US" sz="900" b="0" i="0" u="none" strike="noStrike" kern="1200">
                          <a:solidFill>
                            <a:schemeClr val="tx1">
                              <a:lumMod val="75000"/>
                              <a:lumOff val="25000"/>
                            </a:schemeClr>
                          </a:solidFill>
                          <a:effectLst/>
                          <a:latin typeface="+mn-lt"/>
                          <a:ea typeface="+mn-ea"/>
                          <a:cs typeface="+mn-cs"/>
                        </a:rPr>
                        <a:t>Rebar: **20kg/m2 | </a:t>
                      </a:r>
                      <a:r>
                        <a:rPr lang="en-US" sz="900" b="0" i="1" u="none" strike="noStrike" kern="1200">
                          <a:solidFill>
                            <a:srgbClr val="002060"/>
                          </a:solidFill>
                          <a:effectLst/>
                          <a:latin typeface="+mn-lt"/>
                          <a:ea typeface="+mn-ea"/>
                          <a:cs typeface="+mn-cs"/>
                        </a:rPr>
                        <a:t>Tỷ lệ thép: </a:t>
                      </a:r>
                      <a:r>
                        <a:rPr lang="vi-VN" sz="900" b="0" i="1" u="none" strike="noStrike" kern="1200">
                          <a:solidFill>
                            <a:srgbClr val="002060"/>
                          </a:solidFill>
                          <a:effectLst/>
                          <a:latin typeface="+mn-lt"/>
                          <a:ea typeface="+mn-ea"/>
                          <a:cs typeface="+mn-cs"/>
                        </a:rPr>
                        <a:t>**</a:t>
                      </a:r>
                      <a:r>
                        <a:rPr lang="en-US" sz="900" b="0" i="1" u="none" strike="noStrike" kern="1200">
                          <a:solidFill>
                            <a:srgbClr val="002060"/>
                          </a:solidFill>
                          <a:effectLst/>
                          <a:latin typeface="+mn-lt"/>
                          <a:ea typeface="+mn-ea"/>
                          <a:cs typeface="+mn-cs"/>
                        </a:rPr>
                        <a:t>20kg/m2</a:t>
                      </a:r>
                      <a:endParaRPr lang="en-US" sz="900" kern="1200">
                        <a:solidFill>
                          <a:schemeClr val="dk1"/>
                        </a:solidFill>
                        <a:effectLst/>
                        <a:latin typeface="+mn-lt"/>
                        <a:ea typeface="+mn-ea"/>
                        <a:cs typeface="+mn-cs"/>
                      </a:endParaRP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1440" marR="0" lvl="0" indent="0" algn="l" defTabSz="914400" rtl="0" eaLnBrk="1" fontAlgn="t" latinLnBrk="0" hangingPunct="1">
                        <a:lnSpc>
                          <a:spcPct val="100000"/>
                        </a:lnSpc>
                        <a:spcBef>
                          <a:spcPts val="0"/>
                        </a:spcBef>
                        <a:spcAft>
                          <a:spcPts val="0"/>
                        </a:spcAft>
                        <a:buClrTx/>
                        <a:buSzTx/>
                        <a:buFontTx/>
                        <a:buNone/>
                        <a:tabLst/>
                        <a:defRPr/>
                      </a:pPr>
                      <a:r>
                        <a:rPr lang="en-US" sz="900" b="0" i="0" u="none" strike="noStrike" kern="1200">
                          <a:solidFill>
                            <a:schemeClr val="tx1">
                              <a:lumMod val="75000"/>
                              <a:lumOff val="25000"/>
                            </a:schemeClr>
                          </a:solidFill>
                          <a:effectLst/>
                          <a:latin typeface="+mn-lt"/>
                          <a:ea typeface="+mn-ea"/>
                          <a:cs typeface="+mn-cs"/>
                        </a:rPr>
                        <a:t>RC Concrete Slab **200mm</a:t>
                      </a:r>
                      <a:r>
                        <a:rPr lang="en-US" sz="900" b="0" i="1" u="none" strike="noStrike" kern="1200">
                          <a:solidFill>
                            <a:srgbClr val="002060"/>
                          </a:solidFill>
                          <a:effectLst/>
                          <a:latin typeface="+mn-lt"/>
                          <a:ea typeface="+mn-ea"/>
                          <a:cs typeface="+mn-cs"/>
                        </a:rPr>
                        <a:t>, |</a:t>
                      </a:r>
                      <a:r>
                        <a:rPr lang="en-US" sz="900" b="0" i="1" u="none" strike="noStrike" kern="1200" baseline="0">
                          <a:solidFill>
                            <a:srgbClr val="002060"/>
                          </a:solidFill>
                          <a:effectLst/>
                          <a:latin typeface="+mn-lt"/>
                          <a:ea typeface="+mn-ea"/>
                          <a:cs typeface="+mn-cs"/>
                        </a:rPr>
                        <a:t> </a:t>
                      </a:r>
                      <a:r>
                        <a:rPr lang="en-US" sz="900" b="0" i="1" u="none" strike="noStrike" kern="1200">
                          <a:solidFill>
                            <a:srgbClr val="002060"/>
                          </a:solidFill>
                          <a:effectLst/>
                          <a:latin typeface="+mn-lt"/>
                          <a:ea typeface="+mn-ea"/>
                          <a:cs typeface="+mn-cs"/>
                        </a:rPr>
                        <a:t>Sàn BTCT **200mm,</a:t>
                      </a:r>
                    </a:p>
                    <a:p>
                      <a:pPr marL="91440" marR="0" lvl="0" indent="0" algn="l" defTabSz="914400" rtl="0" eaLnBrk="1" fontAlgn="t" latinLnBrk="0" hangingPunct="1">
                        <a:lnSpc>
                          <a:spcPct val="100000"/>
                        </a:lnSpc>
                        <a:spcBef>
                          <a:spcPts val="0"/>
                        </a:spcBef>
                        <a:spcAft>
                          <a:spcPts val="0"/>
                        </a:spcAft>
                        <a:buClrTx/>
                        <a:buSzTx/>
                        <a:buFontTx/>
                        <a:buNone/>
                        <a:tabLst/>
                        <a:defRPr/>
                      </a:pPr>
                      <a:r>
                        <a:rPr lang="en-US" sz="900" b="0" i="0" u="none" strike="noStrike" kern="1200">
                          <a:solidFill>
                            <a:schemeClr val="tx1">
                              <a:lumMod val="75000"/>
                              <a:lumOff val="25000"/>
                            </a:schemeClr>
                          </a:solidFill>
                          <a:effectLst/>
                          <a:latin typeface="+mn-lt"/>
                          <a:ea typeface="+mn-ea"/>
                          <a:cs typeface="+mn-cs"/>
                        </a:rPr>
                        <a:t>Rebar: **20kg/m2 | </a:t>
                      </a:r>
                      <a:r>
                        <a:rPr lang="en-US" sz="900" b="0" i="1" u="none" strike="noStrike" kern="1200">
                          <a:solidFill>
                            <a:srgbClr val="002060"/>
                          </a:solidFill>
                          <a:effectLst/>
                          <a:latin typeface="+mn-lt"/>
                          <a:ea typeface="+mn-ea"/>
                          <a:cs typeface="+mn-cs"/>
                        </a:rPr>
                        <a:t>Tỷ lệ thép: </a:t>
                      </a:r>
                      <a:r>
                        <a:rPr lang="vi-VN" sz="900" b="0" i="1" u="none" strike="noStrike" kern="1200">
                          <a:solidFill>
                            <a:srgbClr val="002060"/>
                          </a:solidFill>
                          <a:effectLst/>
                          <a:latin typeface="+mn-lt"/>
                          <a:ea typeface="+mn-ea"/>
                          <a:cs typeface="+mn-cs"/>
                        </a:rPr>
                        <a:t>**</a:t>
                      </a:r>
                      <a:r>
                        <a:rPr lang="en-US" sz="900" b="0" i="1" u="none" strike="noStrike" kern="1200">
                          <a:solidFill>
                            <a:srgbClr val="002060"/>
                          </a:solidFill>
                          <a:effectLst/>
                          <a:latin typeface="+mn-lt"/>
                          <a:ea typeface="+mn-ea"/>
                          <a:cs typeface="+mn-cs"/>
                        </a:rPr>
                        <a:t>20kg/m2</a:t>
                      </a:r>
                      <a:endParaRPr lang="en-US" sz="900" kern="1200">
                        <a:solidFill>
                          <a:schemeClr val="dk1"/>
                        </a:solidFill>
                        <a:effectLst/>
                        <a:latin typeface="+mn-lt"/>
                        <a:ea typeface="+mn-ea"/>
                        <a:cs typeface="+mn-cs"/>
                      </a:endParaRP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1440" marR="0" lvl="0" indent="0" algn="l" defTabSz="914400" rtl="0" eaLnBrk="1" fontAlgn="t" latinLnBrk="0" hangingPunct="1">
                        <a:lnSpc>
                          <a:spcPct val="100000"/>
                        </a:lnSpc>
                        <a:spcBef>
                          <a:spcPts val="0"/>
                        </a:spcBef>
                        <a:spcAft>
                          <a:spcPts val="0"/>
                        </a:spcAft>
                        <a:buClrTx/>
                        <a:buSzTx/>
                        <a:buFontTx/>
                        <a:buNone/>
                        <a:tabLst/>
                        <a:defRPr/>
                      </a:pPr>
                      <a:r>
                        <a:rPr lang="en-US" sz="900" b="0" i="0" u="none" strike="noStrike" kern="1200">
                          <a:solidFill>
                            <a:schemeClr val="tx1">
                              <a:lumMod val="75000"/>
                              <a:lumOff val="25000"/>
                            </a:schemeClr>
                          </a:solidFill>
                          <a:effectLst/>
                          <a:latin typeface="+mn-lt"/>
                          <a:ea typeface="+mn-ea"/>
                          <a:cs typeface="+mn-cs"/>
                        </a:rPr>
                        <a:t>RC Concrete Slab **200mm</a:t>
                      </a:r>
                      <a:r>
                        <a:rPr lang="en-US" sz="900" b="0" i="1" u="none" strike="noStrike" kern="1200">
                          <a:solidFill>
                            <a:srgbClr val="002060"/>
                          </a:solidFill>
                          <a:effectLst/>
                          <a:latin typeface="+mn-lt"/>
                          <a:ea typeface="+mn-ea"/>
                          <a:cs typeface="+mn-cs"/>
                        </a:rPr>
                        <a:t>, |</a:t>
                      </a:r>
                      <a:r>
                        <a:rPr lang="en-US" sz="900" b="0" i="1" u="none" strike="noStrike" kern="1200" baseline="0">
                          <a:solidFill>
                            <a:srgbClr val="002060"/>
                          </a:solidFill>
                          <a:effectLst/>
                          <a:latin typeface="+mn-lt"/>
                          <a:ea typeface="+mn-ea"/>
                          <a:cs typeface="+mn-cs"/>
                        </a:rPr>
                        <a:t> </a:t>
                      </a:r>
                      <a:r>
                        <a:rPr lang="en-US" sz="900" b="0" i="1" u="none" strike="noStrike" kern="1200">
                          <a:solidFill>
                            <a:srgbClr val="002060"/>
                          </a:solidFill>
                          <a:effectLst/>
                          <a:latin typeface="+mn-lt"/>
                          <a:ea typeface="+mn-ea"/>
                          <a:cs typeface="+mn-cs"/>
                        </a:rPr>
                        <a:t>Sàn BTCT **200mm,</a:t>
                      </a:r>
                    </a:p>
                    <a:p>
                      <a:pPr marL="91440" marR="0" lvl="0" indent="0" algn="l" defTabSz="914400" rtl="0" eaLnBrk="1" fontAlgn="t" latinLnBrk="0" hangingPunct="1">
                        <a:lnSpc>
                          <a:spcPct val="100000"/>
                        </a:lnSpc>
                        <a:spcBef>
                          <a:spcPts val="0"/>
                        </a:spcBef>
                        <a:spcAft>
                          <a:spcPts val="0"/>
                        </a:spcAft>
                        <a:buClrTx/>
                        <a:buSzTx/>
                        <a:buFontTx/>
                        <a:buNone/>
                        <a:tabLst/>
                        <a:defRPr/>
                      </a:pPr>
                      <a:r>
                        <a:rPr lang="en-US" sz="900" b="0" i="0" u="none" strike="noStrike" kern="1200">
                          <a:solidFill>
                            <a:schemeClr val="tx1">
                              <a:lumMod val="75000"/>
                              <a:lumOff val="25000"/>
                            </a:schemeClr>
                          </a:solidFill>
                          <a:effectLst/>
                          <a:latin typeface="+mn-lt"/>
                          <a:ea typeface="+mn-ea"/>
                          <a:cs typeface="+mn-cs"/>
                        </a:rPr>
                        <a:t>Rebar: **20kg/m2 | </a:t>
                      </a:r>
                      <a:r>
                        <a:rPr lang="en-US" sz="900" b="0" i="1" u="none" strike="noStrike" kern="1200">
                          <a:solidFill>
                            <a:srgbClr val="002060"/>
                          </a:solidFill>
                          <a:effectLst/>
                          <a:latin typeface="+mn-lt"/>
                          <a:ea typeface="+mn-ea"/>
                          <a:cs typeface="+mn-cs"/>
                        </a:rPr>
                        <a:t>Tỷ lệ thép: </a:t>
                      </a:r>
                      <a:r>
                        <a:rPr lang="vi-VN" sz="900" b="0" i="1" u="none" strike="noStrike" kern="1200">
                          <a:solidFill>
                            <a:srgbClr val="002060"/>
                          </a:solidFill>
                          <a:effectLst/>
                          <a:latin typeface="+mn-lt"/>
                          <a:ea typeface="+mn-ea"/>
                          <a:cs typeface="+mn-cs"/>
                        </a:rPr>
                        <a:t>**</a:t>
                      </a:r>
                      <a:r>
                        <a:rPr lang="en-US" sz="900" b="0" i="1" u="none" strike="noStrike" kern="1200">
                          <a:solidFill>
                            <a:srgbClr val="002060"/>
                          </a:solidFill>
                          <a:effectLst/>
                          <a:latin typeface="+mn-lt"/>
                          <a:ea typeface="+mn-ea"/>
                          <a:cs typeface="+mn-cs"/>
                        </a:rPr>
                        <a:t>20kg/m2</a:t>
                      </a:r>
                      <a:endParaRPr lang="en-US" sz="900" kern="1200">
                        <a:solidFill>
                          <a:schemeClr val="dk1"/>
                        </a:solidFill>
                        <a:effectLst/>
                        <a:latin typeface="+mn-lt"/>
                        <a:ea typeface="+mn-ea"/>
                        <a:cs typeface="+mn-cs"/>
                      </a:endParaRP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8073089"/>
                  </a:ext>
                </a:extLst>
              </a:tr>
              <a:tr h="327172">
                <a:tc>
                  <a:txBody>
                    <a:bodyPr/>
                    <a:lstStyle/>
                    <a:p>
                      <a:pPr marL="9144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chemeClr val="tx1">
                              <a:lumMod val="75000"/>
                              <a:lumOff val="25000"/>
                            </a:schemeClr>
                          </a:solidFill>
                          <a:effectLst/>
                          <a:uLnTx/>
                          <a:uFillTx/>
                          <a:latin typeface="+mn-lt"/>
                          <a:ea typeface="+mn-ea"/>
                          <a:cs typeface="+mn-cs"/>
                        </a:rPr>
                        <a:t>MEM03</a:t>
                      </a: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9F"/>
                    </a:solidFill>
                  </a:tcPr>
                </a:tc>
                <a:tc>
                  <a:txBody>
                    <a:bodyPr/>
                    <a:lstStyle/>
                    <a:p>
                      <a:pPr marL="91440" lvl="0" algn="l" defTabSz="914400" rtl="0" eaLnBrk="1" fontAlgn="t" latinLnBrk="0" hangingPunct="1"/>
                      <a:r>
                        <a:rPr lang="en-US" sz="900" b="0" i="0" u="none" strike="noStrike" kern="1200">
                          <a:solidFill>
                            <a:schemeClr val="tx1">
                              <a:lumMod val="75000"/>
                              <a:lumOff val="25000"/>
                            </a:schemeClr>
                          </a:solidFill>
                          <a:effectLst/>
                          <a:latin typeface="+mn-lt"/>
                          <a:ea typeface="+mn-ea"/>
                          <a:cs typeface="+mn-cs"/>
                        </a:rPr>
                        <a:t>Floor Finish</a:t>
                      </a:r>
                    </a:p>
                    <a:p>
                      <a:pPr marL="91440" lvl="0" algn="l" defTabSz="914400" rtl="0" eaLnBrk="1" fontAlgn="t" latinLnBrk="0" hangingPunct="1"/>
                      <a:r>
                        <a:rPr lang="en-US" sz="900" b="0" i="1" u="none" strike="noStrike" kern="1200">
                          <a:solidFill>
                            <a:srgbClr val="002060"/>
                          </a:solidFill>
                          <a:effectLst/>
                          <a:latin typeface="+mn-lt"/>
                          <a:ea typeface="+mn-ea"/>
                          <a:cs typeface="+mn-cs"/>
                        </a:rPr>
                        <a:t>Hoàn thiện sàn</a:t>
                      </a: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9F"/>
                    </a:solidFill>
                  </a:tcPr>
                </a:tc>
                <a:tc>
                  <a:txBody>
                    <a:bodyPr/>
                    <a:lstStyle/>
                    <a:p>
                      <a:pPr marL="91440" marR="0" lvl="0" indent="0" algn="l" defTabSz="914400" rtl="0" eaLnBrk="1" fontAlgn="t" latinLnBrk="0" hangingPunct="1">
                        <a:lnSpc>
                          <a:spcPct val="100000"/>
                        </a:lnSpc>
                        <a:spcBef>
                          <a:spcPts val="0"/>
                        </a:spcBef>
                        <a:spcAft>
                          <a:spcPts val="0"/>
                        </a:spcAft>
                        <a:buClrTx/>
                        <a:buSzTx/>
                        <a:buFontTx/>
                        <a:buNone/>
                        <a:tabLst/>
                        <a:defRPr/>
                      </a:pPr>
                      <a:r>
                        <a:rPr lang="vi-VN" sz="900" b="0" i="0" u="none" strike="noStrike" kern="1200">
                          <a:solidFill>
                            <a:schemeClr val="accent4">
                              <a:lumMod val="75000"/>
                              <a:lumOff val="25000"/>
                            </a:schemeClr>
                          </a:solidFill>
                          <a:effectLst/>
                          <a:latin typeface="+mn-lt"/>
                          <a:ea typeface="+mn-ea"/>
                          <a:cs typeface="+mn-cs"/>
                        </a:rPr>
                        <a:t>*</a:t>
                      </a:r>
                      <a:r>
                        <a:rPr lang="it-IT" sz="900" b="0" i="0" u="none" strike="noStrike" kern="1200">
                          <a:solidFill>
                            <a:schemeClr val="accent4">
                              <a:lumMod val="75000"/>
                              <a:lumOff val="25000"/>
                            </a:schemeClr>
                          </a:solidFill>
                          <a:effectLst/>
                          <a:latin typeface="+mn-lt"/>
                          <a:ea typeface="+mn-ea"/>
                          <a:cs typeface="+mn-cs"/>
                        </a:rPr>
                        <a:t>Ceramic Tiles 10mm</a:t>
                      </a:r>
                      <a:r>
                        <a:rPr lang="it-IT" sz="900" b="0" i="1" u="none" strike="noStrike" kern="1200">
                          <a:solidFill>
                            <a:srgbClr val="002060"/>
                          </a:solidFill>
                          <a:effectLst/>
                          <a:latin typeface="+mn-lt"/>
                          <a:ea typeface="+mn-ea"/>
                          <a:cs typeface="+mn-cs"/>
                        </a:rPr>
                        <a:t> </a:t>
                      </a:r>
                    </a:p>
                    <a:p>
                      <a:pPr marL="91440" marR="0" lvl="0" indent="0" algn="l" defTabSz="914400" rtl="0" eaLnBrk="1" fontAlgn="t" latinLnBrk="0" hangingPunct="1">
                        <a:lnSpc>
                          <a:spcPct val="100000"/>
                        </a:lnSpc>
                        <a:spcBef>
                          <a:spcPts val="0"/>
                        </a:spcBef>
                        <a:spcAft>
                          <a:spcPts val="0"/>
                        </a:spcAft>
                        <a:buClrTx/>
                        <a:buSzTx/>
                        <a:buFontTx/>
                        <a:buNone/>
                        <a:tabLst/>
                        <a:defRPr/>
                      </a:pPr>
                      <a:r>
                        <a:rPr lang="vi-VN" sz="900" b="0" i="1" u="none" strike="noStrike" kern="1200">
                          <a:solidFill>
                            <a:srgbClr val="002060"/>
                          </a:solidFill>
                          <a:effectLst/>
                          <a:latin typeface="+mn-lt"/>
                          <a:ea typeface="+mn-ea"/>
                          <a:cs typeface="+mn-cs"/>
                        </a:rPr>
                        <a:t>*</a:t>
                      </a:r>
                      <a:r>
                        <a:rPr lang="it-IT" sz="900" b="0" i="1" u="none" strike="noStrike" kern="1200">
                          <a:solidFill>
                            <a:srgbClr val="002060"/>
                          </a:solidFill>
                          <a:effectLst/>
                          <a:latin typeface="+mn-lt"/>
                          <a:ea typeface="+mn-ea"/>
                          <a:cs typeface="+mn-cs"/>
                        </a:rPr>
                        <a:t>Gạch men 10mm </a:t>
                      </a: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1440" marR="0" lvl="0" indent="0" algn="l" defTabSz="914400" rtl="0" eaLnBrk="1" fontAlgn="t" latinLnBrk="0" hangingPunct="1">
                        <a:lnSpc>
                          <a:spcPct val="100000"/>
                        </a:lnSpc>
                        <a:spcBef>
                          <a:spcPts val="0"/>
                        </a:spcBef>
                        <a:spcAft>
                          <a:spcPts val="0"/>
                        </a:spcAft>
                        <a:buClrTx/>
                        <a:buSzTx/>
                        <a:buFontTx/>
                        <a:buNone/>
                        <a:tabLst/>
                        <a:defRPr/>
                      </a:pPr>
                      <a:r>
                        <a:rPr lang="vi-VN" sz="900" b="0" i="0" u="none" strike="noStrike" kern="1200">
                          <a:solidFill>
                            <a:schemeClr val="accent4">
                              <a:lumMod val="75000"/>
                              <a:lumOff val="25000"/>
                            </a:schemeClr>
                          </a:solidFill>
                          <a:effectLst/>
                          <a:latin typeface="+mn-lt"/>
                          <a:ea typeface="+mn-ea"/>
                          <a:cs typeface="+mn-cs"/>
                        </a:rPr>
                        <a:t>*</a:t>
                      </a:r>
                      <a:r>
                        <a:rPr lang="it-IT" sz="900" b="0" i="0" u="none" strike="noStrike" kern="1200">
                          <a:solidFill>
                            <a:schemeClr val="accent4">
                              <a:lumMod val="75000"/>
                              <a:lumOff val="25000"/>
                            </a:schemeClr>
                          </a:solidFill>
                          <a:effectLst/>
                          <a:latin typeface="+mn-lt"/>
                          <a:ea typeface="+mn-ea"/>
                          <a:cs typeface="+mn-cs"/>
                        </a:rPr>
                        <a:t>Ceramic Tiles 10mm</a:t>
                      </a:r>
                      <a:r>
                        <a:rPr lang="it-IT" sz="900" b="0" i="1" u="none" strike="noStrike" kern="1200">
                          <a:solidFill>
                            <a:srgbClr val="002060"/>
                          </a:solidFill>
                          <a:effectLst/>
                          <a:latin typeface="+mn-lt"/>
                          <a:ea typeface="+mn-ea"/>
                          <a:cs typeface="+mn-cs"/>
                        </a:rPr>
                        <a:t> </a:t>
                      </a:r>
                    </a:p>
                    <a:p>
                      <a:pPr marL="91440" marR="0" lvl="0" indent="0" algn="l" defTabSz="914400" rtl="0" eaLnBrk="1" fontAlgn="t" latinLnBrk="0" hangingPunct="1">
                        <a:lnSpc>
                          <a:spcPct val="100000"/>
                        </a:lnSpc>
                        <a:spcBef>
                          <a:spcPts val="0"/>
                        </a:spcBef>
                        <a:spcAft>
                          <a:spcPts val="0"/>
                        </a:spcAft>
                        <a:buClrTx/>
                        <a:buSzTx/>
                        <a:buFontTx/>
                        <a:buNone/>
                        <a:tabLst/>
                        <a:defRPr/>
                      </a:pPr>
                      <a:r>
                        <a:rPr lang="vi-VN" sz="900" b="0" i="1" u="none" strike="noStrike" kern="1200">
                          <a:solidFill>
                            <a:srgbClr val="002060"/>
                          </a:solidFill>
                          <a:effectLst/>
                          <a:latin typeface="+mn-lt"/>
                          <a:ea typeface="+mn-ea"/>
                          <a:cs typeface="+mn-cs"/>
                        </a:rPr>
                        <a:t>*</a:t>
                      </a:r>
                      <a:r>
                        <a:rPr lang="it-IT" sz="900" b="0" i="1" u="none" strike="noStrike" kern="1200">
                          <a:solidFill>
                            <a:srgbClr val="002060"/>
                          </a:solidFill>
                          <a:effectLst/>
                          <a:latin typeface="+mn-lt"/>
                          <a:ea typeface="+mn-ea"/>
                          <a:cs typeface="+mn-cs"/>
                        </a:rPr>
                        <a:t>Gạch men 10mm </a:t>
                      </a: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1440" marR="0" lvl="0" indent="0" algn="l" defTabSz="914400" rtl="0" eaLnBrk="1" fontAlgn="t" latinLnBrk="0" hangingPunct="1">
                        <a:lnSpc>
                          <a:spcPct val="100000"/>
                        </a:lnSpc>
                        <a:spcBef>
                          <a:spcPts val="0"/>
                        </a:spcBef>
                        <a:spcAft>
                          <a:spcPts val="0"/>
                        </a:spcAft>
                        <a:buClrTx/>
                        <a:buSzTx/>
                        <a:buFontTx/>
                        <a:buNone/>
                        <a:tabLst/>
                        <a:defRPr/>
                      </a:pPr>
                      <a:r>
                        <a:rPr lang="vi-VN" sz="900" b="0" i="0" u="none" strike="noStrike" kern="1200">
                          <a:solidFill>
                            <a:schemeClr val="accent4">
                              <a:lumMod val="75000"/>
                              <a:lumOff val="25000"/>
                            </a:schemeClr>
                          </a:solidFill>
                          <a:effectLst/>
                          <a:latin typeface="+mn-lt"/>
                          <a:ea typeface="+mn-ea"/>
                          <a:cs typeface="+mn-cs"/>
                        </a:rPr>
                        <a:t>*</a:t>
                      </a:r>
                      <a:r>
                        <a:rPr lang="it-IT" sz="900" b="0" i="0" u="none" strike="noStrike" kern="1200">
                          <a:solidFill>
                            <a:schemeClr val="accent4">
                              <a:lumMod val="75000"/>
                              <a:lumOff val="25000"/>
                            </a:schemeClr>
                          </a:solidFill>
                          <a:effectLst/>
                          <a:latin typeface="+mn-lt"/>
                          <a:ea typeface="+mn-ea"/>
                          <a:cs typeface="+mn-cs"/>
                        </a:rPr>
                        <a:t>Ceramic Tiles 10mm</a:t>
                      </a:r>
                      <a:r>
                        <a:rPr lang="it-IT" sz="900" b="0" i="1" u="none" strike="noStrike" kern="1200">
                          <a:solidFill>
                            <a:srgbClr val="002060"/>
                          </a:solidFill>
                          <a:effectLst/>
                          <a:latin typeface="+mn-lt"/>
                          <a:ea typeface="+mn-ea"/>
                          <a:cs typeface="+mn-cs"/>
                        </a:rPr>
                        <a:t> </a:t>
                      </a:r>
                    </a:p>
                    <a:p>
                      <a:pPr marL="91440" marR="0" lvl="0" indent="0" algn="l" defTabSz="914400" rtl="0" eaLnBrk="1" fontAlgn="t" latinLnBrk="0" hangingPunct="1">
                        <a:lnSpc>
                          <a:spcPct val="100000"/>
                        </a:lnSpc>
                        <a:spcBef>
                          <a:spcPts val="0"/>
                        </a:spcBef>
                        <a:spcAft>
                          <a:spcPts val="0"/>
                        </a:spcAft>
                        <a:buClrTx/>
                        <a:buSzTx/>
                        <a:buFontTx/>
                        <a:buNone/>
                        <a:tabLst/>
                        <a:defRPr/>
                      </a:pPr>
                      <a:r>
                        <a:rPr lang="vi-VN" sz="900" b="0" i="1" u="none" strike="noStrike" kern="1200">
                          <a:solidFill>
                            <a:srgbClr val="002060"/>
                          </a:solidFill>
                          <a:effectLst/>
                          <a:latin typeface="+mn-lt"/>
                          <a:ea typeface="+mn-ea"/>
                          <a:cs typeface="+mn-cs"/>
                        </a:rPr>
                        <a:t>*</a:t>
                      </a:r>
                      <a:r>
                        <a:rPr lang="it-IT" sz="900" b="0" i="1" u="none" strike="noStrike" kern="1200">
                          <a:solidFill>
                            <a:srgbClr val="002060"/>
                          </a:solidFill>
                          <a:effectLst/>
                          <a:latin typeface="+mn-lt"/>
                          <a:ea typeface="+mn-ea"/>
                          <a:cs typeface="+mn-cs"/>
                        </a:rPr>
                        <a:t>Gạch men 10mm </a:t>
                      </a: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9556091"/>
                  </a:ext>
                </a:extLst>
              </a:tr>
              <a:tr h="599327">
                <a:tc>
                  <a:txBody>
                    <a:bodyPr/>
                    <a:lstStyle/>
                    <a:p>
                      <a:pPr marL="91440" marR="0" lvl="0" indent="0" algn="l" defTabSz="914400" rtl="0" eaLnBrk="1" fontAlgn="t"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chemeClr val="tx1">
                              <a:lumMod val="75000"/>
                              <a:lumOff val="25000"/>
                            </a:schemeClr>
                          </a:solidFill>
                          <a:effectLst/>
                          <a:uLnTx/>
                          <a:uFillTx/>
                          <a:latin typeface="+mn-lt"/>
                          <a:ea typeface="+mn-ea"/>
                          <a:cs typeface="+mn-cs"/>
                        </a:rPr>
                        <a:t>MEM04</a:t>
                      </a: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9F"/>
                    </a:solidFill>
                  </a:tcPr>
                </a:tc>
                <a:tc>
                  <a:txBody>
                    <a:bodyPr/>
                    <a:lstStyle/>
                    <a:p>
                      <a:pPr marL="91440" lvl="0" algn="l" defTabSz="914400" rtl="0" eaLnBrk="1" fontAlgn="t" latinLnBrk="0" hangingPunct="1"/>
                      <a:r>
                        <a:rPr lang="en-US" sz="900" b="0" i="0" u="none" strike="noStrike" kern="1200">
                          <a:solidFill>
                            <a:schemeClr val="tx1">
                              <a:lumMod val="75000"/>
                              <a:lumOff val="25000"/>
                            </a:schemeClr>
                          </a:solidFill>
                          <a:effectLst/>
                          <a:latin typeface="+mn-lt"/>
                          <a:ea typeface="+mn-ea"/>
                          <a:cs typeface="+mn-cs"/>
                        </a:rPr>
                        <a:t>Roof Construction</a:t>
                      </a:r>
                    </a:p>
                    <a:p>
                      <a:pPr marL="91440" lvl="0" algn="l" defTabSz="914400" rtl="0" eaLnBrk="1" fontAlgn="t" latinLnBrk="0" hangingPunct="1"/>
                      <a:r>
                        <a:rPr lang="en-US" sz="900" b="0" i="1" u="none" strike="noStrike" kern="1200">
                          <a:solidFill>
                            <a:srgbClr val="002060"/>
                          </a:solidFill>
                          <a:effectLst/>
                          <a:latin typeface="+mn-lt"/>
                          <a:ea typeface="+mn-ea"/>
                          <a:cs typeface="+mn-cs"/>
                        </a:rPr>
                        <a:t>Kết cấu mái</a:t>
                      </a: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9F"/>
                    </a:solidFill>
                  </a:tcPr>
                </a:tc>
                <a:tc>
                  <a:txBody>
                    <a:bodyPr/>
                    <a:lstStyle/>
                    <a:p>
                      <a:pPr marL="91440" lvl="0" algn="l">
                        <a:spcBef>
                          <a:spcPts val="0"/>
                        </a:spcBef>
                      </a:pPr>
                      <a:r>
                        <a:rPr lang="en-US" sz="900" b="0" i="0" u="none" strike="noStrike" kern="1200">
                          <a:solidFill>
                            <a:schemeClr val="accent4">
                              <a:lumMod val="75000"/>
                              <a:lumOff val="25000"/>
                            </a:schemeClr>
                          </a:solidFill>
                          <a:effectLst/>
                          <a:latin typeface="+mn-lt"/>
                          <a:ea typeface="+mn-ea"/>
                          <a:cs typeface="+mn-cs"/>
                        </a:rPr>
                        <a:t>Type 1 | </a:t>
                      </a:r>
                      <a:r>
                        <a:rPr lang="en-US" sz="900" b="0" i="1" u="none" strike="noStrike" kern="1200">
                          <a:solidFill>
                            <a:srgbClr val="002060"/>
                          </a:solidFill>
                          <a:effectLst/>
                          <a:latin typeface="+mn-lt"/>
                          <a:ea typeface="+mn-ea"/>
                          <a:cs typeface="+mn-cs"/>
                        </a:rPr>
                        <a:t>Loại</a:t>
                      </a:r>
                      <a:r>
                        <a:rPr lang="en-US" sz="900" b="0" i="1" u="none" strike="noStrike" kern="1200" baseline="0">
                          <a:solidFill>
                            <a:srgbClr val="002060"/>
                          </a:solidFill>
                          <a:effectLst/>
                          <a:latin typeface="+mn-lt"/>
                          <a:ea typeface="+mn-ea"/>
                          <a:cs typeface="+mn-cs"/>
                        </a:rPr>
                        <a:t> 1 </a:t>
                      </a:r>
                      <a:r>
                        <a:rPr lang="en-US" sz="900" b="0" i="0" u="none" strike="noStrike" baseline="0">
                          <a:solidFill>
                            <a:schemeClr val="tx1">
                              <a:lumMod val="75000"/>
                              <a:lumOff val="25000"/>
                            </a:schemeClr>
                          </a:solidFill>
                          <a:effectLst/>
                          <a:latin typeface="+mn-lt"/>
                        </a:rPr>
                        <a:t>(77.29%):</a:t>
                      </a:r>
                      <a:endParaRPr lang="en-US" sz="900" b="0" i="0" u="none" strike="noStrike">
                        <a:solidFill>
                          <a:schemeClr val="tx1">
                            <a:lumMod val="75000"/>
                            <a:lumOff val="25000"/>
                          </a:schemeClr>
                        </a:solidFill>
                        <a:effectLst/>
                        <a:latin typeface="+mn-lt"/>
                      </a:endParaRPr>
                    </a:p>
                    <a:p>
                      <a:pPr marL="262890" lvl="0" indent="-171450" algn="l">
                        <a:spcBef>
                          <a:spcPts val="0"/>
                        </a:spcBef>
                        <a:buFontTx/>
                        <a:buChar char="-"/>
                      </a:pPr>
                      <a:r>
                        <a:rPr lang="en-US" sz="900" b="0" i="0" u="none" strike="noStrike">
                          <a:solidFill>
                            <a:schemeClr val="tx1">
                              <a:lumMod val="75000"/>
                              <a:lumOff val="25000"/>
                            </a:schemeClr>
                          </a:solidFill>
                          <a:effectLst/>
                          <a:latin typeface="+mn-lt"/>
                        </a:rPr>
                        <a:t>RC Concrete Slab 155.72mm</a:t>
                      </a:r>
                      <a:r>
                        <a:rPr lang="en-US" sz="900" b="0" i="0" u="none" strike="noStrike" baseline="0">
                          <a:solidFill>
                            <a:schemeClr val="tx1">
                              <a:lumMod val="75000"/>
                              <a:lumOff val="25000"/>
                            </a:schemeClr>
                          </a:solidFill>
                          <a:effectLst/>
                          <a:latin typeface="+mn-lt"/>
                        </a:rPr>
                        <a:t> | </a:t>
                      </a:r>
                      <a:r>
                        <a:rPr lang="en-US" sz="900" b="0" i="1" u="none" strike="noStrike">
                          <a:solidFill>
                            <a:srgbClr val="002060"/>
                          </a:solidFill>
                          <a:effectLst/>
                          <a:latin typeface="+mn-lt"/>
                        </a:rPr>
                        <a:t>Mái</a:t>
                      </a:r>
                      <a:r>
                        <a:rPr lang="en-US" sz="900" b="0" i="1" u="none" strike="noStrike" baseline="0">
                          <a:solidFill>
                            <a:srgbClr val="002060"/>
                          </a:solidFill>
                          <a:effectLst/>
                          <a:latin typeface="+mn-lt"/>
                        </a:rPr>
                        <a:t> BTCT 155.72mm</a:t>
                      </a:r>
                    </a:p>
                    <a:p>
                      <a:pPr marL="262890" marR="0" lvl="0" indent="-171450" algn="l" defTabSz="914400" rtl="0" eaLnBrk="1" fontAlgn="auto" latinLnBrk="0" hangingPunct="1">
                        <a:lnSpc>
                          <a:spcPct val="100000"/>
                        </a:lnSpc>
                        <a:spcBef>
                          <a:spcPts val="0"/>
                        </a:spcBef>
                        <a:spcAft>
                          <a:spcPts val="0"/>
                        </a:spcAft>
                        <a:buClrTx/>
                        <a:buSzTx/>
                        <a:buFontTx/>
                        <a:buChar char="-"/>
                        <a:tabLst/>
                        <a:defRPr/>
                      </a:pPr>
                      <a:r>
                        <a:rPr lang="en-US" sz="900" b="0" i="0" u="none" strike="noStrike" kern="1200">
                          <a:solidFill>
                            <a:schemeClr val="tx1">
                              <a:lumMod val="75000"/>
                              <a:lumOff val="25000"/>
                            </a:schemeClr>
                          </a:solidFill>
                          <a:effectLst/>
                          <a:latin typeface="+mn-lt"/>
                          <a:ea typeface="+mn-ea"/>
                          <a:cs typeface="+mn-cs"/>
                        </a:rPr>
                        <a:t>Rebar: **20kg/m2 |</a:t>
                      </a:r>
                      <a:r>
                        <a:rPr lang="en-US" sz="900" b="0" i="0" u="none" strike="noStrike" kern="1200" baseline="0">
                          <a:solidFill>
                            <a:schemeClr val="tx1">
                              <a:lumMod val="75000"/>
                              <a:lumOff val="25000"/>
                            </a:schemeClr>
                          </a:solidFill>
                          <a:effectLst/>
                          <a:latin typeface="+mn-lt"/>
                          <a:ea typeface="+mn-ea"/>
                          <a:cs typeface="+mn-cs"/>
                        </a:rPr>
                        <a:t> </a:t>
                      </a:r>
                      <a:r>
                        <a:rPr lang="en-US" sz="900" b="0" i="1" u="none" strike="noStrike" kern="1200">
                          <a:solidFill>
                            <a:srgbClr val="002060"/>
                          </a:solidFill>
                          <a:effectLst/>
                          <a:latin typeface="+mn-lt"/>
                          <a:ea typeface="+mn-ea"/>
                          <a:cs typeface="+mn-cs"/>
                        </a:rPr>
                        <a:t>Tỷ lệ thép: </a:t>
                      </a:r>
                      <a:r>
                        <a:rPr lang="vi-VN" sz="900" b="0" i="1" u="none" strike="noStrike" kern="1200">
                          <a:solidFill>
                            <a:srgbClr val="002060"/>
                          </a:solidFill>
                          <a:effectLst/>
                          <a:latin typeface="+mn-lt"/>
                          <a:ea typeface="+mn-ea"/>
                          <a:cs typeface="+mn-cs"/>
                        </a:rPr>
                        <a:t>**</a:t>
                      </a:r>
                      <a:r>
                        <a:rPr lang="en-US" sz="900" b="0" i="1" u="none" strike="noStrike" kern="1200">
                          <a:solidFill>
                            <a:srgbClr val="002060"/>
                          </a:solidFill>
                          <a:effectLst/>
                          <a:latin typeface="+mn-lt"/>
                          <a:ea typeface="+mn-ea"/>
                          <a:cs typeface="+mn-cs"/>
                        </a:rPr>
                        <a:t>20kg/m2</a:t>
                      </a:r>
                    </a:p>
                    <a:p>
                      <a:pPr marL="91440" lvl="0" algn="l">
                        <a:spcBef>
                          <a:spcPts val="0"/>
                        </a:spcBef>
                      </a:pPr>
                      <a:r>
                        <a:rPr lang="en-US" sz="900" b="0" i="0" u="none" strike="noStrike" kern="1200">
                          <a:solidFill>
                            <a:schemeClr val="accent4">
                              <a:lumMod val="75000"/>
                              <a:lumOff val="25000"/>
                            </a:schemeClr>
                          </a:solidFill>
                          <a:effectLst/>
                          <a:latin typeface="+mn-lt"/>
                          <a:ea typeface="+mn-ea"/>
                          <a:cs typeface="+mn-cs"/>
                        </a:rPr>
                        <a:t>Type 2 | </a:t>
                      </a:r>
                      <a:r>
                        <a:rPr lang="en-US" sz="900" b="0" i="1" u="none" strike="noStrike" kern="1200">
                          <a:solidFill>
                            <a:srgbClr val="002060"/>
                          </a:solidFill>
                          <a:effectLst/>
                          <a:latin typeface="+mn-lt"/>
                          <a:ea typeface="+mn-ea"/>
                          <a:cs typeface="+mn-cs"/>
                        </a:rPr>
                        <a:t>Loại</a:t>
                      </a:r>
                      <a:r>
                        <a:rPr lang="en-US" sz="900" b="0" i="1" u="none" strike="noStrike" kern="1200" baseline="0">
                          <a:solidFill>
                            <a:srgbClr val="002060"/>
                          </a:solidFill>
                          <a:effectLst/>
                          <a:latin typeface="+mn-lt"/>
                          <a:ea typeface="+mn-ea"/>
                          <a:cs typeface="+mn-cs"/>
                        </a:rPr>
                        <a:t>  </a:t>
                      </a:r>
                      <a:r>
                        <a:rPr lang="en-US" sz="900" b="0" i="0" u="none" strike="noStrike" baseline="0">
                          <a:solidFill>
                            <a:schemeClr val="tx1">
                              <a:lumMod val="75000"/>
                              <a:lumOff val="25000"/>
                            </a:schemeClr>
                          </a:solidFill>
                          <a:effectLst/>
                          <a:latin typeface="+mn-lt"/>
                        </a:rPr>
                        <a:t>(22.71%):</a:t>
                      </a:r>
                      <a:endParaRPr lang="en-US" sz="900" b="0" i="0" u="none" strike="noStrike">
                        <a:solidFill>
                          <a:schemeClr val="tx1">
                            <a:lumMod val="75000"/>
                            <a:lumOff val="25000"/>
                          </a:schemeClr>
                        </a:solidFill>
                        <a:effectLst/>
                        <a:latin typeface="+mn-lt"/>
                      </a:endParaRPr>
                    </a:p>
                    <a:p>
                      <a:pPr marL="262890" lvl="0" indent="-171450" algn="l">
                        <a:spcBef>
                          <a:spcPts val="0"/>
                        </a:spcBef>
                        <a:buFontTx/>
                        <a:buChar char="-"/>
                      </a:pPr>
                      <a:r>
                        <a:rPr lang="en-US" sz="900" b="0" i="0" u="none" strike="noStrike">
                          <a:solidFill>
                            <a:schemeClr val="tx1">
                              <a:lumMod val="75000"/>
                              <a:lumOff val="25000"/>
                            </a:schemeClr>
                          </a:solidFill>
                          <a:effectLst/>
                          <a:latin typeface="+mn-lt"/>
                        </a:rPr>
                        <a:t>RC Concrete</a:t>
                      </a:r>
                      <a:r>
                        <a:rPr lang="en-US" sz="900" b="0" i="0" u="none" strike="noStrike" baseline="0">
                          <a:solidFill>
                            <a:schemeClr val="tx1">
                              <a:lumMod val="75000"/>
                              <a:lumOff val="25000"/>
                            </a:schemeClr>
                          </a:solidFill>
                          <a:effectLst/>
                          <a:latin typeface="+mn-lt"/>
                        </a:rPr>
                        <a:t> Slab (PT slab) 257.43</a:t>
                      </a:r>
                      <a:r>
                        <a:rPr lang="en-US" sz="900" b="0" i="0" u="none" strike="noStrike">
                          <a:solidFill>
                            <a:schemeClr val="tx1">
                              <a:lumMod val="75000"/>
                              <a:lumOff val="25000"/>
                            </a:schemeClr>
                          </a:solidFill>
                          <a:effectLst/>
                          <a:latin typeface="+mn-lt"/>
                        </a:rPr>
                        <a:t>mm</a:t>
                      </a:r>
                      <a:r>
                        <a:rPr lang="en-US" sz="900" b="0" i="0" u="none" strike="noStrike" baseline="0">
                          <a:solidFill>
                            <a:schemeClr val="tx1">
                              <a:lumMod val="75000"/>
                              <a:lumOff val="25000"/>
                            </a:schemeClr>
                          </a:solidFill>
                          <a:effectLst/>
                          <a:latin typeface="+mn-lt"/>
                        </a:rPr>
                        <a:t> | </a:t>
                      </a:r>
                      <a:r>
                        <a:rPr lang="en-US" sz="900" b="0" i="1" u="none" strike="noStrike">
                          <a:solidFill>
                            <a:srgbClr val="002060"/>
                          </a:solidFill>
                          <a:effectLst/>
                          <a:latin typeface="+mn-lt"/>
                        </a:rPr>
                        <a:t>Mái</a:t>
                      </a:r>
                      <a:r>
                        <a:rPr lang="en-US" sz="900" b="0" i="1" u="none" strike="noStrike" baseline="0">
                          <a:solidFill>
                            <a:srgbClr val="002060"/>
                          </a:solidFill>
                          <a:effectLst/>
                          <a:latin typeface="+mn-lt"/>
                        </a:rPr>
                        <a:t> BTCT (sàn PT) 257.43mm</a:t>
                      </a:r>
                    </a:p>
                    <a:p>
                      <a:pPr marL="262890" marR="0" lvl="0" indent="-171450" algn="l" defTabSz="914400" rtl="0" eaLnBrk="1" fontAlgn="auto" latinLnBrk="0" hangingPunct="1">
                        <a:lnSpc>
                          <a:spcPct val="100000"/>
                        </a:lnSpc>
                        <a:spcBef>
                          <a:spcPts val="0"/>
                        </a:spcBef>
                        <a:spcAft>
                          <a:spcPts val="0"/>
                        </a:spcAft>
                        <a:buClrTx/>
                        <a:buSzTx/>
                        <a:buFontTx/>
                        <a:buChar char="-"/>
                        <a:tabLst/>
                        <a:defRPr/>
                      </a:pPr>
                      <a:r>
                        <a:rPr lang="en-US" sz="900" b="0" i="0" u="none" strike="noStrike" kern="1200">
                          <a:solidFill>
                            <a:schemeClr val="tx1">
                              <a:lumMod val="75000"/>
                              <a:lumOff val="25000"/>
                            </a:schemeClr>
                          </a:solidFill>
                          <a:effectLst/>
                          <a:latin typeface="+mn-lt"/>
                          <a:ea typeface="+mn-ea"/>
                          <a:cs typeface="+mn-cs"/>
                        </a:rPr>
                        <a:t>Rebar: **15kg/m2 |</a:t>
                      </a:r>
                      <a:r>
                        <a:rPr lang="en-US" sz="900" b="0" i="0" u="none" strike="noStrike" kern="1200" baseline="0">
                          <a:solidFill>
                            <a:schemeClr val="tx1">
                              <a:lumMod val="75000"/>
                              <a:lumOff val="25000"/>
                            </a:schemeClr>
                          </a:solidFill>
                          <a:effectLst/>
                          <a:latin typeface="+mn-lt"/>
                          <a:ea typeface="+mn-ea"/>
                          <a:cs typeface="+mn-cs"/>
                        </a:rPr>
                        <a:t> </a:t>
                      </a:r>
                      <a:r>
                        <a:rPr lang="en-US" sz="900" b="0" i="1" u="none" strike="noStrike" kern="1200">
                          <a:solidFill>
                            <a:srgbClr val="002060"/>
                          </a:solidFill>
                          <a:effectLst/>
                          <a:latin typeface="+mn-lt"/>
                          <a:ea typeface="+mn-ea"/>
                          <a:cs typeface="+mn-cs"/>
                        </a:rPr>
                        <a:t>Tỷ lệ thép: </a:t>
                      </a:r>
                      <a:r>
                        <a:rPr lang="vi-VN" sz="900" b="0" i="1" u="none" strike="noStrike" kern="1200">
                          <a:solidFill>
                            <a:srgbClr val="002060"/>
                          </a:solidFill>
                          <a:effectLst/>
                          <a:latin typeface="+mn-lt"/>
                          <a:ea typeface="+mn-ea"/>
                          <a:cs typeface="+mn-cs"/>
                        </a:rPr>
                        <a:t>**</a:t>
                      </a:r>
                      <a:r>
                        <a:rPr lang="en-US" sz="900" b="0" i="1" u="none" strike="noStrike" kern="1200">
                          <a:solidFill>
                            <a:srgbClr val="002060"/>
                          </a:solidFill>
                          <a:effectLst/>
                          <a:latin typeface="+mn-lt"/>
                          <a:ea typeface="+mn-ea"/>
                          <a:cs typeface="+mn-cs"/>
                        </a:rPr>
                        <a:t>15kg/m2</a:t>
                      </a: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1440" lvl="0" algn="l">
                        <a:spcBef>
                          <a:spcPts val="0"/>
                        </a:spcBef>
                      </a:pPr>
                      <a:r>
                        <a:rPr lang="en-US" sz="900" b="0" i="0" u="none" strike="noStrike" kern="1200">
                          <a:solidFill>
                            <a:schemeClr val="accent4">
                              <a:lumMod val="75000"/>
                              <a:lumOff val="25000"/>
                            </a:schemeClr>
                          </a:solidFill>
                          <a:effectLst/>
                          <a:latin typeface="+mn-lt"/>
                          <a:ea typeface="+mn-ea"/>
                          <a:cs typeface="+mn-cs"/>
                        </a:rPr>
                        <a:t>Type 1 | </a:t>
                      </a:r>
                      <a:r>
                        <a:rPr lang="en-US" sz="900" b="0" i="1" u="none" strike="noStrike" kern="1200">
                          <a:solidFill>
                            <a:srgbClr val="002060"/>
                          </a:solidFill>
                          <a:effectLst/>
                          <a:latin typeface="+mn-lt"/>
                          <a:ea typeface="+mn-ea"/>
                          <a:cs typeface="+mn-cs"/>
                        </a:rPr>
                        <a:t>Loại</a:t>
                      </a:r>
                      <a:r>
                        <a:rPr lang="en-US" sz="900" b="0" i="1" u="none" strike="noStrike" kern="1200" baseline="0">
                          <a:solidFill>
                            <a:srgbClr val="002060"/>
                          </a:solidFill>
                          <a:effectLst/>
                          <a:latin typeface="+mn-lt"/>
                          <a:ea typeface="+mn-ea"/>
                          <a:cs typeface="+mn-cs"/>
                        </a:rPr>
                        <a:t> 1 </a:t>
                      </a:r>
                      <a:r>
                        <a:rPr lang="en-US" sz="900" b="0" i="0" u="none" strike="noStrike" baseline="0">
                          <a:solidFill>
                            <a:schemeClr val="tx1">
                              <a:lumMod val="75000"/>
                              <a:lumOff val="25000"/>
                            </a:schemeClr>
                          </a:solidFill>
                          <a:effectLst/>
                          <a:latin typeface="+mn-lt"/>
                        </a:rPr>
                        <a:t>(77.29%):</a:t>
                      </a:r>
                      <a:endParaRPr lang="en-US" sz="900" b="0" i="0" u="none" strike="noStrike">
                        <a:solidFill>
                          <a:schemeClr val="tx1">
                            <a:lumMod val="75000"/>
                            <a:lumOff val="25000"/>
                          </a:schemeClr>
                        </a:solidFill>
                        <a:effectLst/>
                        <a:latin typeface="+mn-lt"/>
                      </a:endParaRPr>
                    </a:p>
                    <a:p>
                      <a:pPr marL="262890" lvl="0" indent="-171450" algn="l">
                        <a:spcBef>
                          <a:spcPts val="0"/>
                        </a:spcBef>
                        <a:buFontTx/>
                        <a:buChar char="-"/>
                      </a:pPr>
                      <a:r>
                        <a:rPr lang="en-US" sz="900" b="0" i="0" u="none" strike="noStrike">
                          <a:solidFill>
                            <a:schemeClr val="tx1">
                              <a:lumMod val="75000"/>
                              <a:lumOff val="25000"/>
                            </a:schemeClr>
                          </a:solidFill>
                          <a:effectLst/>
                          <a:latin typeface="+mn-lt"/>
                        </a:rPr>
                        <a:t>RC Concrete Slab 155.72mm</a:t>
                      </a:r>
                      <a:r>
                        <a:rPr lang="en-US" sz="900" b="0" i="0" u="none" strike="noStrike" baseline="0">
                          <a:solidFill>
                            <a:schemeClr val="tx1">
                              <a:lumMod val="75000"/>
                              <a:lumOff val="25000"/>
                            </a:schemeClr>
                          </a:solidFill>
                          <a:effectLst/>
                          <a:latin typeface="+mn-lt"/>
                        </a:rPr>
                        <a:t> | </a:t>
                      </a:r>
                      <a:r>
                        <a:rPr lang="en-US" sz="900" b="0" i="1" u="none" strike="noStrike">
                          <a:solidFill>
                            <a:srgbClr val="002060"/>
                          </a:solidFill>
                          <a:effectLst/>
                          <a:latin typeface="+mn-lt"/>
                        </a:rPr>
                        <a:t>Mái</a:t>
                      </a:r>
                      <a:r>
                        <a:rPr lang="en-US" sz="900" b="0" i="1" u="none" strike="noStrike" baseline="0">
                          <a:solidFill>
                            <a:srgbClr val="002060"/>
                          </a:solidFill>
                          <a:effectLst/>
                          <a:latin typeface="+mn-lt"/>
                        </a:rPr>
                        <a:t> BTCT 155.72mm</a:t>
                      </a:r>
                    </a:p>
                    <a:p>
                      <a:pPr marL="262890" marR="0" lvl="0" indent="-171450" algn="l" defTabSz="914400" rtl="0" eaLnBrk="1" fontAlgn="auto" latinLnBrk="0" hangingPunct="1">
                        <a:lnSpc>
                          <a:spcPct val="100000"/>
                        </a:lnSpc>
                        <a:spcBef>
                          <a:spcPts val="0"/>
                        </a:spcBef>
                        <a:spcAft>
                          <a:spcPts val="0"/>
                        </a:spcAft>
                        <a:buClrTx/>
                        <a:buSzTx/>
                        <a:buFontTx/>
                        <a:buChar char="-"/>
                        <a:tabLst/>
                        <a:defRPr/>
                      </a:pPr>
                      <a:r>
                        <a:rPr lang="en-US" sz="900" b="0" i="0" u="none" strike="noStrike" kern="1200">
                          <a:solidFill>
                            <a:schemeClr val="tx1">
                              <a:lumMod val="75000"/>
                              <a:lumOff val="25000"/>
                            </a:schemeClr>
                          </a:solidFill>
                          <a:effectLst/>
                          <a:latin typeface="+mn-lt"/>
                          <a:ea typeface="+mn-ea"/>
                          <a:cs typeface="+mn-cs"/>
                        </a:rPr>
                        <a:t>Rebar: **20kg/m2 |</a:t>
                      </a:r>
                      <a:r>
                        <a:rPr lang="en-US" sz="900" b="0" i="0" u="none" strike="noStrike" kern="1200" baseline="0">
                          <a:solidFill>
                            <a:schemeClr val="tx1">
                              <a:lumMod val="75000"/>
                              <a:lumOff val="25000"/>
                            </a:schemeClr>
                          </a:solidFill>
                          <a:effectLst/>
                          <a:latin typeface="+mn-lt"/>
                          <a:ea typeface="+mn-ea"/>
                          <a:cs typeface="+mn-cs"/>
                        </a:rPr>
                        <a:t> </a:t>
                      </a:r>
                      <a:r>
                        <a:rPr lang="en-US" sz="900" b="0" i="1" u="none" strike="noStrike" kern="1200">
                          <a:solidFill>
                            <a:srgbClr val="002060"/>
                          </a:solidFill>
                          <a:effectLst/>
                          <a:latin typeface="+mn-lt"/>
                          <a:ea typeface="+mn-ea"/>
                          <a:cs typeface="+mn-cs"/>
                        </a:rPr>
                        <a:t>Tỷ lệ thép: </a:t>
                      </a:r>
                      <a:r>
                        <a:rPr lang="vi-VN" sz="900" b="0" i="1" u="none" strike="noStrike" kern="1200">
                          <a:solidFill>
                            <a:srgbClr val="002060"/>
                          </a:solidFill>
                          <a:effectLst/>
                          <a:latin typeface="+mn-lt"/>
                          <a:ea typeface="+mn-ea"/>
                          <a:cs typeface="+mn-cs"/>
                        </a:rPr>
                        <a:t>**</a:t>
                      </a:r>
                      <a:r>
                        <a:rPr lang="en-US" sz="900" b="0" i="1" u="none" strike="noStrike" kern="1200">
                          <a:solidFill>
                            <a:srgbClr val="002060"/>
                          </a:solidFill>
                          <a:effectLst/>
                          <a:latin typeface="+mn-lt"/>
                          <a:ea typeface="+mn-ea"/>
                          <a:cs typeface="+mn-cs"/>
                        </a:rPr>
                        <a:t>20kg/m2</a:t>
                      </a:r>
                    </a:p>
                    <a:p>
                      <a:pPr marL="91440" lvl="0" algn="l">
                        <a:spcBef>
                          <a:spcPts val="0"/>
                        </a:spcBef>
                      </a:pPr>
                      <a:r>
                        <a:rPr lang="en-US" sz="900" b="0" i="0" u="none" strike="noStrike" kern="1200">
                          <a:solidFill>
                            <a:schemeClr val="accent4">
                              <a:lumMod val="75000"/>
                              <a:lumOff val="25000"/>
                            </a:schemeClr>
                          </a:solidFill>
                          <a:effectLst/>
                          <a:latin typeface="+mn-lt"/>
                          <a:ea typeface="+mn-ea"/>
                          <a:cs typeface="+mn-cs"/>
                        </a:rPr>
                        <a:t>Type 2 | </a:t>
                      </a:r>
                      <a:r>
                        <a:rPr lang="en-US" sz="900" b="0" i="1" u="none" strike="noStrike" kern="1200">
                          <a:solidFill>
                            <a:srgbClr val="002060"/>
                          </a:solidFill>
                          <a:effectLst/>
                          <a:latin typeface="+mn-lt"/>
                          <a:ea typeface="+mn-ea"/>
                          <a:cs typeface="+mn-cs"/>
                        </a:rPr>
                        <a:t>Loại</a:t>
                      </a:r>
                      <a:r>
                        <a:rPr lang="en-US" sz="900" b="0" i="1" u="none" strike="noStrike" kern="1200" baseline="0">
                          <a:solidFill>
                            <a:srgbClr val="002060"/>
                          </a:solidFill>
                          <a:effectLst/>
                          <a:latin typeface="+mn-lt"/>
                          <a:ea typeface="+mn-ea"/>
                          <a:cs typeface="+mn-cs"/>
                        </a:rPr>
                        <a:t>  </a:t>
                      </a:r>
                      <a:r>
                        <a:rPr lang="en-US" sz="900" b="0" i="0" u="none" strike="noStrike" baseline="0">
                          <a:solidFill>
                            <a:schemeClr val="tx1">
                              <a:lumMod val="75000"/>
                              <a:lumOff val="25000"/>
                            </a:schemeClr>
                          </a:solidFill>
                          <a:effectLst/>
                          <a:latin typeface="+mn-lt"/>
                        </a:rPr>
                        <a:t>(22.71%):</a:t>
                      </a:r>
                      <a:endParaRPr lang="en-US" sz="900" b="0" i="0" u="none" strike="noStrike">
                        <a:solidFill>
                          <a:schemeClr val="tx1">
                            <a:lumMod val="75000"/>
                            <a:lumOff val="25000"/>
                          </a:schemeClr>
                        </a:solidFill>
                        <a:effectLst/>
                        <a:latin typeface="+mn-lt"/>
                      </a:endParaRPr>
                    </a:p>
                    <a:p>
                      <a:pPr marL="262890" lvl="0" indent="-171450" algn="l">
                        <a:spcBef>
                          <a:spcPts val="0"/>
                        </a:spcBef>
                        <a:buFontTx/>
                        <a:buChar char="-"/>
                      </a:pPr>
                      <a:r>
                        <a:rPr lang="en-US" sz="900" b="0" i="0" u="none" strike="noStrike">
                          <a:solidFill>
                            <a:schemeClr val="tx1">
                              <a:lumMod val="75000"/>
                              <a:lumOff val="25000"/>
                            </a:schemeClr>
                          </a:solidFill>
                          <a:effectLst/>
                          <a:latin typeface="+mn-lt"/>
                        </a:rPr>
                        <a:t>RC Concrete</a:t>
                      </a:r>
                      <a:r>
                        <a:rPr lang="en-US" sz="900" b="0" i="0" u="none" strike="noStrike" baseline="0">
                          <a:solidFill>
                            <a:schemeClr val="tx1">
                              <a:lumMod val="75000"/>
                              <a:lumOff val="25000"/>
                            </a:schemeClr>
                          </a:solidFill>
                          <a:effectLst/>
                          <a:latin typeface="+mn-lt"/>
                        </a:rPr>
                        <a:t> Slab (PT slab) 257.43</a:t>
                      </a:r>
                      <a:r>
                        <a:rPr lang="en-US" sz="900" b="0" i="0" u="none" strike="noStrike">
                          <a:solidFill>
                            <a:schemeClr val="tx1">
                              <a:lumMod val="75000"/>
                              <a:lumOff val="25000"/>
                            </a:schemeClr>
                          </a:solidFill>
                          <a:effectLst/>
                          <a:latin typeface="+mn-lt"/>
                        </a:rPr>
                        <a:t>mm</a:t>
                      </a:r>
                      <a:r>
                        <a:rPr lang="en-US" sz="900" b="0" i="0" u="none" strike="noStrike" baseline="0">
                          <a:solidFill>
                            <a:schemeClr val="tx1">
                              <a:lumMod val="75000"/>
                              <a:lumOff val="25000"/>
                            </a:schemeClr>
                          </a:solidFill>
                          <a:effectLst/>
                          <a:latin typeface="+mn-lt"/>
                        </a:rPr>
                        <a:t> | </a:t>
                      </a:r>
                      <a:r>
                        <a:rPr lang="en-US" sz="900" b="0" i="1" u="none" strike="noStrike">
                          <a:solidFill>
                            <a:srgbClr val="002060"/>
                          </a:solidFill>
                          <a:effectLst/>
                          <a:latin typeface="+mn-lt"/>
                        </a:rPr>
                        <a:t>Mái</a:t>
                      </a:r>
                      <a:r>
                        <a:rPr lang="en-US" sz="900" b="0" i="1" u="none" strike="noStrike" baseline="0">
                          <a:solidFill>
                            <a:srgbClr val="002060"/>
                          </a:solidFill>
                          <a:effectLst/>
                          <a:latin typeface="+mn-lt"/>
                        </a:rPr>
                        <a:t> BTCT (sàn PT) 257.43mm</a:t>
                      </a:r>
                    </a:p>
                    <a:p>
                      <a:pPr marL="262890" marR="0" lvl="0" indent="-171450" algn="l" defTabSz="914400" rtl="0" eaLnBrk="1" fontAlgn="auto" latinLnBrk="0" hangingPunct="1">
                        <a:lnSpc>
                          <a:spcPct val="100000"/>
                        </a:lnSpc>
                        <a:spcBef>
                          <a:spcPts val="0"/>
                        </a:spcBef>
                        <a:spcAft>
                          <a:spcPts val="0"/>
                        </a:spcAft>
                        <a:buClrTx/>
                        <a:buSzTx/>
                        <a:buFontTx/>
                        <a:buChar char="-"/>
                        <a:tabLst/>
                        <a:defRPr/>
                      </a:pPr>
                      <a:r>
                        <a:rPr lang="en-US" sz="900" b="0" i="0" u="none" strike="noStrike" kern="1200">
                          <a:solidFill>
                            <a:schemeClr val="tx1">
                              <a:lumMod val="75000"/>
                              <a:lumOff val="25000"/>
                            </a:schemeClr>
                          </a:solidFill>
                          <a:effectLst/>
                          <a:latin typeface="+mn-lt"/>
                          <a:ea typeface="+mn-ea"/>
                          <a:cs typeface="+mn-cs"/>
                        </a:rPr>
                        <a:t>Rebar: **15kg/m2 |</a:t>
                      </a:r>
                      <a:r>
                        <a:rPr lang="en-US" sz="900" b="0" i="0" u="none" strike="noStrike" kern="1200" baseline="0">
                          <a:solidFill>
                            <a:schemeClr val="tx1">
                              <a:lumMod val="75000"/>
                              <a:lumOff val="25000"/>
                            </a:schemeClr>
                          </a:solidFill>
                          <a:effectLst/>
                          <a:latin typeface="+mn-lt"/>
                          <a:ea typeface="+mn-ea"/>
                          <a:cs typeface="+mn-cs"/>
                        </a:rPr>
                        <a:t> </a:t>
                      </a:r>
                      <a:r>
                        <a:rPr lang="en-US" sz="900" b="0" i="1" u="none" strike="noStrike" kern="1200">
                          <a:solidFill>
                            <a:srgbClr val="002060"/>
                          </a:solidFill>
                          <a:effectLst/>
                          <a:latin typeface="+mn-lt"/>
                          <a:ea typeface="+mn-ea"/>
                          <a:cs typeface="+mn-cs"/>
                        </a:rPr>
                        <a:t>Tỷ lệ thép: </a:t>
                      </a:r>
                      <a:r>
                        <a:rPr lang="vi-VN" sz="900" b="0" i="1" u="none" strike="noStrike" kern="1200">
                          <a:solidFill>
                            <a:srgbClr val="002060"/>
                          </a:solidFill>
                          <a:effectLst/>
                          <a:latin typeface="+mn-lt"/>
                          <a:ea typeface="+mn-ea"/>
                          <a:cs typeface="+mn-cs"/>
                        </a:rPr>
                        <a:t>**</a:t>
                      </a:r>
                      <a:r>
                        <a:rPr lang="en-US" sz="900" b="0" i="1" u="none" strike="noStrike" kern="1200">
                          <a:solidFill>
                            <a:srgbClr val="002060"/>
                          </a:solidFill>
                          <a:effectLst/>
                          <a:latin typeface="+mn-lt"/>
                          <a:ea typeface="+mn-ea"/>
                          <a:cs typeface="+mn-cs"/>
                        </a:rPr>
                        <a:t>15kg/m2</a:t>
                      </a: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1440" marR="0" lvl="0" indent="0" algn="l" defTabSz="914400" rtl="0" eaLnBrk="1" fontAlgn="t" latinLnBrk="0" hangingPunct="1">
                        <a:lnSpc>
                          <a:spcPct val="100000"/>
                        </a:lnSpc>
                        <a:spcBef>
                          <a:spcPts val="0"/>
                        </a:spcBef>
                        <a:spcAft>
                          <a:spcPts val="0"/>
                        </a:spcAft>
                        <a:buClrTx/>
                        <a:buSzTx/>
                        <a:buFontTx/>
                        <a:buNone/>
                        <a:tabLst/>
                        <a:defRPr/>
                      </a:pPr>
                      <a:r>
                        <a:rPr lang="en-US" sz="900" b="1" i="0" u="none" strike="noStrike" kern="1200" dirty="0">
                          <a:solidFill>
                            <a:srgbClr val="C00000"/>
                          </a:solidFill>
                          <a:effectLst/>
                          <a:latin typeface="+mn-lt"/>
                          <a:ea typeface="+mn-ea"/>
                          <a:cs typeface="+mn-cs"/>
                        </a:rPr>
                        <a:t>Concrete Slab 218.88</a:t>
                      </a:r>
                      <a:r>
                        <a:rPr lang="en-US" sz="900" b="1" i="0" u="none" strike="noStrike" kern="1200" baseline="0" dirty="0">
                          <a:solidFill>
                            <a:srgbClr val="C00000"/>
                          </a:solidFill>
                          <a:effectLst/>
                          <a:latin typeface="+mn-lt"/>
                          <a:ea typeface="+mn-ea"/>
                          <a:cs typeface="+mn-cs"/>
                        </a:rPr>
                        <a:t> </a:t>
                      </a:r>
                      <a:r>
                        <a:rPr lang="en-US" sz="900" b="1" i="0" u="none" strike="noStrike" kern="1200" dirty="0">
                          <a:solidFill>
                            <a:srgbClr val="C00000"/>
                          </a:solidFill>
                          <a:effectLst/>
                          <a:latin typeface="+mn-lt"/>
                          <a:ea typeface="+mn-ea"/>
                          <a:cs typeface="+mn-cs"/>
                        </a:rPr>
                        <a:t>mm</a:t>
                      </a:r>
                      <a:r>
                        <a:rPr lang="en-US" sz="900" b="1" i="1" u="none" strike="noStrike" kern="1200" dirty="0">
                          <a:solidFill>
                            <a:srgbClr val="C00000"/>
                          </a:solidFill>
                          <a:effectLst/>
                          <a:latin typeface="+mn-lt"/>
                          <a:ea typeface="+mn-ea"/>
                          <a:cs typeface="+mn-cs"/>
                        </a:rPr>
                        <a:t>,</a:t>
                      </a:r>
                    </a:p>
                    <a:p>
                      <a:pPr marL="91440" marR="0" lvl="0" indent="0" algn="l" defTabSz="914400" rtl="0" eaLnBrk="1" fontAlgn="t" latinLnBrk="0" hangingPunct="1">
                        <a:lnSpc>
                          <a:spcPct val="100000"/>
                        </a:lnSpc>
                        <a:spcBef>
                          <a:spcPts val="0"/>
                        </a:spcBef>
                        <a:spcAft>
                          <a:spcPts val="0"/>
                        </a:spcAft>
                        <a:buClrTx/>
                        <a:buSzTx/>
                        <a:buFontTx/>
                        <a:buNone/>
                        <a:tabLst/>
                        <a:defRPr/>
                      </a:pPr>
                      <a:r>
                        <a:rPr lang="en-US" sz="900" b="1" i="0" u="none" strike="noStrike" kern="1200" dirty="0">
                          <a:solidFill>
                            <a:srgbClr val="C00000"/>
                          </a:solidFill>
                          <a:effectLst/>
                          <a:latin typeface="+mn-lt"/>
                          <a:ea typeface="+mn-ea"/>
                          <a:cs typeface="+mn-cs"/>
                        </a:rPr>
                        <a:t>Rebar: **25kg/m2</a:t>
                      </a:r>
                      <a:endParaRPr lang="en-US" sz="900" b="1" kern="1200" dirty="0">
                        <a:solidFill>
                          <a:srgbClr val="C00000"/>
                        </a:solidFill>
                        <a:effectLst/>
                        <a:latin typeface="+mn-lt"/>
                        <a:ea typeface="+mn-ea"/>
                        <a:cs typeface="+mn-cs"/>
                      </a:endParaRPr>
                    </a:p>
                    <a:p>
                      <a:pPr marL="91440" marR="0" lvl="0" indent="0" algn="l" defTabSz="914400" rtl="0" eaLnBrk="1" fontAlgn="t" latinLnBrk="0" hangingPunct="1">
                        <a:lnSpc>
                          <a:spcPct val="100000"/>
                        </a:lnSpc>
                        <a:spcBef>
                          <a:spcPts val="0"/>
                        </a:spcBef>
                        <a:spcAft>
                          <a:spcPts val="0"/>
                        </a:spcAft>
                        <a:buClrTx/>
                        <a:buSzTx/>
                        <a:buFontTx/>
                        <a:buNone/>
                        <a:tabLst/>
                        <a:defRPr/>
                      </a:pPr>
                      <a:r>
                        <a:rPr lang="en-US" sz="900" b="0" i="1" u="none" strike="noStrike" kern="1200" dirty="0" err="1">
                          <a:solidFill>
                            <a:srgbClr val="002060"/>
                          </a:solidFill>
                          <a:effectLst/>
                          <a:latin typeface="+mn-lt"/>
                          <a:ea typeface="+mn-ea"/>
                          <a:cs typeface="+mn-cs"/>
                        </a:rPr>
                        <a:t>Sàn</a:t>
                      </a:r>
                      <a:r>
                        <a:rPr lang="en-US" sz="900" b="0" i="1" u="none" strike="noStrike" kern="1200" dirty="0">
                          <a:solidFill>
                            <a:srgbClr val="002060"/>
                          </a:solidFill>
                          <a:effectLst/>
                          <a:latin typeface="+mn-lt"/>
                          <a:ea typeface="+mn-ea"/>
                          <a:cs typeface="+mn-cs"/>
                        </a:rPr>
                        <a:t> BTCT 218.88</a:t>
                      </a:r>
                      <a:r>
                        <a:rPr lang="en-US" sz="900" b="0" i="1" u="none" strike="noStrike" kern="1200" baseline="0" dirty="0">
                          <a:solidFill>
                            <a:srgbClr val="002060"/>
                          </a:solidFill>
                          <a:effectLst/>
                          <a:latin typeface="+mn-lt"/>
                          <a:ea typeface="+mn-ea"/>
                          <a:cs typeface="+mn-cs"/>
                        </a:rPr>
                        <a:t> </a:t>
                      </a:r>
                      <a:r>
                        <a:rPr lang="en-US" sz="900" b="0" i="1" u="none" strike="noStrike" kern="1200" dirty="0">
                          <a:solidFill>
                            <a:srgbClr val="002060"/>
                          </a:solidFill>
                          <a:effectLst/>
                          <a:latin typeface="+mn-lt"/>
                          <a:ea typeface="+mn-ea"/>
                          <a:cs typeface="+mn-cs"/>
                        </a:rPr>
                        <a:t>mm,</a:t>
                      </a:r>
                    </a:p>
                    <a:p>
                      <a:pPr marL="91440" marR="0" lvl="0" indent="0" algn="l" defTabSz="914400" rtl="0" eaLnBrk="1" fontAlgn="t" latinLnBrk="0" hangingPunct="1">
                        <a:lnSpc>
                          <a:spcPct val="100000"/>
                        </a:lnSpc>
                        <a:spcBef>
                          <a:spcPts val="0"/>
                        </a:spcBef>
                        <a:spcAft>
                          <a:spcPts val="0"/>
                        </a:spcAft>
                        <a:buClrTx/>
                        <a:buSzTx/>
                        <a:buFontTx/>
                        <a:buNone/>
                        <a:tabLst/>
                        <a:defRPr/>
                      </a:pPr>
                      <a:r>
                        <a:rPr lang="en-US" sz="900" b="0" i="1" u="none" strike="noStrike" kern="1200" dirty="0" err="1">
                          <a:solidFill>
                            <a:srgbClr val="002060"/>
                          </a:solidFill>
                          <a:effectLst/>
                          <a:latin typeface="+mn-lt"/>
                          <a:ea typeface="+mn-ea"/>
                          <a:cs typeface="+mn-cs"/>
                        </a:rPr>
                        <a:t>Tỷ</a:t>
                      </a:r>
                      <a:r>
                        <a:rPr lang="en-US" sz="900" b="0" i="1" u="none" strike="noStrike" kern="1200" dirty="0">
                          <a:solidFill>
                            <a:srgbClr val="002060"/>
                          </a:solidFill>
                          <a:effectLst/>
                          <a:latin typeface="+mn-lt"/>
                          <a:ea typeface="+mn-ea"/>
                          <a:cs typeface="+mn-cs"/>
                        </a:rPr>
                        <a:t> </a:t>
                      </a:r>
                      <a:r>
                        <a:rPr lang="en-US" sz="900" b="0" i="1" u="none" strike="noStrike" kern="1200" dirty="0" err="1">
                          <a:solidFill>
                            <a:srgbClr val="002060"/>
                          </a:solidFill>
                          <a:effectLst/>
                          <a:latin typeface="+mn-lt"/>
                          <a:ea typeface="+mn-ea"/>
                          <a:cs typeface="+mn-cs"/>
                        </a:rPr>
                        <a:t>lệ</a:t>
                      </a:r>
                      <a:r>
                        <a:rPr lang="en-US" sz="900" b="0" i="1" u="none" strike="noStrike" kern="1200" dirty="0">
                          <a:solidFill>
                            <a:srgbClr val="002060"/>
                          </a:solidFill>
                          <a:effectLst/>
                          <a:latin typeface="+mn-lt"/>
                          <a:ea typeface="+mn-ea"/>
                          <a:cs typeface="+mn-cs"/>
                        </a:rPr>
                        <a:t> </a:t>
                      </a:r>
                      <a:r>
                        <a:rPr lang="en-US" sz="900" b="0" i="1" u="none" strike="noStrike" kern="1200" dirty="0" err="1">
                          <a:solidFill>
                            <a:srgbClr val="002060"/>
                          </a:solidFill>
                          <a:effectLst/>
                          <a:latin typeface="+mn-lt"/>
                          <a:ea typeface="+mn-ea"/>
                          <a:cs typeface="+mn-cs"/>
                        </a:rPr>
                        <a:t>thép</a:t>
                      </a:r>
                      <a:r>
                        <a:rPr lang="en-US" sz="900" b="0" i="1" u="none" strike="noStrike" kern="1200" dirty="0">
                          <a:solidFill>
                            <a:srgbClr val="002060"/>
                          </a:solidFill>
                          <a:effectLst/>
                          <a:latin typeface="+mn-lt"/>
                          <a:ea typeface="+mn-ea"/>
                          <a:cs typeface="+mn-cs"/>
                        </a:rPr>
                        <a:t>: </a:t>
                      </a:r>
                      <a:r>
                        <a:rPr lang="vi-VN" sz="900" b="0" i="1" u="none" strike="noStrike" kern="1200" dirty="0">
                          <a:solidFill>
                            <a:srgbClr val="002060"/>
                          </a:solidFill>
                          <a:effectLst/>
                          <a:latin typeface="+mn-lt"/>
                          <a:ea typeface="+mn-ea"/>
                          <a:cs typeface="+mn-cs"/>
                        </a:rPr>
                        <a:t>**</a:t>
                      </a:r>
                      <a:r>
                        <a:rPr lang="en-US" sz="900" b="0" i="1" u="none" strike="noStrike" kern="1200" dirty="0">
                          <a:solidFill>
                            <a:srgbClr val="002060"/>
                          </a:solidFill>
                          <a:effectLst/>
                          <a:latin typeface="+mn-lt"/>
                          <a:ea typeface="+mn-ea"/>
                          <a:cs typeface="+mn-cs"/>
                        </a:rPr>
                        <a:t>25kg/m2</a:t>
                      </a: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9715178"/>
                  </a:ext>
                </a:extLst>
              </a:tr>
              <a:tr h="68868">
                <a:tc>
                  <a:txBody>
                    <a:bodyPr/>
                    <a:lstStyle/>
                    <a:p>
                      <a:pPr marL="91440" marR="0" lvl="0" indent="0" algn="l" defTabSz="914400" rtl="0" eaLnBrk="1" fontAlgn="t"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chemeClr val="tx1">
                              <a:lumMod val="75000"/>
                              <a:lumOff val="25000"/>
                            </a:schemeClr>
                          </a:solidFill>
                          <a:effectLst/>
                          <a:uLnTx/>
                          <a:uFillTx/>
                          <a:latin typeface="+mn-lt"/>
                          <a:ea typeface="+mn-ea"/>
                          <a:cs typeface="+mn-cs"/>
                        </a:rPr>
                        <a:t>MEM05</a:t>
                      </a: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9F"/>
                    </a:solidFill>
                  </a:tcPr>
                </a:tc>
                <a:tc>
                  <a:txBody>
                    <a:bodyPr/>
                    <a:lstStyle/>
                    <a:p>
                      <a:pPr marL="91440" lvl="0" algn="l" defTabSz="914400" rtl="0" eaLnBrk="1" fontAlgn="t" latinLnBrk="0" hangingPunct="1"/>
                      <a:r>
                        <a:rPr lang="en-US" sz="900" b="0" i="0" u="none" strike="noStrike" kern="1200">
                          <a:solidFill>
                            <a:schemeClr val="tx1">
                              <a:lumMod val="75000"/>
                              <a:lumOff val="25000"/>
                            </a:schemeClr>
                          </a:solidFill>
                          <a:effectLst/>
                          <a:latin typeface="+mn-lt"/>
                          <a:ea typeface="+mn-ea"/>
                          <a:cs typeface="+mn-cs"/>
                        </a:rPr>
                        <a:t>Exterior Walls</a:t>
                      </a:r>
                    </a:p>
                    <a:p>
                      <a:pPr marL="91440" lvl="0" algn="l" defTabSz="914400" rtl="0" eaLnBrk="1" fontAlgn="t" latinLnBrk="0" hangingPunct="1"/>
                      <a:r>
                        <a:rPr lang="en-US" sz="900" b="0" i="1" u="none" strike="noStrike" kern="1200">
                          <a:solidFill>
                            <a:srgbClr val="002060"/>
                          </a:solidFill>
                          <a:effectLst/>
                          <a:latin typeface="+mn-lt"/>
                          <a:ea typeface="+mn-ea"/>
                          <a:cs typeface="+mn-cs"/>
                        </a:rPr>
                        <a:t>Kết cấu tường ngoàI</a:t>
                      </a: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9F"/>
                    </a:solidFill>
                  </a:tcPr>
                </a:tc>
                <a:tc>
                  <a:txBody>
                    <a:bodyPr/>
                    <a:lstStyle/>
                    <a:p>
                      <a:pPr marL="91440" marR="0" lvl="0" indent="0" algn="l" defTabSz="914400" rtl="0" eaLnBrk="1" fontAlgn="t"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2">
                              <a:lumMod val="75000"/>
                              <a:lumOff val="25000"/>
                            </a:schemeClr>
                          </a:solidFill>
                          <a:effectLst/>
                          <a:uLnTx/>
                          <a:uFillTx/>
                          <a:latin typeface="Arial" panose="020B0604020202020204" pitchFamily="34" charset="0"/>
                          <a:ea typeface="+mn-ea"/>
                          <a:cs typeface="Arial" panose="020B0604020202020204" pitchFamily="34" charset="0"/>
                        </a:rPr>
                        <a:t>**Cored Brick Wall 215 mm</a:t>
                      </a:r>
                      <a:endParaRPr lang="en-US" sz="900" b="0" i="0" u="none" strike="noStrike" kern="1200">
                        <a:solidFill>
                          <a:schemeClr val="accent4">
                            <a:lumMod val="75000"/>
                            <a:lumOff val="25000"/>
                          </a:schemeClr>
                        </a:solidFill>
                        <a:effectLst/>
                        <a:latin typeface="+mn-lt"/>
                        <a:ea typeface="+mn-ea"/>
                        <a:cs typeface="+mn-cs"/>
                      </a:endParaRPr>
                    </a:p>
                    <a:p>
                      <a:pPr marL="91440" marR="0" lvl="0" indent="0" algn="l" defTabSz="914400" rtl="0" eaLnBrk="1" fontAlgn="t" latinLnBrk="0" hangingPunct="1">
                        <a:lnSpc>
                          <a:spcPct val="100000"/>
                        </a:lnSpc>
                        <a:spcBef>
                          <a:spcPts val="0"/>
                        </a:spcBef>
                        <a:spcAft>
                          <a:spcPts val="0"/>
                        </a:spcAft>
                        <a:buClrTx/>
                        <a:buSzTx/>
                        <a:buFontTx/>
                        <a:buNone/>
                        <a:tabLst/>
                        <a:defRPr/>
                      </a:pPr>
                      <a:r>
                        <a:rPr lang="en-US" sz="900" b="0" i="1" u="none" strike="noStrike" kern="1200" baseline="0">
                          <a:solidFill>
                            <a:srgbClr val="002060"/>
                          </a:solidFill>
                          <a:effectLst/>
                          <a:latin typeface="+mn-lt"/>
                          <a:ea typeface="+mn-ea"/>
                          <a:cs typeface="+mn-cs"/>
                        </a:rPr>
                        <a:t>**</a:t>
                      </a:r>
                      <a:r>
                        <a:rPr lang="en-US" sz="900" b="0" i="1" u="none" strike="noStrike" kern="1200">
                          <a:solidFill>
                            <a:srgbClr val="002060"/>
                          </a:solidFill>
                          <a:effectLst/>
                          <a:latin typeface="+mn-lt"/>
                          <a:ea typeface="+mn-ea"/>
                          <a:cs typeface="+mn-cs"/>
                        </a:rPr>
                        <a:t>Tường</a:t>
                      </a:r>
                      <a:r>
                        <a:rPr lang="en-US" sz="900" b="0" i="1" u="none" strike="noStrike" kern="1200" baseline="0">
                          <a:solidFill>
                            <a:srgbClr val="002060"/>
                          </a:solidFill>
                          <a:effectLst/>
                          <a:latin typeface="+mn-lt"/>
                          <a:ea typeface="+mn-ea"/>
                          <a:cs typeface="+mn-cs"/>
                        </a:rPr>
                        <a:t> gạch nung 215 mm</a:t>
                      </a: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1440" marR="0" lvl="0" indent="0" algn="l" defTabSz="914400" rtl="0" eaLnBrk="1" fontAlgn="t"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2">
                              <a:lumMod val="75000"/>
                              <a:lumOff val="25000"/>
                            </a:schemeClr>
                          </a:solidFill>
                          <a:effectLst/>
                          <a:uLnTx/>
                          <a:uFillTx/>
                          <a:latin typeface="Arial" panose="020B0604020202020204" pitchFamily="34" charset="0"/>
                          <a:ea typeface="+mn-ea"/>
                          <a:cs typeface="Arial" panose="020B0604020202020204" pitchFamily="34" charset="0"/>
                        </a:rPr>
                        <a:t>**Cored Brick Wall 215 mm</a:t>
                      </a:r>
                      <a:endParaRPr lang="en-US" sz="900" b="0" i="0" u="none" strike="noStrike" kern="1200">
                        <a:solidFill>
                          <a:schemeClr val="accent4">
                            <a:lumMod val="75000"/>
                            <a:lumOff val="25000"/>
                          </a:schemeClr>
                        </a:solidFill>
                        <a:effectLst/>
                        <a:latin typeface="+mn-lt"/>
                        <a:ea typeface="+mn-ea"/>
                        <a:cs typeface="+mn-cs"/>
                      </a:endParaRPr>
                    </a:p>
                    <a:p>
                      <a:pPr marL="91440" marR="0" lvl="0" indent="0" algn="l" defTabSz="914400" rtl="0" eaLnBrk="1" fontAlgn="t" latinLnBrk="0" hangingPunct="1">
                        <a:lnSpc>
                          <a:spcPct val="100000"/>
                        </a:lnSpc>
                        <a:spcBef>
                          <a:spcPts val="0"/>
                        </a:spcBef>
                        <a:spcAft>
                          <a:spcPts val="0"/>
                        </a:spcAft>
                        <a:buClrTx/>
                        <a:buSzTx/>
                        <a:buFontTx/>
                        <a:buNone/>
                        <a:tabLst/>
                        <a:defRPr/>
                      </a:pPr>
                      <a:r>
                        <a:rPr lang="en-US" sz="900" b="0" i="1" u="none" strike="noStrike" kern="1200" baseline="0">
                          <a:solidFill>
                            <a:srgbClr val="002060"/>
                          </a:solidFill>
                          <a:effectLst/>
                          <a:latin typeface="+mn-lt"/>
                          <a:ea typeface="+mn-ea"/>
                          <a:cs typeface="+mn-cs"/>
                        </a:rPr>
                        <a:t>**</a:t>
                      </a:r>
                      <a:r>
                        <a:rPr lang="en-US" sz="900" b="0" i="1" u="none" strike="noStrike" kern="1200">
                          <a:solidFill>
                            <a:srgbClr val="002060"/>
                          </a:solidFill>
                          <a:effectLst/>
                          <a:latin typeface="+mn-lt"/>
                          <a:ea typeface="+mn-ea"/>
                          <a:cs typeface="+mn-cs"/>
                        </a:rPr>
                        <a:t>Tường</a:t>
                      </a:r>
                      <a:r>
                        <a:rPr lang="en-US" sz="900" b="0" i="1" u="none" strike="noStrike" kern="1200" baseline="0">
                          <a:solidFill>
                            <a:srgbClr val="002060"/>
                          </a:solidFill>
                          <a:effectLst/>
                          <a:latin typeface="+mn-lt"/>
                          <a:ea typeface="+mn-ea"/>
                          <a:cs typeface="+mn-cs"/>
                        </a:rPr>
                        <a:t> gạch nung 215 mm</a:t>
                      </a: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1440" marR="0" lvl="0" indent="0" algn="l" defTabSz="914400" rtl="0" eaLnBrk="1" fontAlgn="t"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2">
                              <a:lumMod val="75000"/>
                              <a:lumOff val="25000"/>
                            </a:schemeClr>
                          </a:solidFill>
                          <a:effectLst/>
                          <a:uLnTx/>
                          <a:uFillTx/>
                          <a:latin typeface="Arial" panose="020B0604020202020204" pitchFamily="34" charset="0"/>
                          <a:ea typeface="+mn-ea"/>
                          <a:cs typeface="Arial" panose="020B0604020202020204" pitchFamily="34" charset="0"/>
                        </a:rPr>
                        <a:t>**Cored Brick Wall 215 mm</a:t>
                      </a:r>
                      <a:endParaRPr lang="en-US" sz="900" b="0" i="0" u="none" strike="noStrike" kern="1200">
                        <a:solidFill>
                          <a:schemeClr val="accent4">
                            <a:lumMod val="75000"/>
                            <a:lumOff val="25000"/>
                          </a:schemeClr>
                        </a:solidFill>
                        <a:effectLst/>
                        <a:latin typeface="+mn-lt"/>
                        <a:ea typeface="+mn-ea"/>
                        <a:cs typeface="+mn-cs"/>
                      </a:endParaRPr>
                    </a:p>
                    <a:p>
                      <a:pPr marL="91440" marR="0" lvl="0" indent="0" algn="l" defTabSz="914400" rtl="0" eaLnBrk="1" fontAlgn="t" latinLnBrk="0" hangingPunct="1">
                        <a:lnSpc>
                          <a:spcPct val="100000"/>
                        </a:lnSpc>
                        <a:spcBef>
                          <a:spcPts val="0"/>
                        </a:spcBef>
                        <a:spcAft>
                          <a:spcPts val="0"/>
                        </a:spcAft>
                        <a:buClrTx/>
                        <a:buSzTx/>
                        <a:buFontTx/>
                        <a:buNone/>
                        <a:tabLst/>
                        <a:defRPr/>
                      </a:pPr>
                      <a:r>
                        <a:rPr lang="en-US" sz="900" b="0" i="1" u="none" strike="noStrike" kern="1200" baseline="0">
                          <a:solidFill>
                            <a:srgbClr val="002060"/>
                          </a:solidFill>
                          <a:effectLst/>
                          <a:latin typeface="+mn-lt"/>
                          <a:ea typeface="+mn-ea"/>
                          <a:cs typeface="+mn-cs"/>
                        </a:rPr>
                        <a:t>**</a:t>
                      </a:r>
                      <a:r>
                        <a:rPr lang="en-US" sz="900" b="0" i="1" u="none" strike="noStrike" kern="1200">
                          <a:solidFill>
                            <a:srgbClr val="002060"/>
                          </a:solidFill>
                          <a:effectLst/>
                          <a:latin typeface="+mn-lt"/>
                          <a:ea typeface="+mn-ea"/>
                          <a:cs typeface="+mn-cs"/>
                        </a:rPr>
                        <a:t>Tường</a:t>
                      </a:r>
                      <a:r>
                        <a:rPr lang="en-US" sz="900" b="0" i="1" u="none" strike="noStrike" kern="1200" baseline="0">
                          <a:solidFill>
                            <a:srgbClr val="002060"/>
                          </a:solidFill>
                          <a:effectLst/>
                          <a:latin typeface="+mn-lt"/>
                          <a:ea typeface="+mn-ea"/>
                          <a:cs typeface="+mn-cs"/>
                        </a:rPr>
                        <a:t> gạch nung 215 mm</a:t>
                      </a: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9249979"/>
                  </a:ext>
                </a:extLst>
              </a:tr>
              <a:tr h="541351">
                <a:tc>
                  <a:txBody>
                    <a:bodyPr/>
                    <a:lstStyle/>
                    <a:p>
                      <a:pPr marL="91440" marR="0" lvl="0" indent="0" algn="l" defTabSz="914400" rtl="0" eaLnBrk="1" fontAlgn="t"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chemeClr val="tx1">
                              <a:lumMod val="75000"/>
                              <a:lumOff val="25000"/>
                            </a:schemeClr>
                          </a:solidFill>
                          <a:effectLst/>
                          <a:uLnTx/>
                          <a:uFillTx/>
                          <a:latin typeface="+mn-lt"/>
                          <a:ea typeface="+mn-ea"/>
                          <a:cs typeface="+mn-cs"/>
                        </a:rPr>
                        <a:t>MEM06</a:t>
                      </a: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9F"/>
                    </a:solidFill>
                  </a:tcPr>
                </a:tc>
                <a:tc>
                  <a:txBody>
                    <a:bodyPr/>
                    <a:lstStyle/>
                    <a:p>
                      <a:pPr marL="91440" lvl="0" algn="l" defTabSz="914400" rtl="0" eaLnBrk="1" fontAlgn="t" latinLnBrk="0" hangingPunct="1"/>
                      <a:r>
                        <a:rPr lang="en-US" sz="900" b="0" i="0" u="none" strike="noStrike" kern="1200">
                          <a:solidFill>
                            <a:schemeClr val="tx1">
                              <a:lumMod val="75000"/>
                              <a:lumOff val="25000"/>
                            </a:schemeClr>
                          </a:solidFill>
                          <a:effectLst/>
                          <a:latin typeface="+mn-lt"/>
                          <a:ea typeface="+mn-ea"/>
                          <a:cs typeface="+mn-cs"/>
                        </a:rPr>
                        <a:t>Interior Walls</a:t>
                      </a:r>
                    </a:p>
                    <a:p>
                      <a:pPr marL="91440" lvl="0" algn="l" defTabSz="914400" rtl="0" eaLnBrk="1" fontAlgn="t" latinLnBrk="0" hangingPunct="1"/>
                      <a:r>
                        <a:rPr lang="en-US" sz="900" b="0" i="1" u="none" strike="noStrike" kern="1200">
                          <a:solidFill>
                            <a:srgbClr val="002060"/>
                          </a:solidFill>
                          <a:effectLst/>
                          <a:latin typeface="+mn-lt"/>
                          <a:ea typeface="+mn-ea"/>
                          <a:cs typeface="+mn-cs"/>
                        </a:rPr>
                        <a:t>Kết cấu tường trong</a:t>
                      </a: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9F"/>
                    </a:solidFill>
                  </a:tcPr>
                </a:tc>
                <a:tc>
                  <a:txBody>
                    <a:bodyPr/>
                    <a:lstStyle/>
                    <a:p>
                      <a:pPr marL="91440" marR="0" lvl="0" indent="0" algn="l" defTabSz="914400" rtl="0" eaLnBrk="1" fontAlgn="t"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2">
                              <a:lumMod val="75000"/>
                              <a:lumOff val="25000"/>
                            </a:schemeClr>
                          </a:solidFill>
                          <a:effectLst/>
                          <a:uLnTx/>
                          <a:uFillTx/>
                          <a:latin typeface="Arial" panose="020B0604020202020204" pitchFamily="34" charset="0"/>
                          <a:ea typeface="+mn-ea"/>
                          <a:cs typeface="Arial" panose="020B0604020202020204" pitchFamily="34" charset="0"/>
                        </a:rPr>
                        <a:t>**Cored Brick Wall 110 mm (36.78%)</a:t>
                      </a:r>
                    </a:p>
                    <a:p>
                      <a:pPr marL="91440" marR="0" lvl="0" indent="0" algn="l" defTabSz="914400" rtl="0" eaLnBrk="1" fontAlgn="t" latinLnBrk="0" hangingPunct="1">
                        <a:lnSpc>
                          <a:spcPct val="100000"/>
                        </a:lnSpc>
                        <a:spcBef>
                          <a:spcPts val="0"/>
                        </a:spcBef>
                        <a:spcAft>
                          <a:spcPts val="0"/>
                        </a:spcAft>
                        <a:buClrTx/>
                        <a:buSzTx/>
                        <a:buFontTx/>
                        <a:buNone/>
                        <a:tabLst/>
                        <a:defRPr/>
                      </a:pPr>
                      <a:r>
                        <a:rPr lang="en-US" sz="900" b="0" i="1" u="none" strike="noStrike" kern="1200" baseline="0">
                          <a:solidFill>
                            <a:srgbClr val="002060"/>
                          </a:solidFill>
                          <a:effectLst/>
                          <a:latin typeface="+mn-lt"/>
                          <a:ea typeface="+mn-ea"/>
                          <a:cs typeface="+mn-cs"/>
                        </a:rPr>
                        <a:t>**</a:t>
                      </a:r>
                      <a:r>
                        <a:rPr lang="en-US" sz="900" b="0" i="1" u="none" strike="noStrike" kern="1200">
                          <a:solidFill>
                            <a:srgbClr val="002060"/>
                          </a:solidFill>
                          <a:effectLst/>
                          <a:latin typeface="+mn-lt"/>
                          <a:ea typeface="+mn-ea"/>
                          <a:cs typeface="+mn-cs"/>
                        </a:rPr>
                        <a:t>Tường</a:t>
                      </a:r>
                      <a:r>
                        <a:rPr lang="en-US" sz="900" b="0" i="1" u="none" strike="noStrike" kern="1200" baseline="0">
                          <a:solidFill>
                            <a:srgbClr val="002060"/>
                          </a:solidFill>
                          <a:effectLst/>
                          <a:latin typeface="+mn-lt"/>
                          <a:ea typeface="+mn-ea"/>
                          <a:cs typeface="+mn-cs"/>
                        </a:rPr>
                        <a:t> gạch nung 110 mm (36.78%)</a:t>
                      </a:r>
                    </a:p>
                    <a:p>
                      <a:pPr marL="91440" marR="0" lvl="0" indent="0" algn="l" defTabSz="914400" rtl="0" eaLnBrk="1" fontAlgn="t"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2">
                              <a:lumMod val="75000"/>
                              <a:lumOff val="25000"/>
                            </a:schemeClr>
                          </a:solidFill>
                          <a:effectLst/>
                          <a:uLnTx/>
                          <a:uFillTx/>
                          <a:latin typeface="Arial" panose="020B0604020202020204" pitchFamily="34" charset="0"/>
                          <a:ea typeface="+mn-ea"/>
                          <a:cs typeface="Arial" panose="020B0604020202020204" pitchFamily="34" charset="0"/>
                        </a:rPr>
                        <a:t>**Cored Brick Wall 210 mm (63.22%)</a:t>
                      </a:r>
                    </a:p>
                    <a:p>
                      <a:pPr marL="91440" marR="0" lvl="0" indent="0" algn="l" defTabSz="914400" rtl="0" eaLnBrk="1" fontAlgn="t" latinLnBrk="0" hangingPunct="1">
                        <a:lnSpc>
                          <a:spcPct val="100000"/>
                        </a:lnSpc>
                        <a:spcBef>
                          <a:spcPts val="0"/>
                        </a:spcBef>
                        <a:spcAft>
                          <a:spcPts val="0"/>
                        </a:spcAft>
                        <a:buClrTx/>
                        <a:buSzTx/>
                        <a:buFontTx/>
                        <a:buNone/>
                        <a:tabLst/>
                        <a:defRPr/>
                      </a:pPr>
                      <a:r>
                        <a:rPr lang="en-US" sz="900" b="0" i="1" u="none" strike="noStrike" kern="1200" baseline="0">
                          <a:solidFill>
                            <a:srgbClr val="002060"/>
                          </a:solidFill>
                          <a:effectLst/>
                          <a:latin typeface="+mn-lt"/>
                          <a:ea typeface="+mn-ea"/>
                          <a:cs typeface="+mn-cs"/>
                        </a:rPr>
                        <a:t>**</a:t>
                      </a:r>
                      <a:r>
                        <a:rPr lang="en-US" sz="900" b="0" i="1" u="none" strike="noStrike" kern="1200">
                          <a:solidFill>
                            <a:srgbClr val="002060"/>
                          </a:solidFill>
                          <a:effectLst/>
                          <a:latin typeface="+mn-lt"/>
                          <a:ea typeface="+mn-ea"/>
                          <a:cs typeface="+mn-cs"/>
                        </a:rPr>
                        <a:t>Tường</a:t>
                      </a:r>
                      <a:r>
                        <a:rPr lang="en-US" sz="900" b="0" i="1" u="none" strike="noStrike" kern="1200" baseline="0">
                          <a:solidFill>
                            <a:srgbClr val="002060"/>
                          </a:solidFill>
                          <a:effectLst/>
                          <a:latin typeface="+mn-lt"/>
                          <a:ea typeface="+mn-ea"/>
                          <a:cs typeface="+mn-cs"/>
                        </a:rPr>
                        <a:t> gạch nung 210 mm (63.22%)</a:t>
                      </a: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1440" marR="0" lvl="0" indent="0" algn="l" defTabSz="914400" rtl="0" eaLnBrk="1" fontAlgn="t"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2">
                              <a:lumMod val="75000"/>
                              <a:lumOff val="25000"/>
                            </a:schemeClr>
                          </a:solidFill>
                          <a:effectLst/>
                          <a:uLnTx/>
                          <a:uFillTx/>
                          <a:latin typeface="Arial" panose="020B0604020202020204" pitchFamily="34" charset="0"/>
                          <a:ea typeface="+mn-ea"/>
                          <a:cs typeface="Arial" panose="020B0604020202020204" pitchFamily="34" charset="0"/>
                        </a:rPr>
                        <a:t>**Cored Brick Wall 110 mm (36.78%)</a:t>
                      </a:r>
                    </a:p>
                    <a:p>
                      <a:pPr marL="91440" marR="0" lvl="0" indent="0" algn="l" defTabSz="914400" rtl="0" eaLnBrk="1" fontAlgn="t" latinLnBrk="0" hangingPunct="1">
                        <a:lnSpc>
                          <a:spcPct val="100000"/>
                        </a:lnSpc>
                        <a:spcBef>
                          <a:spcPts val="0"/>
                        </a:spcBef>
                        <a:spcAft>
                          <a:spcPts val="0"/>
                        </a:spcAft>
                        <a:buClrTx/>
                        <a:buSzTx/>
                        <a:buFontTx/>
                        <a:buNone/>
                        <a:tabLst/>
                        <a:defRPr/>
                      </a:pPr>
                      <a:r>
                        <a:rPr lang="en-US" sz="900" b="0" i="1" u="none" strike="noStrike" kern="1200" baseline="0">
                          <a:solidFill>
                            <a:srgbClr val="002060"/>
                          </a:solidFill>
                          <a:effectLst/>
                          <a:latin typeface="+mn-lt"/>
                          <a:ea typeface="+mn-ea"/>
                          <a:cs typeface="+mn-cs"/>
                        </a:rPr>
                        <a:t>**</a:t>
                      </a:r>
                      <a:r>
                        <a:rPr lang="en-US" sz="900" b="0" i="1" u="none" strike="noStrike" kern="1200">
                          <a:solidFill>
                            <a:srgbClr val="002060"/>
                          </a:solidFill>
                          <a:effectLst/>
                          <a:latin typeface="+mn-lt"/>
                          <a:ea typeface="+mn-ea"/>
                          <a:cs typeface="+mn-cs"/>
                        </a:rPr>
                        <a:t>Tường</a:t>
                      </a:r>
                      <a:r>
                        <a:rPr lang="en-US" sz="900" b="0" i="1" u="none" strike="noStrike" kern="1200" baseline="0">
                          <a:solidFill>
                            <a:srgbClr val="002060"/>
                          </a:solidFill>
                          <a:effectLst/>
                          <a:latin typeface="+mn-lt"/>
                          <a:ea typeface="+mn-ea"/>
                          <a:cs typeface="+mn-cs"/>
                        </a:rPr>
                        <a:t> gạch nung 110 mm (36.78%)</a:t>
                      </a:r>
                    </a:p>
                    <a:p>
                      <a:pPr marL="91440" marR="0" lvl="0" indent="0" algn="l" defTabSz="914400" rtl="0" eaLnBrk="1" fontAlgn="t"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2">
                              <a:lumMod val="75000"/>
                              <a:lumOff val="25000"/>
                            </a:schemeClr>
                          </a:solidFill>
                          <a:effectLst/>
                          <a:uLnTx/>
                          <a:uFillTx/>
                          <a:latin typeface="Arial" panose="020B0604020202020204" pitchFamily="34" charset="0"/>
                          <a:ea typeface="+mn-ea"/>
                          <a:cs typeface="Arial" panose="020B0604020202020204" pitchFamily="34" charset="0"/>
                        </a:rPr>
                        <a:t>**Cored Brick Wall 210 mm (63.22%)</a:t>
                      </a:r>
                    </a:p>
                    <a:p>
                      <a:pPr marL="91440" marR="0" lvl="0" indent="0" algn="l" defTabSz="914400" rtl="0" eaLnBrk="1" fontAlgn="t" latinLnBrk="0" hangingPunct="1">
                        <a:lnSpc>
                          <a:spcPct val="100000"/>
                        </a:lnSpc>
                        <a:spcBef>
                          <a:spcPts val="0"/>
                        </a:spcBef>
                        <a:spcAft>
                          <a:spcPts val="0"/>
                        </a:spcAft>
                        <a:buClrTx/>
                        <a:buSzTx/>
                        <a:buFontTx/>
                        <a:buNone/>
                        <a:tabLst/>
                        <a:defRPr/>
                      </a:pPr>
                      <a:r>
                        <a:rPr lang="en-US" sz="900" b="0" i="1" u="none" strike="noStrike" kern="1200" baseline="0">
                          <a:solidFill>
                            <a:srgbClr val="002060"/>
                          </a:solidFill>
                          <a:effectLst/>
                          <a:latin typeface="+mn-lt"/>
                          <a:ea typeface="+mn-ea"/>
                          <a:cs typeface="+mn-cs"/>
                        </a:rPr>
                        <a:t>**</a:t>
                      </a:r>
                      <a:r>
                        <a:rPr lang="en-US" sz="900" b="0" i="1" u="none" strike="noStrike" kern="1200">
                          <a:solidFill>
                            <a:srgbClr val="002060"/>
                          </a:solidFill>
                          <a:effectLst/>
                          <a:latin typeface="+mn-lt"/>
                          <a:ea typeface="+mn-ea"/>
                          <a:cs typeface="+mn-cs"/>
                        </a:rPr>
                        <a:t>Tường</a:t>
                      </a:r>
                      <a:r>
                        <a:rPr lang="en-US" sz="900" b="0" i="1" u="none" strike="noStrike" kern="1200" baseline="0">
                          <a:solidFill>
                            <a:srgbClr val="002060"/>
                          </a:solidFill>
                          <a:effectLst/>
                          <a:latin typeface="+mn-lt"/>
                          <a:ea typeface="+mn-ea"/>
                          <a:cs typeface="+mn-cs"/>
                        </a:rPr>
                        <a:t> gạch nung 210 mm (63.22%)</a:t>
                      </a: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1440" marR="0" lvl="0" indent="0" algn="l" defTabSz="914400" rtl="0" eaLnBrk="1" fontAlgn="t"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2">
                              <a:lumMod val="75000"/>
                              <a:lumOff val="25000"/>
                            </a:schemeClr>
                          </a:solidFill>
                          <a:effectLst/>
                          <a:uLnTx/>
                          <a:uFillTx/>
                          <a:latin typeface="Arial" panose="020B0604020202020204" pitchFamily="34" charset="0"/>
                          <a:ea typeface="+mn-ea"/>
                          <a:cs typeface="Arial" panose="020B0604020202020204" pitchFamily="34" charset="0"/>
                        </a:rPr>
                        <a:t>***Cored Brick Wall 110 mm (36.78%)</a:t>
                      </a:r>
                    </a:p>
                    <a:p>
                      <a:pPr marL="91440" marR="0" lvl="0" indent="0" algn="l" defTabSz="914400" rtl="0" eaLnBrk="1" fontAlgn="t" latinLnBrk="0" hangingPunct="1">
                        <a:lnSpc>
                          <a:spcPct val="100000"/>
                        </a:lnSpc>
                        <a:spcBef>
                          <a:spcPts val="0"/>
                        </a:spcBef>
                        <a:spcAft>
                          <a:spcPts val="0"/>
                        </a:spcAft>
                        <a:buClrTx/>
                        <a:buSzTx/>
                        <a:buFontTx/>
                        <a:buNone/>
                        <a:tabLst/>
                        <a:defRPr/>
                      </a:pPr>
                      <a:r>
                        <a:rPr lang="en-US" sz="900" b="0" i="1" u="none" strike="noStrike" kern="1200" baseline="0">
                          <a:solidFill>
                            <a:srgbClr val="002060"/>
                          </a:solidFill>
                          <a:effectLst/>
                          <a:latin typeface="+mn-lt"/>
                          <a:ea typeface="+mn-ea"/>
                          <a:cs typeface="+mn-cs"/>
                        </a:rPr>
                        <a:t>**</a:t>
                      </a:r>
                      <a:r>
                        <a:rPr lang="en-US" sz="900" b="0" i="1" u="none" strike="noStrike" kern="1200">
                          <a:solidFill>
                            <a:srgbClr val="002060"/>
                          </a:solidFill>
                          <a:effectLst/>
                          <a:latin typeface="+mn-lt"/>
                          <a:ea typeface="+mn-ea"/>
                          <a:cs typeface="+mn-cs"/>
                        </a:rPr>
                        <a:t>Tường</a:t>
                      </a:r>
                      <a:r>
                        <a:rPr lang="en-US" sz="900" b="0" i="1" u="none" strike="noStrike" kern="1200" baseline="0">
                          <a:solidFill>
                            <a:srgbClr val="002060"/>
                          </a:solidFill>
                          <a:effectLst/>
                          <a:latin typeface="+mn-lt"/>
                          <a:ea typeface="+mn-ea"/>
                          <a:cs typeface="+mn-cs"/>
                        </a:rPr>
                        <a:t> gạch nung 110 mm (36.78%)</a:t>
                      </a:r>
                    </a:p>
                    <a:p>
                      <a:pPr marL="91440" marR="0" lvl="0" indent="0" algn="l" defTabSz="914400" rtl="0" eaLnBrk="1" fontAlgn="t"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2">
                              <a:lumMod val="75000"/>
                              <a:lumOff val="25000"/>
                            </a:schemeClr>
                          </a:solidFill>
                          <a:effectLst/>
                          <a:uLnTx/>
                          <a:uFillTx/>
                          <a:latin typeface="Arial" panose="020B0604020202020204" pitchFamily="34" charset="0"/>
                          <a:ea typeface="+mn-ea"/>
                          <a:cs typeface="Arial" panose="020B0604020202020204" pitchFamily="34" charset="0"/>
                        </a:rPr>
                        <a:t>**Cored Brick Wall 210 mm (63.22%)</a:t>
                      </a:r>
                    </a:p>
                    <a:p>
                      <a:pPr marL="91440" marR="0" lvl="0" indent="0" algn="l" defTabSz="914400" rtl="0" eaLnBrk="1" fontAlgn="t" latinLnBrk="0" hangingPunct="1">
                        <a:lnSpc>
                          <a:spcPct val="100000"/>
                        </a:lnSpc>
                        <a:spcBef>
                          <a:spcPts val="0"/>
                        </a:spcBef>
                        <a:spcAft>
                          <a:spcPts val="0"/>
                        </a:spcAft>
                        <a:buClrTx/>
                        <a:buSzTx/>
                        <a:buFontTx/>
                        <a:buNone/>
                        <a:tabLst/>
                        <a:defRPr/>
                      </a:pPr>
                      <a:r>
                        <a:rPr lang="en-US" sz="900" b="0" i="1" u="none" strike="noStrike" kern="1200" baseline="0">
                          <a:solidFill>
                            <a:srgbClr val="002060"/>
                          </a:solidFill>
                          <a:effectLst/>
                          <a:latin typeface="+mn-lt"/>
                          <a:ea typeface="+mn-ea"/>
                          <a:cs typeface="+mn-cs"/>
                        </a:rPr>
                        <a:t>**</a:t>
                      </a:r>
                      <a:r>
                        <a:rPr lang="en-US" sz="900" b="0" i="1" u="none" strike="noStrike" kern="1200">
                          <a:solidFill>
                            <a:srgbClr val="002060"/>
                          </a:solidFill>
                          <a:effectLst/>
                          <a:latin typeface="+mn-lt"/>
                          <a:ea typeface="+mn-ea"/>
                          <a:cs typeface="+mn-cs"/>
                        </a:rPr>
                        <a:t>Tường</a:t>
                      </a:r>
                      <a:r>
                        <a:rPr lang="en-US" sz="900" b="0" i="1" u="none" strike="noStrike" kern="1200" baseline="0">
                          <a:solidFill>
                            <a:srgbClr val="002060"/>
                          </a:solidFill>
                          <a:effectLst/>
                          <a:latin typeface="+mn-lt"/>
                          <a:ea typeface="+mn-ea"/>
                          <a:cs typeface="+mn-cs"/>
                        </a:rPr>
                        <a:t> gạch nung 210 mm (63.22%)</a:t>
                      </a: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34147290"/>
                  </a:ext>
                </a:extLst>
              </a:tr>
              <a:tr h="304276">
                <a:tc>
                  <a:txBody>
                    <a:bodyPr/>
                    <a:lstStyle/>
                    <a:p>
                      <a:pPr marL="9144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chemeClr val="tx1">
                              <a:lumMod val="75000"/>
                              <a:lumOff val="25000"/>
                            </a:schemeClr>
                          </a:solidFill>
                          <a:effectLst/>
                          <a:uLnTx/>
                          <a:uFillTx/>
                          <a:latin typeface="+mn-lt"/>
                          <a:ea typeface="+mn-ea"/>
                          <a:cs typeface="+mn-cs"/>
                        </a:rPr>
                        <a:t>MEM07</a:t>
                      </a: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9F"/>
                    </a:solidFill>
                  </a:tcPr>
                </a:tc>
                <a:tc>
                  <a:txBody>
                    <a:bodyPr/>
                    <a:lstStyle/>
                    <a:p>
                      <a:pPr marL="91440" lvl="0" algn="l" defTabSz="914400" rtl="0" eaLnBrk="1" fontAlgn="t" latinLnBrk="0" hangingPunct="1"/>
                      <a:r>
                        <a:rPr lang="en-US" sz="900" b="0" i="0" u="none" strike="noStrike" kern="1200">
                          <a:solidFill>
                            <a:schemeClr val="tx1">
                              <a:lumMod val="75000"/>
                              <a:lumOff val="25000"/>
                            </a:schemeClr>
                          </a:solidFill>
                          <a:effectLst/>
                          <a:latin typeface="+mn-lt"/>
                          <a:ea typeface="+mn-ea"/>
                          <a:cs typeface="+mn-cs"/>
                        </a:rPr>
                        <a:t>Window Frames</a:t>
                      </a:r>
                    </a:p>
                    <a:p>
                      <a:pPr marL="91440" lvl="0" algn="l" defTabSz="914400" rtl="0" eaLnBrk="1" fontAlgn="t" latinLnBrk="0" hangingPunct="1"/>
                      <a:r>
                        <a:rPr lang="en-US" sz="900" b="0" i="1" u="none" strike="noStrike" kern="1200">
                          <a:solidFill>
                            <a:srgbClr val="002060"/>
                          </a:solidFill>
                          <a:effectLst/>
                          <a:latin typeface="+mn-lt"/>
                          <a:ea typeface="+mn-ea"/>
                          <a:cs typeface="+mn-cs"/>
                        </a:rPr>
                        <a:t>Khung cửa sổ</a:t>
                      </a: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9F"/>
                    </a:solidFill>
                  </a:tcPr>
                </a:tc>
                <a:tc>
                  <a:txBody>
                    <a:bodyPr/>
                    <a:lstStyle/>
                    <a:p>
                      <a:pPr marL="91440" marR="0" lvl="0" indent="0" algn="l" defTabSz="914400" rtl="0" eaLnBrk="1" fontAlgn="t" latinLnBrk="0" hangingPunct="1">
                        <a:lnSpc>
                          <a:spcPct val="100000"/>
                        </a:lnSpc>
                        <a:spcBef>
                          <a:spcPts val="0"/>
                        </a:spcBef>
                        <a:spcAft>
                          <a:spcPts val="0"/>
                        </a:spcAft>
                        <a:buClrTx/>
                        <a:buSzTx/>
                        <a:buFontTx/>
                        <a:buNone/>
                        <a:tabLst/>
                        <a:defRPr/>
                      </a:pPr>
                      <a:r>
                        <a:rPr lang="vi-VN" sz="900" b="0" strike="noStrike">
                          <a:solidFill>
                            <a:schemeClr val="tx1">
                              <a:lumMod val="75000"/>
                              <a:lumOff val="25000"/>
                            </a:schemeClr>
                          </a:solidFill>
                          <a:latin typeface="Arial" panose="020B0604020202020204" pitchFamily="34" charset="0"/>
                          <a:cs typeface="Arial" panose="020B0604020202020204" pitchFamily="34" charset="0"/>
                        </a:rPr>
                        <a:t>*</a:t>
                      </a:r>
                      <a:r>
                        <a:rPr lang="en-US" sz="900" b="0" strike="noStrike">
                          <a:solidFill>
                            <a:schemeClr val="tx1">
                              <a:lumMod val="75000"/>
                              <a:lumOff val="25000"/>
                            </a:schemeClr>
                          </a:solidFill>
                          <a:latin typeface="Arial" panose="020B0604020202020204" pitchFamily="34" charset="0"/>
                          <a:cs typeface="Arial" panose="020B0604020202020204" pitchFamily="34" charset="0"/>
                        </a:rPr>
                        <a:t>Aluminium </a:t>
                      </a:r>
                      <a:r>
                        <a:rPr lang="en-US" sz="900" kern="1200">
                          <a:solidFill>
                            <a:schemeClr val="dk1"/>
                          </a:solidFill>
                          <a:effectLst/>
                          <a:latin typeface="+mn-lt"/>
                          <a:ea typeface="+mn-ea"/>
                          <a:cs typeface="+mn-cs"/>
                        </a:rPr>
                        <a:t>| </a:t>
                      </a:r>
                      <a:r>
                        <a:rPr lang="vi-VN" sz="900" kern="1200">
                          <a:solidFill>
                            <a:schemeClr val="dk1"/>
                          </a:solidFill>
                          <a:effectLst/>
                          <a:latin typeface="+mn-lt"/>
                          <a:ea typeface="+mn-ea"/>
                          <a:cs typeface="+mn-cs"/>
                        </a:rPr>
                        <a:t>*</a:t>
                      </a:r>
                      <a:r>
                        <a:rPr lang="en-US" sz="900" b="0" i="1" u="none" strike="noStrike" kern="1200">
                          <a:solidFill>
                            <a:srgbClr val="002060"/>
                          </a:solidFill>
                          <a:effectLst/>
                          <a:latin typeface="+mn-lt"/>
                          <a:ea typeface="+mn-ea"/>
                          <a:cs typeface="+mn-cs"/>
                        </a:rPr>
                        <a:t>Nhôm</a:t>
                      </a:r>
                      <a:endParaRPr lang="en-US" sz="900" b="0" i="0" strike="noStrike">
                        <a:solidFill>
                          <a:srgbClr val="002060"/>
                        </a:solidFill>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1440" marR="0" lvl="0" indent="0" algn="l" defTabSz="914400" rtl="0" eaLnBrk="1" fontAlgn="t" latinLnBrk="0" hangingPunct="1">
                        <a:lnSpc>
                          <a:spcPct val="100000"/>
                        </a:lnSpc>
                        <a:spcBef>
                          <a:spcPts val="0"/>
                        </a:spcBef>
                        <a:spcAft>
                          <a:spcPts val="0"/>
                        </a:spcAft>
                        <a:buClrTx/>
                        <a:buSzTx/>
                        <a:buFontTx/>
                        <a:buNone/>
                        <a:tabLst/>
                        <a:defRPr/>
                      </a:pPr>
                      <a:r>
                        <a:rPr lang="vi-VN" sz="900" b="0" strike="noStrike">
                          <a:solidFill>
                            <a:schemeClr val="tx1">
                              <a:lumMod val="75000"/>
                              <a:lumOff val="25000"/>
                            </a:schemeClr>
                          </a:solidFill>
                          <a:latin typeface="Arial" panose="020B0604020202020204" pitchFamily="34" charset="0"/>
                          <a:cs typeface="Arial" panose="020B0604020202020204" pitchFamily="34" charset="0"/>
                        </a:rPr>
                        <a:t>*</a:t>
                      </a:r>
                      <a:r>
                        <a:rPr lang="en-US" sz="900" b="0" strike="noStrike">
                          <a:solidFill>
                            <a:schemeClr val="tx1">
                              <a:lumMod val="75000"/>
                              <a:lumOff val="25000"/>
                            </a:schemeClr>
                          </a:solidFill>
                          <a:latin typeface="Arial" panose="020B0604020202020204" pitchFamily="34" charset="0"/>
                          <a:cs typeface="Arial" panose="020B0604020202020204" pitchFamily="34" charset="0"/>
                        </a:rPr>
                        <a:t>Aluminium </a:t>
                      </a:r>
                      <a:r>
                        <a:rPr lang="en-US" sz="900" kern="1200">
                          <a:solidFill>
                            <a:schemeClr val="dk1"/>
                          </a:solidFill>
                          <a:effectLst/>
                          <a:latin typeface="+mn-lt"/>
                          <a:ea typeface="+mn-ea"/>
                          <a:cs typeface="+mn-cs"/>
                        </a:rPr>
                        <a:t>| </a:t>
                      </a:r>
                      <a:r>
                        <a:rPr lang="vi-VN" sz="900" kern="1200">
                          <a:solidFill>
                            <a:schemeClr val="dk1"/>
                          </a:solidFill>
                          <a:effectLst/>
                          <a:latin typeface="+mn-lt"/>
                          <a:ea typeface="+mn-ea"/>
                          <a:cs typeface="+mn-cs"/>
                        </a:rPr>
                        <a:t>*</a:t>
                      </a:r>
                      <a:r>
                        <a:rPr lang="en-US" sz="900" b="0" i="1" u="none" strike="noStrike" kern="1200">
                          <a:solidFill>
                            <a:srgbClr val="002060"/>
                          </a:solidFill>
                          <a:effectLst/>
                          <a:latin typeface="+mn-lt"/>
                          <a:ea typeface="+mn-ea"/>
                          <a:cs typeface="+mn-cs"/>
                        </a:rPr>
                        <a:t>Nhôm</a:t>
                      </a:r>
                      <a:endParaRPr lang="en-US" sz="900" b="0" i="0" strike="noStrike">
                        <a:solidFill>
                          <a:srgbClr val="002060"/>
                        </a:solidFill>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1440" marR="0" lvl="0" indent="0" algn="l" defTabSz="914400" rtl="0" eaLnBrk="1" fontAlgn="t" latinLnBrk="0" hangingPunct="1">
                        <a:lnSpc>
                          <a:spcPct val="100000"/>
                        </a:lnSpc>
                        <a:spcBef>
                          <a:spcPts val="0"/>
                        </a:spcBef>
                        <a:spcAft>
                          <a:spcPts val="0"/>
                        </a:spcAft>
                        <a:buClrTx/>
                        <a:buSzTx/>
                        <a:buFontTx/>
                        <a:buNone/>
                        <a:tabLst/>
                        <a:defRPr/>
                      </a:pPr>
                      <a:r>
                        <a:rPr lang="vi-VN" sz="900" b="0" strike="noStrike">
                          <a:solidFill>
                            <a:schemeClr val="tx1">
                              <a:lumMod val="75000"/>
                              <a:lumOff val="25000"/>
                            </a:schemeClr>
                          </a:solidFill>
                          <a:latin typeface="Arial" panose="020B0604020202020204" pitchFamily="34" charset="0"/>
                          <a:cs typeface="Arial" panose="020B0604020202020204" pitchFamily="34" charset="0"/>
                        </a:rPr>
                        <a:t>*</a:t>
                      </a:r>
                      <a:r>
                        <a:rPr lang="en-US" sz="900" b="0" strike="noStrike">
                          <a:solidFill>
                            <a:schemeClr val="tx1">
                              <a:lumMod val="75000"/>
                              <a:lumOff val="25000"/>
                            </a:schemeClr>
                          </a:solidFill>
                          <a:latin typeface="Arial" panose="020B0604020202020204" pitchFamily="34" charset="0"/>
                          <a:cs typeface="Arial" panose="020B0604020202020204" pitchFamily="34" charset="0"/>
                        </a:rPr>
                        <a:t>Aluminium </a:t>
                      </a:r>
                      <a:r>
                        <a:rPr lang="en-US" sz="900" kern="1200">
                          <a:solidFill>
                            <a:schemeClr val="dk1"/>
                          </a:solidFill>
                          <a:effectLst/>
                          <a:latin typeface="+mn-lt"/>
                          <a:ea typeface="+mn-ea"/>
                          <a:cs typeface="+mn-cs"/>
                        </a:rPr>
                        <a:t>| </a:t>
                      </a:r>
                      <a:r>
                        <a:rPr lang="vi-VN" sz="900" kern="1200">
                          <a:solidFill>
                            <a:schemeClr val="dk1"/>
                          </a:solidFill>
                          <a:effectLst/>
                          <a:latin typeface="+mn-lt"/>
                          <a:ea typeface="+mn-ea"/>
                          <a:cs typeface="+mn-cs"/>
                        </a:rPr>
                        <a:t>*</a:t>
                      </a:r>
                      <a:r>
                        <a:rPr lang="en-US" sz="900" b="0" i="1" u="none" strike="noStrike" kern="1200">
                          <a:solidFill>
                            <a:srgbClr val="002060"/>
                          </a:solidFill>
                          <a:effectLst/>
                          <a:latin typeface="+mn-lt"/>
                          <a:ea typeface="+mn-ea"/>
                          <a:cs typeface="+mn-cs"/>
                        </a:rPr>
                        <a:t>Nhôm</a:t>
                      </a:r>
                      <a:endParaRPr lang="en-US" sz="900" b="0" i="0" strike="noStrike">
                        <a:solidFill>
                          <a:srgbClr val="002060"/>
                        </a:solidFill>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88655781"/>
                  </a:ext>
                </a:extLst>
              </a:tr>
              <a:tr h="304276">
                <a:tc>
                  <a:txBody>
                    <a:bodyPr/>
                    <a:lstStyle/>
                    <a:p>
                      <a:pPr marL="91440" marR="0" lvl="0" indent="0" algn="l" defTabSz="914400" rtl="0" eaLnBrk="1" fontAlgn="t"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chemeClr val="tx1">
                              <a:lumMod val="75000"/>
                              <a:lumOff val="25000"/>
                            </a:schemeClr>
                          </a:solidFill>
                          <a:effectLst/>
                          <a:uLnTx/>
                          <a:uFillTx/>
                          <a:latin typeface="+mn-lt"/>
                          <a:ea typeface="+mn-ea"/>
                          <a:cs typeface="+mn-cs"/>
                        </a:rPr>
                        <a:t>MEM08</a:t>
                      </a: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9F"/>
                    </a:solidFill>
                  </a:tcPr>
                </a:tc>
                <a:tc>
                  <a:txBody>
                    <a:bodyPr/>
                    <a:lstStyle/>
                    <a:p>
                      <a:pPr marL="91440" lvl="0" algn="l" defTabSz="914400" rtl="0" eaLnBrk="1" fontAlgn="t" latinLnBrk="0" hangingPunct="1"/>
                      <a:r>
                        <a:rPr lang="en-US" sz="900" b="0" i="0" u="none" strike="noStrike" kern="1200">
                          <a:solidFill>
                            <a:schemeClr val="tx1">
                              <a:lumMod val="75000"/>
                              <a:lumOff val="25000"/>
                            </a:schemeClr>
                          </a:solidFill>
                          <a:effectLst/>
                          <a:latin typeface="+mn-lt"/>
                          <a:ea typeface="+mn-ea"/>
                          <a:cs typeface="+mn-cs"/>
                        </a:rPr>
                        <a:t>Window Glazing</a:t>
                      </a:r>
                    </a:p>
                    <a:p>
                      <a:pPr marL="91440" lvl="0" algn="l" defTabSz="914400" rtl="0" eaLnBrk="1" fontAlgn="t" latinLnBrk="0" hangingPunct="1"/>
                      <a:r>
                        <a:rPr lang="en-US" sz="900" b="0" i="1" u="none" strike="noStrike" kern="1200">
                          <a:solidFill>
                            <a:srgbClr val="002060"/>
                          </a:solidFill>
                          <a:effectLst/>
                          <a:latin typeface="+mn-lt"/>
                          <a:ea typeface="+mn-ea"/>
                          <a:cs typeface="+mn-cs"/>
                        </a:rPr>
                        <a:t>Kính cửa sổ</a:t>
                      </a: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9F"/>
                    </a:solidFill>
                  </a:tcPr>
                </a:tc>
                <a:tc>
                  <a:txBody>
                    <a:bodyPr/>
                    <a:lstStyle/>
                    <a:p>
                      <a:pPr marL="91440" marR="0" lvl="0" indent="0" algn="l" defTabSz="914400" rtl="0" eaLnBrk="1" fontAlgn="t" latinLnBrk="0" hangingPunct="1">
                        <a:lnSpc>
                          <a:spcPct val="100000"/>
                        </a:lnSpc>
                        <a:spcBef>
                          <a:spcPts val="0"/>
                        </a:spcBef>
                        <a:spcAft>
                          <a:spcPts val="0"/>
                        </a:spcAft>
                        <a:buClrTx/>
                        <a:buSzTx/>
                        <a:buFontTx/>
                        <a:buNone/>
                        <a:tabLst/>
                        <a:defRPr/>
                      </a:pPr>
                      <a:r>
                        <a:rPr lang="vi-VN" sz="900" b="0" strike="noStrike">
                          <a:solidFill>
                            <a:schemeClr val="tx1">
                              <a:lumMod val="75000"/>
                              <a:lumOff val="25000"/>
                            </a:schemeClr>
                          </a:solidFill>
                          <a:latin typeface="Arial" panose="020B0604020202020204" pitchFamily="34" charset="0"/>
                          <a:cs typeface="Arial" panose="020B0604020202020204" pitchFamily="34" charset="0"/>
                        </a:rPr>
                        <a:t>*</a:t>
                      </a:r>
                      <a:r>
                        <a:rPr lang="en-US" sz="900" b="0" strike="noStrike">
                          <a:solidFill>
                            <a:schemeClr val="tx1">
                              <a:lumMod val="75000"/>
                              <a:lumOff val="25000"/>
                            </a:schemeClr>
                          </a:solidFill>
                          <a:latin typeface="Arial" panose="020B0604020202020204" pitchFamily="34" charset="0"/>
                          <a:cs typeface="Arial" panose="020B0604020202020204" pitchFamily="34" charset="0"/>
                        </a:rPr>
                        <a:t>Single Glazing | </a:t>
                      </a:r>
                      <a:r>
                        <a:rPr lang="vi-VN" sz="900" b="0" strike="noStrike">
                          <a:solidFill>
                            <a:schemeClr val="tx1">
                              <a:lumMod val="75000"/>
                              <a:lumOff val="25000"/>
                            </a:schemeClr>
                          </a:solidFill>
                          <a:latin typeface="Arial" panose="020B0604020202020204" pitchFamily="34" charset="0"/>
                          <a:cs typeface="Arial" panose="020B0604020202020204" pitchFamily="34" charset="0"/>
                        </a:rPr>
                        <a:t>*</a:t>
                      </a:r>
                      <a:r>
                        <a:rPr lang="en-US" sz="900" b="0" i="1" strike="noStrike">
                          <a:solidFill>
                            <a:srgbClr val="002060"/>
                          </a:solidFill>
                          <a:latin typeface="Arial" panose="020B0604020202020204" pitchFamily="34" charset="0"/>
                          <a:cs typeface="Arial" panose="020B0604020202020204" pitchFamily="34" charset="0"/>
                        </a:rPr>
                        <a:t>Kính đơn</a:t>
                      </a: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1440" marR="0" lvl="0" indent="0" algn="l" defTabSz="914400" rtl="0" eaLnBrk="1" fontAlgn="t" latinLnBrk="0" hangingPunct="1">
                        <a:lnSpc>
                          <a:spcPct val="100000"/>
                        </a:lnSpc>
                        <a:spcBef>
                          <a:spcPts val="0"/>
                        </a:spcBef>
                        <a:spcAft>
                          <a:spcPts val="0"/>
                        </a:spcAft>
                        <a:buClrTx/>
                        <a:buSzTx/>
                        <a:buFontTx/>
                        <a:buNone/>
                        <a:tabLst/>
                        <a:defRPr/>
                      </a:pPr>
                      <a:r>
                        <a:rPr lang="vi-VN" sz="900" b="0" strike="noStrike">
                          <a:solidFill>
                            <a:schemeClr val="tx1">
                              <a:lumMod val="75000"/>
                              <a:lumOff val="25000"/>
                            </a:schemeClr>
                          </a:solidFill>
                          <a:latin typeface="Arial" panose="020B0604020202020204" pitchFamily="34" charset="0"/>
                          <a:cs typeface="Arial" panose="020B0604020202020204" pitchFamily="34" charset="0"/>
                        </a:rPr>
                        <a:t>*</a:t>
                      </a:r>
                      <a:r>
                        <a:rPr lang="en-US" sz="900" b="0" strike="noStrike">
                          <a:solidFill>
                            <a:schemeClr val="tx1">
                              <a:lumMod val="75000"/>
                              <a:lumOff val="25000"/>
                            </a:schemeClr>
                          </a:solidFill>
                          <a:latin typeface="Arial" panose="020B0604020202020204" pitchFamily="34" charset="0"/>
                          <a:cs typeface="Arial" panose="020B0604020202020204" pitchFamily="34" charset="0"/>
                        </a:rPr>
                        <a:t>Single Glazing | </a:t>
                      </a:r>
                      <a:r>
                        <a:rPr lang="vi-VN" sz="900" b="0" strike="noStrike">
                          <a:solidFill>
                            <a:schemeClr val="tx1">
                              <a:lumMod val="75000"/>
                              <a:lumOff val="25000"/>
                            </a:schemeClr>
                          </a:solidFill>
                          <a:latin typeface="Arial" panose="020B0604020202020204" pitchFamily="34" charset="0"/>
                          <a:cs typeface="Arial" panose="020B0604020202020204" pitchFamily="34" charset="0"/>
                        </a:rPr>
                        <a:t>*</a:t>
                      </a:r>
                      <a:r>
                        <a:rPr lang="en-US" sz="900" b="0" i="1" strike="noStrike">
                          <a:solidFill>
                            <a:srgbClr val="002060"/>
                          </a:solidFill>
                          <a:latin typeface="Arial" panose="020B0604020202020204" pitchFamily="34" charset="0"/>
                          <a:cs typeface="Arial" panose="020B0604020202020204" pitchFamily="34" charset="0"/>
                        </a:rPr>
                        <a:t>Kính đơn</a:t>
                      </a: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1440" marR="0" lvl="0" indent="0" algn="l" defTabSz="914400" rtl="0" eaLnBrk="1" fontAlgn="t" latinLnBrk="0" hangingPunct="1">
                        <a:lnSpc>
                          <a:spcPct val="100000"/>
                        </a:lnSpc>
                        <a:spcBef>
                          <a:spcPts val="0"/>
                        </a:spcBef>
                        <a:spcAft>
                          <a:spcPts val="0"/>
                        </a:spcAft>
                        <a:buClrTx/>
                        <a:buSzTx/>
                        <a:buFontTx/>
                        <a:buNone/>
                        <a:tabLst/>
                        <a:defRPr/>
                      </a:pPr>
                      <a:r>
                        <a:rPr lang="vi-VN" sz="900" b="1" strike="noStrike">
                          <a:solidFill>
                            <a:srgbClr val="7DBC00"/>
                          </a:solidFill>
                          <a:latin typeface="Arial" panose="020B0604020202020204" pitchFamily="34" charset="0"/>
                          <a:cs typeface="Arial" panose="020B0604020202020204" pitchFamily="34" charset="0"/>
                        </a:rPr>
                        <a:t>*</a:t>
                      </a:r>
                      <a:r>
                        <a:rPr lang="en-US" sz="900" b="1" strike="noStrike">
                          <a:solidFill>
                            <a:srgbClr val="7DBC00"/>
                          </a:solidFill>
                          <a:latin typeface="Arial" panose="020B0604020202020204" pitchFamily="34" charset="0"/>
                          <a:cs typeface="Arial" panose="020B0604020202020204" pitchFamily="34" charset="0"/>
                        </a:rPr>
                        <a:t>*Double Glazing </a:t>
                      </a:r>
                      <a:r>
                        <a:rPr lang="en-US" sz="900" b="0" strike="noStrike">
                          <a:solidFill>
                            <a:schemeClr val="tx1">
                              <a:lumMod val="75000"/>
                              <a:lumOff val="25000"/>
                            </a:schemeClr>
                          </a:solidFill>
                          <a:latin typeface="Arial" panose="020B0604020202020204" pitchFamily="34" charset="0"/>
                          <a:cs typeface="Arial" panose="020B0604020202020204" pitchFamily="34" charset="0"/>
                        </a:rPr>
                        <a:t>| </a:t>
                      </a:r>
                      <a:r>
                        <a:rPr lang="vi-VN" sz="900" b="0" strike="noStrike">
                          <a:solidFill>
                            <a:srgbClr val="002060"/>
                          </a:solidFill>
                          <a:latin typeface="Arial" panose="020B0604020202020204" pitchFamily="34" charset="0"/>
                          <a:cs typeface="Arial" panose="020B0604020202020204" pitchFamily="34" charset="0"/>
                        </a:rPr>
                        <a:t>*</a:t>
                      </a:r>
                      <a:r>
                        <a:rPr lang="en-US" sz="900" b="0" i="1" strike="noStrike">
                          <a:solidFill>
                            <a:srgbClr val="002060"/>
                          </a:solidFill>
                          <a:latin typeface="Arial" panose="020B0604020202020204" pitchFamily="34" charset="0"/>
                          <a:cs typeface="Arial" panose="020B0604020202020204" pitchFamily="34" charset="0"/>
                        </a:rPr>
                        <a:t>Kính hộp</a:t>
                      </a: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72528102"/>
                  </a:ext>
                </a:extLst>
              </a:tr>
              <a:tr h="335280">
                <a:tc>
                  <a:txBody>
                    <a:bodyPr/>
                    <a:lstStyle/>
                    <a:p>
                      <a:pPr marL="9144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chemeClr val="tx1">
                              <a:lumMod val="75000"/>
                              <a:lumOff val="25000"/>
                            </a:schemeClr>
                          </a:solidFill>
                          <a:effectLst/>
                          <a:uLnTx/>
                          <a:uFillTx/>
                          <a:latin typeface="+mn-lt"/>
                          <a:ea typeface="+mn-ea"/>
                          <a:cs typeface="+mn-cs"/>
                        </a:rPr>
                        <a:t>MEM09</a:t>
                      </a:r>
                      <a:endParaRPr kumimoji="0" lang="en-US" sz="900" b="1" i="0" u="none" strike="noStrike" kern="1200" cap="none" spc="0" normalizeH="0" baseline="0" noProof="0" dirty="0">
                        <a:ln>
                          <a:noFill/>
                        </a:ln>
                        <a:solidFill>
                          <a:schemeClr val="tx1">
                            <a:lumMod val="75000"/>
                            <a:lumOff val="25000"/>
                          </a:schemeClr>
                        </a:solidFill>
                        <a:effectLst/>
                        <a:uLnTx/>
                        <a:uFillTx/>
                        <a:latin typeface="+mn-lt"/>
                        <a:ea typeface="+mn-ea"/>
                        <a:cs typeface="+mn-cs"/>
                      </a:endParaRP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9F"/>
                    </a:solidFill>
                  </a:tcPr>
                </a:tc>
                <a:tc>
                  <a:txBody>
                    <a:bodyPr/>
                    <a:lstStyle/>
                    <a:p>
                      <a:pPr marL="55563" marR="0" lvl="0" indent="0" algn="l" defTabSz="914400" rtl="0" eaLnBrk="1" fontAlgn="auto" latinLnBrk="0" hangingPunct="1">
                        <a:lnSpc>
                          <a:spcPct val="100000"/>
                        </a:lnSpc>
                        <a:spcBef>
                          <a:spcPts val="0"/>
                        </a:spcBef>
                        <a:spcAft>
                          <a:spcPts val="0"/>
                        </a:spcAft>
                        <a:buClrTx/>
                        <a:buSzTx/>
                        <a:buFontTx/>
                        <a:buNone/>
                        <a:tabLst/>
                        <a:defRPr/>
                      </a:pPr>
                      <a:r>
                        <a:rPr lang="en-US" sz="900" i="0" strike="noStrike" kern="1200">
                          <a:solidFill>
                            <a:schemeClr val="tx2">
                              <a:lumMod val="75000"/>
                              <a:lumOff val="25000"/>
                            </a:schemeClr>
                          </a:solidFill>
                          <a:latin typeface="+mn-lt"/>
                          <a:ea typeface="+mn-ea"/>
                          <a:cs typeface="Arial" panose="020B0604020202020204" pitchFamily="34" charset="0"/>
                        </a:rPr>
                        <a:t>Roof insulation</a:t>
                      </a:r>
                    </a:p>
                    <a:p>
                      <a:pPr marL="55563" marR="0" lvl="0" indent="0" algn="l" defTabSz="914400" rtl="0" eaLnBrk="1" fontAlgn="auto" latinLnBrk="0" hangingPunct="1">
                        <a:lnSpc>
                          <a:spcPct val="100000"/>
                        </a:lnSpc>
                        <a:spcBef>
                          <a:spcPts val="0"/>
                        </a:spcBef>
                        <a:spcAft>
                          <a:spcPts val="0"/>
                        </a:spcAft>
                        <a:buClrTx/>
                        <a:buSzTx/>
                        <a:buFontTx/>
                        <a:buNone/>
                        <a:tabLst/>
                        <a:defRPr/>
                      </a:pPr>
                      <a:r>
                        <a:rPr lang="en-US" sz="900" i="1" strike="noStrike" kern="1200">
                          <a:solidFill>
                            <a:srgbClr val="002060"/>
                          </a:solidFill>
                          <a:latin typeface="+mn-lt"/>
                          <a:ea typeface="+mn-ea"/>
                          <a:cs typeface="Arial" panose="020B0604020202020204" pitchFamily="34" charset="0"/>
                        </a:rPr>
                        <a:t>Cách nhiệt mái</a:t>
                      </a: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9F"/>
                    </a:solidFill>
                  </a:tcPr>
                </a:tc>
                <a:tc>
                  <a:txBody>
                    <a:bodyPr/>
                    <a:lstStyle/>
                    <a:p>
                      <a:pPr marL="91440" marR="0" lvl="0" indent="0" algn="l" defTabSz="914400" rtl="0" eaLnBrk="1" fontAlgn="t" latinLnBrk="0" hangingPunct="1">
                        <a:lnSpc>
                          <a:spcPct val="100000"/>
                        </a:lnSpc>
                        <a:spcBef>
                          <a:spcPts val="0"/>
                        </a:spcBef>
                        <a:spcAft>
                          <a:spcPts val="0"/>
                        </a:spcAft>
                        <a:buClrTx/>
                        <a:buSzTx/>
                        <a:buFontTx/>
                        <a:buNone/>
                        <a:tabLst/>
                        <a:defRPr/>
                      </a:pPr>
                      <a:r>
                        <a:rPr lang="en-US" sz="900" b="0" i="0" u="none" strike="noStrike" kern="1200">
                          <a:solidFill>
                            <a:schemeClr val="tx1">
                              <a:lumMod val="75000"/>
                              <a:lumOff val="25000"/>
                            </a:schemeClr>
                          </a:solidFill>
                          <a:effectLst/>
                          <a:latin typeface="+mn-lt"/>
                          <a:ea typeface="+mn-ea"/>
                          <a:cs typeface="+mn-cs"/>
                        </a:rPr>
                        <a:t>Not applicable</a:t>
                      </a:r>
                    </a:p>
                    <a:p>
                      <a:pPr marL="91440" marR="0" lvl="0" indent="0" algn="l" defTabSz="914400" rtl="0" eaLnBrk="1" fontAlgn="t" latinLnBrk="0" hangingPunct="1">
                        <a:lnSpc>
                          <a:spcPct val="100000"/>
                        </a:lnSpc>
                        <a:spcBef>
                          <a:spcPts val="0"/>
                        </a:spcBef>
                        <a:spcAft>
                          <a:spcPts val="0"/>
                        </a:spcAft>
                        <a:buClrTx/>
                        <a:buSzTx/>
                        <a:buFontTx/>
                        <a:buNone/>
                        <a:tabLst/>
                        <a:defRPr/>
                      </a:pPr>
                      <a:r>
                        <a:rPr lang="en-US" sz="900" b="0" i="1" u="none" strike="noStrike" kern="1200">
                          <a:solidFill>
                            <a:srgbClr val="002060"/>
                          </a:solidFill>
                          <a:effectLst/>
                          <a:latin typeface="+mn-lt"/>
                          <a:ea typeface="+mn-ea"/>
                          <a:cs typeface="+mn-cs"/>
                        </a:rPr>
                        <a:t>Không</a:t>
                      </a:r>
                      <a:r>
                        <a:rPr lang="en-US" sz="900" b="0" i="1" u="none" strike="noStrike" kern="1200" baseline="0">
                          <a:solidFill>
                            <a:srgbClr val="002060"/>
                          </a:solidFill>
                          <a:effectLst/>
                          <a:latin typeface="+mn-lt"/>
                          <a:ea typeface="+mn-ea"/>
                          <a:cs typeface="+mn-cs"/>
                        </a:rPr>
                        <a:t> áp dụng</a:t>
                      </a:r>
                      <a:endParaRPr lang="en-US" sz="900" b="0" i="1" u="none" strike="noStrike" kern="1200" dirty="0">
                        <a:solidFill>
                          <a:srgbClr val="002060"/>
                        </a:solidFill>
                        <a:effectLst/>
                        <a:latin typeface="+mn-lt"/>
                        <a:ea typeface="+mn-ea"/>
                        <a:cs typeface="+mn-cs"/>
                      </a:endParaRP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1440" marR="0" lvl="0" indent="0" algn="l" defTabSz="914400" rtl="0" eaLnBrk="1" fontAlgn="t" latinLnBrk="0" hangingPunct="1">
                        <a:lnSpc>
                          <a:spcPct val="100000"/>
                        </a:lnSpc>
                        <a:spcBef>
                          <a:spcPts val="0"/>
                        </a:spcBef>
                        <a:spcAft>
                          <a:spcPts val="0"/>
                        </a:spcAft>
                        <a:buClrTx/>
                        <a:buSzTx/>
                        <a:buFontTx/>
                        <a:buNone/>
                        <a:tabLst/>
                        <a:defRPr/>
                      </a:pPr>
                      <a:r>
                        <a:rPr lang="en-US" sz="900" b="0" i="0" u="none" strike="noStrike" kern="1200">
                          <a:solidFill>
                            <a:schemeClr val="tx1">
                              <a:lumMod val="75000"/>
                              <a:lumOff val="25000"/>
                            </a:schemeClr>
                          </a:solidFill>
                          <a:effectLst/>
                          <a:latin typeface="+mn-lt"/>
                          <a:ea typeface="+mn-ea"/>
                          <a:cs typeface="+mn-cs"/>
                        </a:rPr>
                        <a:t>Not applicable</a:t>
                      </a:r>
                    </a:p>
                    <a:p>
                      <a:pPr marL="91440" marR="0" lvl="0" indent="0" algn="l" defTabSz="914400" rtl="0" eaLnBrk="1" fontAlgn="t" latinLnBrk="0" hangingPunct="1">
                        <a:lnSpc>
                          <a:spcPct val="100000"/>
                        </a:lnSpc>
                        <a:spcBef>
                          <a:spcPts val="0"/>
                        </a:spcBef>
                        <a:spcAft>
                          <a:spcPts val="0"/>
                        </a:spcAft>
                        <a:buClrTx/>
                        <a:buSzTx/>
                        <a:buFontTx/>
                        <a:buNone/>
                        <a:tabLst/>
                        <a:defRPr/>
                      </a:pPr>
                      <a:r>
                        <a:rPr lang="en-US" sz="900" b="0" i="1" u="none" strike="noStrike" kern="1200">
                          <a:solidFill>
                            <a:srgbClr val="002060"/>
                          </a:solidFill>
                          <a:effectLst/>
                          <a:latin typeface="+mn-lt"/>
                          <a:ea typeface="+mn-ea"/>
                          <a:cs typeface="+mn-cs"/>
                        </a:rPr>
                        <a:t>Không</a:t>
                      </a:r>
                      <a:r>
                        <a:rPr lang="en-US" sz="900" b="0" i="1" u="none" strike="noStrike" kern="1200" baseline="0">
                          <a:solidFill>
                            <a:srgbClr val="002060"/>
                          </a:solidFill>
                          <a:effectLst/>
                          <a:latin typeface="+mn-lt"/>
                          <a:ea typeface="+mn-ea"/>
                          <a:cs typeface="+mn-cs"/>
                        </a:rPr>
                        <a:t> áp dụng</a:t>
                      </a:r>
                      <a:endParaRPr lang="en-US" sz="900" b="0" i="1" u="none" strike="noStrike" kern="1200" dirty="0">
                        <a:solidFill>
                          <a:srgbClr val="002060"/>
                        </a:solidFill>
                        <a:effectLst/>
                        <a:latin typeface="+mn-lt"/>
                        <a:ea typeface="+mn-ea"/>
                        <a:cs typeface="+mn-cs"/>
                      </a:endParaRP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1440" marR="0" lvl="0" indent="0" algn="l" defTabSz="914400" rtl="0" eaLnBrk="1" fontAlgn="t" latinLnBrk="0" hangingPunct="1">
                        <a:lnSpc>
                          <a:spcPct val="100000"/>
                        </a:lnSpc>
                        <a:spcBef>
                          <a:spcPts val="0"/>
                        </a:spcBef>
                        <a:spcAft>
                          <a:spcPts val="0"/>
                        </a:spcAft>
                        <a:buClrTx/>
                        <a:buSzTx/>
                        <a:buFontTx/>
                        <a:buNone/>
                        <a:tabLst/>
                        <a:defRPr/>
                      </a:pPr>
                      <a:r>
                        <a:rPr lang="en-US" sz="900" b="0" i="0" u="none" strike="noStrike" kern="1200">
                          <a:solidFill>
                            <a:schemeClr val="tx1">
                              <a:lumMod val="75000"/>
                              <a:lumOff val="25000"/>
                            </a:schemeClr>
                          </a:solidFill>
                          <a:effectLst/>
                          <a:latin typeface="+mn-lt"/>
                          <a:ea typeface="+mn-ea"/>
                          <a:cs typeface="+mn-cs"/>
                        </a:rPr>
                        <a:t>Not applicable</a:t>
                      </a:r>
                    </a:p>
                    <a:p>
                      <a:pPr marL="91440" marR="0" lvl="0" indent="0" algn="l" defTabSz="914400" rtl="0" eaLnBrk="1" fontAlgn="t" latinLnBrk="0" hangingPunct="1">
                        <a:lnSpc>
                          <a:spcPct val="100000"/>
                        </a:lnSpc>
                        <a:spcBef>
                          <a:spcPts val="0"/>
                        </a:spcBef>
                        <a:spcAft>
                          <a:spcPts val="0"/>
                        </a:spcAft>
                        <a:buClrTx/>
                        <a:buSzTx/>
                        <a:buFontTx/>
                        <a:buNone/>
                        <a:tabLst/>
                        <a:defRPr/>
                      </a:pPr>
                      <a:r>
                        <a:rPr lang="en-US" sz="900" b="0" i="1" u="none" strike="noStrike" kern="1200">
                          <a:solidFill>
                            <a:srgbClr val="002060"/>
                          </a:solidFill>
                          <a:effectLst/>
                          <a:latin typeface="+mn-lt"/>
                          <a:ea typeface="+mn-ea"/>
                          <a:cs typeface="+mn-cs"/>
                        </a:rPr>
                        <a:t>Không</a:t>
                      </a:r>
                      <a:r>
                        <a:rPr lang="en-US" sz="900" b="0" i="1" u="none" strike="noStrike" kern="1200" baseline="0">
                          <a:solidFill>
                            <a:srgbClr val="002060"/>
                          </a:solidFill>
                          <a:effectLst/>
                          <a:latin typeface="+mn-lt"/>
                          <a:ea typeface="+mn-ea"/>
                          <a:cs typeface="+mn-cs"/>
                        </a:rPr>
                        <a:t> áp dụng</a:t>
                      </a:r>
                      <a:endParaRPr lang="en-US" sz="900" b="0" i="1" u="none" strike="noStrike" kern="1200" dirty="0">
                        <a:solidFill>
                          <a:srgbClr val="002060"/>
                        </a:solidFill>
                        <a:effectLst/>
                        <a:latin typeface="+mn-lt"/>
                        <a:ea typeface="+mn-ea"/>
                        <a:cs typeface="+mn-cs"/>
                      </a:endParaRP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74713685"/>
                  </a:ext>
                </a:extLst>
              </a:tr>
              <a:tr h="448797">
                <a:tc gridSpan="2">
                  <a:txBody>
                    <a:bodyPr/>
                    <a:lstStyle/>
                    <a:p>
                      <a:pPr marL="91440" lvl="0" algn="l" defTabSz="914400" rtl="0" eaLnBrk="1" fontAlgn="t" latinLnBrk="0" hangingPunct="1"/>
                      <a:r>
                        <a:rPr lang="en-US" sz="900" b="1" i="0" u="none" strike="noStrike" kern="1200">
                          <a:solidFill>
                            <a:schemeClr val="tx1">
                              <a:lumMod val="75000"/>
                              <a:lumOff val="25000"/>
                            </a:schemeClr>
                          </a:solidFill>
                          <a:effectLst/>
                          <a:latin typeface="+mn-lt"/>
                          <a:ea typeface="+mn-ea"/>
                          <a:cs typeface="+mn-cs"/>
                        </a:rPr>
                        <a:t>Embodied Carbon Saving (%)</a:t>
                      </a:r>
                    </a:p>
                    <a:p>
                      <a:pPr marL="91440" lvl="0" algn="l" defTabSz="914400" rtl="0" eaLnBrk="1" fontAlgn="t" latinLnBrk="0" hangingPunct="1"/>
                      <a:r>
                        <a:rPr lang="en-US" sz="900" b="1" i="0" u="none" strike="noStrike" kern="1200">
                          <a:solidFill>
                            <a:schemeClr val="tx1">
                              <a:lumMod val="75000"/>
                              <a:lumOff val="25000"/>
                            </a:schemeClr>
                          </a:solidFill>
                          <a:effectLst/>
                          <a:latin typeface="+mn-lt"/>
                          <a:ea typeface="+mn-ea"/>
                          <a:cs typeface="+mn-cs"/>
                        </a:rPr>
                        <a:t>Tiết kiệm Carbon hàm chứa (%) </a:t>
                      </a: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9F"/>
                    </a:solidFill>
                  </a:tcPr>
                </a:tc>
                <a:tc hMerge="1">
                  <a:txBody>
                    <a:bodyPr/>
                    <a:lstStyle/>
                    <a:p>
                      <a:pPr marL="91440" lvl="0" algn="l" defTabSz="914400" rtl="0" eaLnBrk="1" fontAlgn="t" latinLnBrk="0" hangingPunct="1"/>
                      <a:endParaRPr lang="en-US" sz="1000" b="0" i="0" u="none" strike="noStrike" kern="1200" dirty="0">
                        <a:solidFill>
                          <a:schemeClr val="tx1">
                            <a:lumMod val="75000"/>
                            <a:lumOff val="25000"/>
                          </a:schemeClr>
                        </a:solidFill>
                        <a:effectLst/>
                        <a:latin typeface="+mn-lt"/>
                        <a:ea typeface="+mn-ea"/>
                        <a:cs typeface="+mn-cs"/>
                      </a:endParaRPr>
                    </a:p>
                  </a:txBody>
                  <a:tcPr marL="9525" marR="9525" marT="9525"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89F"/>
                    </a:solidFill>
                  </a:tcPr>
                </a:tc>
                <a:tc>
                  <a:txBody>
                    <a:bodyPr/>
                    <a:lstStyle/>
                    <a:p>
                      <a:pPr marL="9144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FF0000"/>
                          </a:solidFill>
                          <a:latin typeface="Arial" pitchFamily="34" charset="0"/>
                          <a:cs typeface="Arial" pitchFamily="34" charset="0"/>
                        </a:rPr>
                        <a:t>18.54%</a:t>
                      </a:r>
                      <a:r>
                        <a:rPr lang="en-US" sz="900" b="1">
                          <a:solidFill>
                            <a:srgbClr val="FF0000"/>
                          </a:solidFill>
                          <a:cs typeface="Arial" pitchFamily="34" charset="0"/>
                        </a:rPr>
                        <a:t> </a:t>
                      </a:r>
                      <a:endParaRPr lang="en-US" sz="900" b="1" i="0" u="none" strike="noStrike">
                        <a:solidFill>
                          <a:srgbClr val="FF0000"/>
                        </a:solidFill>
                        <a:effectLst/>
                        <a:latin typeface="+mn-lt"/>
                      </a:endParaRP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9F"/>
                    </a:solidFill>
                  </a:tcPr>
                </a:tc>
                <a:tc>
                  <a:txBody>
                    <a:bodyPr/>
                    <a:lstStyle/>
                    <a:p>
                      <a:pPr marL="9144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7DBC00"/>
                          </a:solidFill>
                          <a:latin typeface="Arial" pitchFamily="34" charset="0"/>
                          <a:cs typeface="Arial" pitchFamily="34" charset="0"/>
                        </a:rPr>
                        <a:t>26.98%</a:t>
                      </a:r>
                      <a:r>
                        <a:rPr lang="en-US" sz="900" b="1">
                          <a:solidFill>
                            <a:srgbClr val="7DBC00"/>
                          </a:solidFill>
                          <a:cs typeface="Arial" pitchFamily="34" charset="0"/>
                        </a:rPr>
                        <a:t> </a:t>
                      </a:r>
                      <a:endParaRPr lang="en-US" sz="900" b="1" i="0" u="none" strike="noStrike">
                        <a:solidFill>
                          <a:srgbClr val="7DBC00"/>
                        </a:solidFill>
                        <a:effectLst/>
                        <a:latin typeface="+mn-lt"/>
                      </a:endParaRP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9F"/>
                    </a:solidFill>
                  </a:tcPr>
                </a:tc>
                <a:tc>
                  <a:txBody>
                    <a:bodyPr/>
                    <a:lstStyle/>
                    <a:p>
                      <a:pPr marL="91440" marR="0" lvl="0" indent="0" algn="ctr" defTabSz="914400" rtl="0" eaLnBrk="1" fontAlgn="auto" latinLnBrk="0" hangingPunct="1">
                        <a:lnSpc>
                          <a:spcPct val="100000"/>
                        </a:lnSpc>
                        <a:spcBef>
                          <a:spcPts val="0"/>
                        </a:spcBef>
                        <a:spcAft>
                          <a:spcPts val="0"/>
                        </a:spcAft>
                        <a:buClrTx/>
                        <a:buSzTx/>
                        <a:buFontTx/>
                        <a:buNone/>
                        <a:tabLst/>
                        <a:defRPr/>
                      </a:pPr>
                      <a:r>
                        <a:rPr lang="en-US" sz="900" b="1" dirty="0">
                          <a:solidFill>
                            <a:srgbClr val="7DBC00"/>
                          </a:solidFill>
                          <a:latin typeface="Arial" pitchFamily="34" charset="0"/>
                          <a:cs typeface="Arial" pitchFamily="34" charset="0"/>
                        </a:rPr>
                        <a:t>25.76%</a:t>
                      </a:r>
                      <a:r>
                        <a:rPr lang="en-US" sz="900" b="1" dirty="0">
                          <a:solidFill>
                            <a:srgbClr val="7DBC00"/>
                          </a:solidFill>
                          <a:cs typeface="Arial" pitchFamily="34" charset="0"/>
                        </a:rPr>
                        <a:t> </a:t>
                      </a:r>
                      <a:endParaRPr lang="en-US" sz="900" b="1" i="0" u="none" strike="noStrike" dirty="0">
                        <a:solidFill>
                          <a:srgbClr val="7DBC00"/>
                        </a:solidFill>
                        <a:effectLst/>
                        <a:latin typeface="+mn-lt"/>
                      </a:endParaRPr>
                    </a:p>
                  </a:txBody>
                  <a:tcPr marL="9525" marR="9525" marT="9525"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9F"/>
                    </a:solidFill>
                  </a:tcPr>
                </a:tc>
                <a:extLst>
                  <a:ext uri="{0D108BD9-81ED-4DB2-BD59-A6C34878D82A}">
                    <a16:rowId xmlns:a16="http://schemas.microsoft.com/office/drawing/2014/main" val="4212946167"/>
                  </a:ext>
                </a:extLst>
              </a:tr>
            </a:tbl>
          </a:graphicData>
        </a:graphic>
      </p:graphicFrame>
    </p:spTree>
    <p:extLst>
      <p:ext uri="{BB962C8B-B14F-4D97-AF65-F5344CB8AC3E}">
        <p14:creationId xmlns:p14="http://schemas.microsoft.com/office/powerpoint/2010/main" val="3318022288"/>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0850B3-282A-6A86-C2B0-DC475E9C1D15}"/>
            </a:ext>
          </a:extLst>
        </p:cNvPr>
        <p:cNvGrpSpPr/>
        <p:nvPr/>
      </p:nvGrpSpPr>
      <p:grpSpPr>
        <a:xfrm>
          <a:off x="0" y="0"/>
          <a:ext cx="0" cy="0"/>
          <a:chOff x="0" y="0"/>
          <a:chExt cx="0" cy="0"/>
        </a:xfrm>
      </p:grpSpPr>
      <p:sp>
        <p:nvSpPr>
          <p:cNvPr id="5" name="Text Box 4">
            <a:extLst>
              <a:ext uri="{FF2B5EF4-FFF2-40B4-BE49-F238E27FC236}">
                <a16:creationId xmlns:a16="http://schemas.microsoft.com/office/drawing/2014/main" id="{DD39D3C5-3DFC-9901-87C3-76B1F462D6FC}"/>
              </a:ext>
            </a:extLst>
          </p:cNvPr>
          <p:cNvSpPr txBox="1">
            <a:spLocks noChangeArrowheads="1"/>
          </p:cNvSpPr>
          <p:nvPr/>
        </p:nvSpPr>
        <p:spPr bwMode="auto">
          <a:xfrm>
            <a:off x="94588" y="160061"/>
            <a:ext cx="9716838" cy="215632"/>
          </a:xfrm>
          <a:prstGeom prst="rect">
            <a:avLst/>
          </a:prstGeom>
          <a:noFill/>
          <a:ln w="9525">
            <a:no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n-US" altLang="en-US" sz="1200" b="1" dirty="0">
                <a:solidFill>
                  <a:schemeClr val="tx1">
                    <a:lumMod val="75000"/>
                    <a:lumOff val="25000"/>
                  </a:schemeClr>
                </a:solidFill>
              </a:rPr>
              <a:t>KẾT QUẢ ĐẢM BẢO</a:t>
            </a:r>
          </a:p>
        </p:txBody>
      </p:sp>
      <p:sp>
        <p:nvSpPr>
          <p:cNvPr id="2" name="Rectangle 1">
            <a:extLst>
              <a:ext uri="{FF2B5EF4-FFF2-40B4-BE49-F238E27FC236}">
                <a16:creationId xmlns:a16="http://schemas.microsoft.com/office/drawing/2014/main" id="{14CD550F-59F5-6C9E-55E3-D04D815C7F7D}"/>
              </a:ext>
            </a:extLst>
          </p:cNvPr>
          <p:cNvSpPr/>
          <p:nvPr/>
        </p:nvSpPr>
        <p:spPr>
          <a:xfrm>
            <a:off x="1064568" y="5841268"/>
            <a:ext cx="504056" cy="5400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3B2B8BD9-16AD-6B51-3F32-92E0B76B982A}"/>
              </a:ext>
            </a:extLst>
          </p:cNvPr>
          <p:cNvSpPr/>
          <p:nvPr/>
        </p:nvSpPr>
        <p:spPr>
          <a:xfrm>
            <a:off x="3980892" y="5913276"/>
            <a:ext cx="576064" cy="5400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Table 10">
            <a:extLst>
              <a:ext uri="{FF2B5EF4-FFF2-40B4-BE49-F238E27FC236}">
                <a16:creationId xmlns:a16="http://schemas.microsoft.com/office/drawing/2014/main" id="{2565B466-04AC-3283-E590-E43A38EB5C8C}"/>
              </a:ext>
            </a:extLst>
          </p:cNvPr>
          <p:cNvGraphicFramePr>
            <a:graphicFrameLocks noGrp="1"/>
          </p:cNvGraphicFramePr>
          <p:nvPr>
            <p:extLst>
              <p:ext uri="{D42A27DB-BD31-4B8C-83A1-F6EECF244321}">
                <p14:modId xmlns:p14="http://schemas.microsoft.com/office/powerpoint/2010/main" val="2791723606"/>
              </p:ext>
            </p:extLst>
          </p:nvPr>
        </p:nvGraphicFramePr>
        <p:xfrm>
          <a:off x="128956" y="634727"/>
          <a:ext cx="9648453" cy="4702485"/>
        </p:xfrm>
        <a:graphic>
          <a:graphicData uri="http://schemas.openxmlformats.org/drawingml/2006/table">
            <a:tbl>
              <a:tblPr>
                <a:tableStyleId>{5C22544A-7EE6-4342-B048-85BDC9FD1C3A}</a:tableStyleId>
              </a:tblPr>
              <a:tblGrid>
                <a:gridCol w="3216151">
                  <a:extLst>
                    <a:ext uri="{9D8B030D-6E8A-4147-A177-3AD203B41FA5}">
                      <a16:colId xmlns:a16="http://schemas.microsoft.com/office/drawing/2014/main" val="2190596211"/>
                    </a:ext>
                  </a:extLst>
                </a:gridCol>
                <a:gridCol w="3216151">
                  <a:extLst>
                    <a:ext uri="{9D8B030D-6E8A-4147-A177-3AD203B41FA5}">
                      <a16:colId xmlns:a16="http://schemas.microsoft.com/office/drawing/2014/main" val="3244645164"/>
                    </a:ext>
                  </a:extLst>
                </a:gridCol>
                <a:gridCol w="3216151">
                  <a:extLst>
                    <a:ext uri="{9D8B030D-6E8A-4147-A177-3AD203B41FA5}">
                      <a16:colId xmlns:a16="http://schemas.microsoft.com/office/drawing/2014/main" val="2362544987"/>
                    </a:ext>
                  </a:extLst>
                </a:gridCol>
              </a:tblGrid>
              <a:tr h="161884">
                <a:tc gridSpan="3">
                  <a:txBody>
                    <a:bodyPr/>
                    <a:lstStyle/>
                    <a:p>
                      <a:pPr marL="0" marR="0" lvl="0" indent="0" algn="ctr" defTabSz="914400" rtl="0" eaLnBrk="1" fontAlgn="auto" latinLnBrk="0" hangingPunct="1">
                        <a:lnSpc>
                          <a:spcPct val="100000"/>
                        </a:lnSpc>
                        <a:spcBef>
                          <a:spcPts val="600"/>
                        </a:spcBef>
                        <a:spcAft>
                          <a:spcPts val="600"/>
                        </a:spcAft>
                        <a:buClrTx/>
                        <a:buSzTx/>
                        <a:buFontTx/>
                        <a:buNone/>
                        <a:tabLst/>
                        <a:defRPr/>
                      </a:pPr>
                      <a:r>
                        <a:rPr lang="en-US" sz="900" b="1" i="1">
                          <a:solidFill>
                            <a:schemeClr val="bg1"/>
                          </a:solidFill>
                          <a:latin typeface="Arial" panose="020B0604020202020204" pitchFamily="34" charset="0"/>
                          <a:cs typeface="Arial" panose="020B0604020202020204" pitchFamily="34" charset="0"/>
                        </a:rPr>
                        <a:t>Specification</a:t>
                      </a:r>
                      <a:r>
                        <a:rPr lang="en-US" sz="900" b="1" i="1">
                          <a:solidFill>
                            <a:srgbClr val="002060"/>
                          </a:solidFill>
                          <a:latin typeface="Arial" panose="020B0604020202020204" pitchFamily="34" charset="0"/>
                          <a:cs typeface="Arial" panose="020B0604020202020204" pitchFamily="34" charset="0"/>
                        </a:rPr>
                        <a:t> | Thông số Kỹ thuật </a:t>
                      </a:r>
                      <a:endParaRPr lang="en-US" sz="900" b="1" i="1" dirty="0">
                        <a:solidFill>
                          <a:srgbClr val="002060"/>
                        </a:solidFill>
                        <a:latin typeface="Arial" panose="020B0604020202020204" pitchFamily="34" charset="0"/>
                        <a:cs typeface="Arial" panose="020B0604020202020204" pitchFamily="34" charset="0"/>
                      </a:endParaRPr>
                    </a:p>
                  </a:txBody>
                  <a:tcPr marL="9525" marR="9525" marT="9525" marB="0" anchor="ctr">
                    <a:solidFill>
                      <a:srgbClr val="FFC00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96897129"/>
                  </a:ext>
                </a:extLst>
              </a:tr>
              <a:tr h="351153">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900" b="1" i="0" u="none" strike="noStrike" baseline="0">
                          <a:solidFill>
                            <a:schemeClr val="bg1"/>
                          </a:solidFill>
                          <a:effectLst/>
                          <a:latin typeface="Arial" panose="020B0604020202020204" pitchFamily="34" charset="0"/>
                          <a:cs typeface="Arial" panose="020B0604020202020204" pitchFamily="34" charset="0"/>
                        </a:rPr>
                        <a:t>Current Design</a:t>
                      </a:r>
                    </a:p>
                    <a:p>
                      <a:pPr marL="0" marR="0" indent="0" algn="ctr" defTabSz="914400" rtl="0" eaLnBrk="1" fontAlgn="b" latinLnBrk="0" hangingPunct="1">
                        <a:lnSpc>
                          <a:spcPct val="100000"/>
                        </a:lnSpc>
                        <a:spcBef>
                          <a:spcPts val="0"/>
                        </a:spcBef>
                        <a:spcAft>
                          <a:spcPts val="0"/>
                        </a:spcAft>
                        <a:buClrTx/>
                        <a:buSzTx/>
                        <a:buFontTx/>
                        <a:buNone/>
                        <a:tabLst/>
                        <a:defRPr/>
                      </a:pPr>
                      <a:r>
                        <a:rPr lang="en-US" sz="900" b="1" i="1" u="none" strike="noStrike" baseline="0">
                          <a:solidFill>
                            <a:srgbClr val="002060"/>
                          </a:solidFill>
                          <a:effectLst/>
                          <a:latin typeface="Arial" panose="020B0604020202020204" pitchFamily="34" charset="0"/>
                          <a:cs typeface="Arial" panose="020B0604020202020204" pitchFamily="34" charset="0"/>
                        </a:rPr>
                        <a:t>Thiết kế Hiện trạng</a:t>
                      </a:r>
                      <a:endParaRPr lang="en-US" sz="900" b="1" i="1" u="none" strike="noStrike">
                        <a:solidFill>
                          <a:srgbClr val="002060"/>
                        </a:solidFill>
                        <a:effectLst/>
                        <a:latin typeface="Arial" panose="020B0604020202020204" pitchFamily="34" charset="0"/>
                        <a:cs typeface="Arial" panose="020B0604020202020204" pitchFamily="34" charset="0"/>
                      </a:endParaRPr>
                    </a:p>
                  </a:txBody>
                  <a:tcPr marL="9525" marR="9525" marT="9525" marB="0" anchor="ctr">
                    <a:lnB w="12700" cmpd="sng">
                      <a:noFill/>
                    </a:lnB>
                    <a:solidFill>
                      <a:srgbClr val="FFC000"/>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900" b="1" i="0" u="none" strike="noStrike" baseline="0" dirty="0">
                          <a:solidFill>
                            <a:schemeClr val="bg1"/>
                          </a:solidFill>
                          <a:effectLst/>
                          <a:latin typeface="Arial" panose="020B0604020202020204" pitchFamily="34" charset="0"/>
                          <a:cs typeface="Arial" panose="020B0604020202020204" pitchFamily="34" charset="0"/>
                        </a:rPr>
                        <a:t>Option</a:t>
                      </a:r>
                      <a:r>
                        <a:rPr lang="vi-VN" sz="900" b="1" i="0" u="none" strike="noStrike" baseline="0" dirty="0">
                          <a:solidFill>
                            <a:schemeClr val="bg1"/>
                          </a:solidFill>
                          <a:effectLst/>
                          <a:latin typeface="Arial" panose="020B0604020202020204" pitchFamily="34" charset="0"/>
                          <a:cs typeface="Arial" panose="020B0604020202020204" pitchFamily="34" charset="0"/>
                        </a:rPr>
                        <a:t> 01</a:t>
                      </a:r>
                      <a:endParaRPr lang="en-US" sz="900" b="1" i="0" u="none" strike="noStrike" baseline="0" dirty="0">
                        <a:solidFill>
                          <a:schemeClr val="bg1"/>
                        </a:solidFill>
                        <a:effectLst/>
                        <a:latin typeface="Arial" panose="020B0604020202020204" pitchFamily="34" charset="0"/>
                        <a:cs typeface="Arial" panose="020B0604020202020204" pitchFamily="34" charset="0"/>
                      </a:endParaRPr>
                    </a:p>
                    <a:p>
                      <a:pPr marL="0" marR="0" indent="0" algn="ctr" defTabSz="914400" rtl="0" eaLnBrk="1" fontAlgn="b" latinLnBrk="0" hangingPunct="1">
                        <a:lnSpc>
                          <a:spcPct val="100000"/>
                        </a:lnSpc>
                        <a:spcBef>
                          <a:spcPts val="0"/>
                        </a:spcBef>
                        <a:spcAft>
                          <a:spcPts val="0"/>
                        </a:spcAft>
                        <a:buClrTx/>
                        <a:buSzTx/>
                        <a:buFontTx/>
                        <a:buNone/>
                        <a:tabLst/>
                        <a:defRPr/>
                      </a:pPr>
                      <a:r>
                        <a:rPr lang="en-US" sz="900" b="1" i="1" u="none" strike="noStrike" baseline="0" dirty="0">
                          <a:solidFill>
                            <a:srgbClr val="002060"/>
                          </a:solidFill>
                          <a:effectLst/>
                          <a:latin typeface="Arial" panose="020B0604020202020204" pitchFamily="34" charset="0"/>
                          <a:cs typeface="Arial" panose="020B0604020202020204" pitchFamily="34" charset="0"/>
                        </a:rPr>
                        <a:t>Phương </a:t>
                      </a:r>
                      <a:r>
                        <a:rPr lang="en-US" sz="900" b="1" i="1" u="none" strike="noStrike" baseline="0" dirty="0" err="1">
                          <a:solidFill>
                            <a:srgbClr val="002060"/>
                          </a:solidFill>
                          <a:effectLst/>
                          <a:latin typeface="Arial" panose="020B0604020202020204" pitchFamily="34" charset="0"/>
                          <a:cs typeface="Arial" panose="020B0604020202020204" pitchFamily="34" charset="0"/>
                        </a:rPr>
                        <a:t>án</a:t>
                      </a:r>
                      <a:r>
                        <a:rPr lang="en-US" sz="900" b="1" i="1" u="none" strike="noStrike" baseline="0" dirty="0">
                          <a:solidFill>
                            <a:srgbClr val="002060"/>
                          </a:solidFill>
                          <a:effectLst/>
                          <a:latin typeface="Arial" panose="020B0604020202020204" pitchFamily="34" charset="0"/>
                          <a:cs typeface="Arial" panose="020B0604020202020204" pitchFamily="34" charset="0"/>
                        </a:rPr>
                        <a:t> </a:t>
                      </a:r>
                      <a:r>
                        <a:rPr lang="vi-VN" sz="900" b="1" i="1" u="none" strike="noStrike" baseline="0" dirty="0">
                          <a:solidFill>
                            <a:srgbClr val="002060"/>
                          </a:solidFill>
                          <a:effectLst/>
                          <a:latin typeface="Arial" panose="020B0604020202020204" pitchFamily="34" charset="0"/>
                          <a:cs typeface="Arial" panose="020B0604020202020204" pitchFamily="34" charset="0"/>
                        </a:rPr>
                        <a:t>01</a:t>
                      </a:r>
                      <a:endParaRPr lang="en-US" sz="900" b="1" i="1" u="none" strike="noStrike" baseline="0" dirty="0">
                        <a:solidFill>
                          <a:srgbClr val="002060"/>
                        </a:solidFill>
                        <a:effectLst/>
                        <a:latin typeface="Arial" panose="020B0604020202020204" pitchFamily="34" charset="0"/>
                        <a:cs typeface="Arial" panose="020B0604020202020204" pitchFamily="34" charset="0"/>
                      </a:endParaRPr>
                    </a:p>
                  </a:txBody>
                  <a:tcPr marL="9525" marR="9525" marT="9525" marB="0" anchor="ctr">
                    <a:lnB w="12700" cmpd="sng">
                      <a:noFill/>
                    </a:lnB>
                    <a:solidFill>
                      <a:srgbClr val="FFC000"/>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900" b="1" i="0" u="none" strike="noStrike" baseline="0">
                          <a:solidFill>
                            <a:schemeClr val="bg1"/>
                          </a:solidFill>
                          <a:effectLst/>
                          <a:latin typeface="Arial" panose="020B0604020202020204" pitchFamily="34" charset="0"/>
                          <a:cs typeface="Arial" panose="020B0604020202020204" pitchFamily="34" charset="0"/>
                        </a:rPr>
                        <a:t>Option</a:t>
                      </a:r>
                      <a:r>
                        <a:rPr lang="vi-VN" sz="900" b="1" i="0" u="none" strike="noStrike" baseline="0">
                          <a:solidFill>
                            <a:schemeClr val="bg1"/>
                          </a:solidFill>
                          <a:effectLst/>
                          <a:latin typeface="Arial" panose="020B0604020202020204" pitchFamily="34" charset="0"/>
                          <a:cs typeface="Arial" panose="020B0604020202020204" pitchFamily="34" charset="0"/>
                        </a:rPr>
                        <a:t> 02</a:t>
                      </a:r>
                      <a:endParaRPr lang="en-US" sz="900" b="1" i="0" u="none" strike="noStrike" baseline="0">
                        <a:solidFill>
                          <a:schemeClr val="bg1"/>
                        </a:solidFill>
                        <a:effectLst/>
                        <a:latin typeface="Arial" panose="020B0604020202020204" pitchFamily="34" charset="0"/>
                        <a:cs typeface="Arial" panose="020B0604020202020204" pitchFamily="34" charset="0"/>
                      </a:endParaRPr>
                    </a:p>
                    <a:p>
                      <a:pPr marL="0" marR="0" indent="0" algn="ctr" defTabSz="914400" rtl="0" eaLnBrk="1" fontAlgn="b" latinLnBrk="0" hangingPunct="1">
                        <a:lnSpc>
                          <a:spcPct val="100000"/>
                        </a:lnSpc>
                        <a:spcBef>
                          <a:spcPts val="0"/>
                        </a:spcBef>
                        <a:spcAft>
                          <a:spcPts val="0"/>
                        </a:spcAft>
                        <a:buClrTx/>
                        <a:buSzTx/>
                        <a:buFontTx/>
                        <a:buNone/>
                        <a:tabLst/>
                        <a:defRPr/>
                      </a:pPr>
                      <a:r>
                        <a:rPr lang="en-US" sz="900" b="1" i="1" u="none" strike="noStrike" baseline="0">
                          <a:solidFill>
                            <a:srgbClr val="002060"/>
                          </a:solidFill>
                          <a:effectLst/>
                          <a:latin typeface="Arial" panose="020B0604020202020204" pitchFamily="34" charset="0"/>
                          <a:cs typeface="Arial" panose="020B0604020202020204" pitchFamily="34" charset="0"/>
                        </a:rPr>
                        <a:t>Phương án </a:t>
                      </a:r>
                      <a:r>
                        <a:rPr lang="vi-VN" sz="900" b="1" i="1" u="none" strike="noStrike" baseline="0">
                          <a:solidFill>
                            <a:srgbClr val="002060"/>
                          </a:solidFill>
                          <a:effectLst/>
                          <a:latin typeface="Arial" panose="020B0604020202020204" pitchFamily="34" charset="0"/>
                          <a:cs typeface="Arial" panose="020B0604020202020204" pitchFamily="34" charset="0"/>
                        </a:rPr>
                        <a:t>02</a:t>
                      </a:r>
                      <a:endParaRPr lang="en-US" sz="900" b="1" i="1" u="none" strike="noStrike" baseline="0">
                        <a:solidFill>
                          <a:srgbClr val="002060"/>
                        </a:solidFill>
                        <a:effectLst/>
                        <a:latin typeface="Arial" panose="020B0604020202020204" pitchFamily="34" charset="0"/>
                        <a:cs typeface="Arial" panose="020B0604020202020204" pitchFamily="34" charset="0"/>
                      </a:endParaRPr>
                    </a:p>
                  </a:txBody>
                  <a:tcPr marL="9525" marR="9525" marT="9525" marB="0" anchor="ctr">
                    <a:lnB w="12700" cmpd="sng">
                      <a:noFill/>
                    </a:lnB>
                    <a:solidFill>
                      <a:srgbClr val="FFC000"/>
                    </a:solidFill>
                  </a:tcPr>
                </a:tc>
                <a:extLst>
                  <a:ext uri="{0D108BD9-81ED-4DB2-BD59-A6C34878D82A}">
                    <a16:rowId xmlns:a16="http://schemas.microsoft.com/office/drawing/2014/main" val="1035343396"/>
                  </a:ext>
                </a:extLst>
              </a:tr>
              <a:tr h="2094724">
                <a:tc>
                  <a:txBody>
                    <a:bodyPr/>
                    <a:lstStyle/>
                    <a:p>
                      <a:pPr marL="91440" marR="0" lvl="0" indent="0" algn="l" defTabSz="914400" rtl="0" eaLnBrk="1" fontAlgn="t" latinLnBrk="0" hangingPunct="1">
                        <a:lnSpc>
                          <a:spcPct val="100000"/>
                        </a:lnSpc>
                        <a:spcBef>
                          <a:spcPts val="0"/>
                        </a:spcBef>
                        <a:spcAft>
                          <a:spcPts val="0"/>
                        </a:spcAft>
                        <a:buClrTx/>
                        <a:buSzTx/>
                        <a:buFontTx/>
                        <a:buNone/>
                        <a:tabLst/>
                        <a:defRPr/>
                      </a:pPr>
                      <a:endParaRPr lang="en-US" sz="900" b="0" i="0" u="none" strike="noStrike" kern="1200" dirty="0">
                        <a:solidFill>
                          <a:schemeClr val="tx1">
                            <a:lumMod val="75000"/>
                            <a:lumOff val="25000"/>
                          </a:schemeClr>
                        </a:solidFill>
                        <a:effectLst/>
                        <a:latin typeface="+mn-lt"/>
                        <a:ea typeface="+mn-ea"/>
                        <a:cs typeface="+mn-cs"/>
                      </a:endParaRPr>
                    </a:p>
                  </a:txBody>
                  <a:tcPr marL="9525" marR="9525" marT="9525" marB="0" anchor="ctr">
                    <a:lnL w="12700" cmpd="sng">
                      <a:noFill/>
                    </a:lnL>
                    <a:lnR w="635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1440" marR="0" lvl="0" indent="0" algn="l" defTabSz="914400" rtl="0" eaLnBrk="1" fontAlgn="t" latinLnBrk="0" hangingPunct="1">
                        <a:lnSpc>
                          <a:spcPct val="100000"/>
                        </a:lnSpc>
                        <a:spcBef>
                          <a:spcPts val="0"/>
                        </a:spcBef>
                        <a:spcAft>
                          <a:spcPts val="0"/>
                        </a:spcAft>
                        <a:buClrTx/>
                        <a:buSzTx/>
                        <a:buFontTx/>
                        <a:buNone/>
                        <a:tabLst/>
                        <a:defRPr/>
                      </a:pPr>
                      <a:endParaRPr lang="en-US" sz="900" b="0" i="0" u="none" strike="noStrike" kern="1200" dirty="0">
                        <a:solidFill>
                          <a:schemeClr val="tx1">
                            <a:lumMod val="75000"/>
                            <a:lumOff val="25000"/>
                          </a:schemeClr>
                        </a:solidFill>
                        <a:effectLst/>
                        <a:latin typeface="+mn-lt"/>
                        <a:ea typeface="+mn-ea"/>
                        <a:cs typeface="+mn-cs"/>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1440" marR="0" lvl="0" indent="0" algn="l" defTabSz="914400" rtl="0" eaLnBrk="1" fontAlgn="t" latinLnBrk="0" hangingPunct="1">
                        <a:lnSpc>
                          <a:spcPct val="100000"/>
                        </a:lnSpc>
                        <a:spcBef>
                          <a:spcPts val="0"/>
                        </a:spcBef>
                        <a:spcAft>
                          <a:spcPts val="0"/>
                        </a:spcAft>
                        <a:buClrTx/>
                        <a:buSzTx/>
                        <a:buFontTx/>
                        <a:buNone/>
                        <a:tabLst/>
                        <a:defRPr/>
                      </a:pPr>
                      <a:endParaRPr lang="en-US" sz="900" b="0" i="0" u="none" strike="noStrike" kern="1200" dirty="0">
                        <a:solidFill>
                          <a:schemeClr val="tx1">
                            <a:lumMod val="75000"/>
                            <a:lumOff val="25000"/>
                          </a:schemeClr>
                        </a:solidFill>
                        <a:effectLst/>
                        <a:latin typeface="+mn-lt"/>
                        <a:ea typeface="+mn-ea"/>
                        <a:cs typeface="+mn-cs"/>
                      </a:endParaRPr>
                    </a:p>
                  </a:txBody>
                  <a:tcPr marL="9525" marR="9525" marT="9525" marB="0"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26466299"/>
                  </a:ext>
                </a:extLst>
              </a:tr>
              <a:tr h="2094724">
                <a:tc>
                  <a:txBody>
                    <a:bodyPr/>
                    <a:lstStyle/>
                    <a:p>
                      <a:pPr marL="569913" marR="0" lvl="1" indent="-112713"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lang="en-US" sz="900" baseline="0">
                          <a:solidFill>
                            <a:schemeClr val="tx1">
                              <a:lumMod val="75000"/>
                              <a:lumOff val="25000"/>
                            </a:schemeClr>
                          </a:solidFill>
                          <a:cs typeface="Arial" panose="020B0604020202020204" pitchFamily="34" charset="0"/>
                        </a:rPr>
                        <a:t>Bottom slab: </a:t>
                      </a:r>
                      <a:r>
                        <a:rPr lang="en-US" sz="900" b="0" i="0" u="none" strike="noStrike" kern="1200">
                          <a:solidFill>
                            <a:schemeClr val="tx1">
                              <a:lumMod val="75000"/>
                              <a:lumOff val="25000"/>
                            </a:schemeClr>
                          </a:solidFill>
                          <a:effectLst/>
                          <a:latin typeface="+mn-lt"/>
                          <a:ea typeface="+mn-ea"/>
                          <a:cs typeface="+mn-cs"/>
                        </a:rPr>
                        <a:t>RC Concrete Slab **200mm</a:t>
                      </a:r>
                      <a:r>
                        <a:rPr lang="en-US" sz="900" b="0" i="1" u="none" strike="noStrike" kern="1200" baseline="0">
                          <a:solidFill>
                            <a:srgbClr val="002060"/>
                          </a:solidFill>
                          <a:effectLst/>
                          <a:latin typeface="+mn-lt"/>
                          <a:ea typeface="+mn-ea"/>
                          <a:cs typeface="+mn-cs"/>
                        </a:rPr>
                        <a:t> </a:t>
                      </a:r>
                    </a:p>
                    <a:p>
                      <a:pPr marL="569913" marR="0" lvl="1" indent="-112713"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lang="en-US" sz="900" b="0" i="1" u="none" strike="noStrike" kern="1200">
                          <a:solidFill>
                            <a:srgbClr val="002060"/>
                          </a:solidFill>
                          <a:effectLst/>
                          <a:latin typeface="+mn-lt"/>
                          <a:ea typeface="+mn-ea"/>
                          <a:cs typeface="+mn-cs"/>
                        </a:rPr>
                        <a:t>Sàn</a:t>
                      </a:r>
                      <a:r>
                        <a:rPr lang="en-US" sz="900" b="0" i="1" u="none" strike="noStrike" kern="1200" baseline="0">
                          <a:solidFill>
                            <a:srgbClr val="002060"/>
                          </a:solidFill>
                          <a:effectLst/>
                          <a:latin typeface="+mn-lt"/>
                          <a:ea typeface="+mn-ea"/>
                          <a:cs typeface="+mn-cs"/>
                        </a:rPr>
                        <a:t> đáy: </a:t>
                      </a:r>
                      <a:r>
                        <a:rPr lang="en-US" sz="900" b="0" i="1" u="none" strike="noStrike" kern="1200">
                          <a:solidFill>
                            <a:srgbClr val="002060"/>
                          </a:solidFill>
                          <a:effectLst/>
                          <a:latin typeface="+mn-lt"/>
                          <a:ea typeface="+mn-ea"/>
                          <a:cs typeface="+mn-cs"/>
                        </a:rPr>
                        <a:t>Sàn BTCT **200mm</a:t>
                      </a:r>
                      <a:endParaRPr lang="en-US" sz="900" baseline="0">
                        <a:solidFill>
                          <a:schemeClr val="tx1">
                            <a:lumMod val="75000"/>
                            <a:lumOff val="25000"/>
                          </a:schemeClr>
                        </a:solidFill>
                        <a:cs typeface="Arial" panose="020B0604020202020204" pitchFamily="34" charset="0"/>
                      </a:endParaRPr>
                    </a:p>
                  </a:txBody>
                  <a:tcPr marL="9525" marR="9525" marT="9525" marB="0" anchor="ctr">
                    <a:lnL w="12700" cmpd="sng">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69913" marR="0" lvl="1" indent="-112713"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lang="en-US" sz="900" baseline="0">
                          <a:solidFill>
                            <a:schemeClr val="tx1">
                              <a:lumMod val="75000"/>
                              <a:lumOff val="25000"/>
                            </a:schemeClr>
                          </a:solidFill>
                          <a:cs typeface="Arial" panose="020B0604020202020204" pitchFamily="34" charset="0"/>
                        </a:rPr>
                        <a:t>Bottom slab: **</a:t>
                      </a:r>
                      <a:r>
                        <a:rPr lang="en-US" sz="900" b="1" i="0" u="none" strike="noStrike" kern="1200">
                          <a:solidFill>
                            <a:schemeClr val="tx1">
                              <a:lumMod val="75000"/>
                              <a:lumOff val="25000"/>
                            </a:schemeClr>
                          </a:solidFill>
                          <a:effectLst/>
                          <a:latin typeface="+mn-lt"/>
                          <a:ea typeface="+mn-ea"/>
                          <a:cs typeface="+mn-cs"/>
                        </a:rPr>
                        <a:t>RC Concrete Slab &gt;30%</a:t>
                      </a:r>
                      <a:r>
                        <a:rPr lang="en-US" sz="900" b="1" i="0" u="none" strike="noStrike" kern="1200" baseline="0">
                          <a:solidFill>
                            <a:schemeClr val="tx1">
                              <a:lumMod val="75000"/>
                              <a:lumOff val="25000"/>
                            </a:schemeClr>
                          </a:solidFill>
                          <a:effectLst/>
                          <a:latin typeface="+mn-lt"/>
                          <a:ea typeface="+mn-ea"/>
                          <a:cs typeface="+mn-cs"/>
                        </a:rPr>
                        <a:t> PFA</a:t>
                      </a:r>
                      <a:r>
                        <a:rPr lang="en-US" sz="900" b="1" i="0" u="none" strike="noStrike" kern="1200">
                          <a:solidFill>
                            <a:schemeClr val="tx1">
                              <a:lumMod val="75000"/>
                              <a:lumOff val="25000"/>
                            </a:schemeClr>
                          </a:solidFill>
                          <a:effectLst/>
                          <a:latin typeface="+mn-lt"/>
                          <a:ea typeface="+mn-ea"/>
                          <a:cs typeface="+mn-cs"/>
                        </a:rPr>
                        <a:t> **200mm</a:t>
                      </a:r>
                      <a:r>
                        <a:rPr lang="en-US" sz="900" b="1" i="1" u="none" strike="noStrike" kern="1200" baseline="0">
                          <a:solidFill>
                            <a:srgbClr val="002060"/>
                          </a:solidFill>
                          <a:effectLst/>
                          <a:latin typeface="+mn-lt"/>
                          <a:ea typeface="+mn-ea"/>
                          <a:cs typeface="+mn-cs"/>
                        </a:rPr>
                        <a:t> </a:t>
                      </a:r>
                    </a:p>
                    <a:p>
                      <a:pPr marL="569913" marR="0" lvl="1" indent="-112713"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lang="en-US" sz="900" b="0" i="1" u="none" strike="noStrike" kern="1200">
                          <a:solidFill>
                            <a:srgbClr val="002060"/>
                          </a:solidFill>
                          <a:effectLst/>
                          <a:latin typeface="+mn-lt"/>
                          <a:ea typeface="+mn-ea"/>
                          <a:cs typeface="+mn-cs"/>
                        </a:rPr>
                        <a:t>Sàn</a:t>
                      </a:r>
                      <a:r>
                        <a:rPr lang="en-US" sz="900" b="0" i="1" u="none" strike="noStrike" kern="1200" baseline="0">
                          <a:solidFill>
                            <a:srgbClr val="002060"/>
                          </a:solidFill>
                          <a:effectLst/>
                          <a:latin typeface="+mn-lt"/>
                          <a:ea typeface="+mn-ea"/>
                          <a:cs typeface="+mn-cs"/>
                        </a:rPr>
                        <a:t> đáy: **</a:t>
                      </a:r>
                      <a:r>
                        <a:rPr lang="en-US" sz="900" b="1" i="1" u="none" strike="noStrike" kern="1200">
                          <a:solidFill>
                            <a:srgbClr val="002060"/>
                          </a:solidFill>
                          <a:effectLst/>
                          <a:latin typeface="+mn-lt"/>
                          <a:ea typeface="+mn-ea"/>
                          <a:cs typeface="+mn-cs"/>
                        </a:rPr>
                        <a:t>Sàn BTCT &gt;30% PFA **200mm</a:t>
                      </a:r>
                      <a:endParaRPr lang="en-US" sz="900" b="1" baseline="0">
                        <a:solidFill>
                          <a:schemeClr val="tx1">
                            <a:lumMod val="75000"/>
                            <a:lumOff val="25000"/>
                          </a:schemeClr>
                        </a:solidFill>
                        <a:cs typeface="Arial" panose="020B0604020202020204" pitchFamily="34" charset="0"/>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69913" marR="0" lvl="1" indent="-112713"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lang="en-US" sz="900" baseline="0" dirty="0">
                          <a:solidFill>
                            <a:schemeClr val="tx1">
                              <a:lumMod val="75000"/>
                              <a:lumOff val="25000"/>
                            </a:schemeClr>
                          </a:solidFill>
                          <a:cs typeface="Arial" panose="020B0604020202020204" pitchFamily="34" charset="0"/>
                        </a:rPr>
                        <a:t>Bottom slab: **</a:t>
                      </a:r>
                      <a:r>
                        <a:rPr lang="en-US" sz="900" b="1" i="0" u="none" strike="noStrike" kern="1200" dirty="0">
                          <a:solidFill>
                            <a:schemeClr val="tx1">
                              <a:lumMod val="75000"/>
                              <a:lumOff val="25000"/>
                            </a:schemeClr>
                          </a:solidFill>
                          <a:effectLst/>
                          <a:latin typeface="+mn-lt"/>
                          <a:ea typeface="+mn-ea"/>
                          <a:cs typeface="+mn-cs"/>
                        </a:rPr>
                        <a:t>RC Concrete Slab &gt;30%</a:t>
                      </a:r>
                      <a:r>
                        <a:rPr lang="en-US" sz="900" b="1" i="0" u="none" strike="noStrike" kern="1200" baseline="0" dirty="0">
                          <a:solidFill>
                            <a:schemeClr val="tx1">
                              <a:lumMod val="75000"/>
                              <a:lumOff val="25000"/>
                            </a:schemeClr>
                          </a:solidFill>
                          <a:effectLst/>
                          <a:latin typeface="+mn-lt"/>
                          <a:ea typeface="+mn-ea"/>
                          <a:cs typeface="+mn-cs"/>
                        </a:rPr>
                        <a:t> PFA</a:t>
                      </a:r>
                      <a:r>
                        <a:rPr lang="en-US" sz="900" b="1" i="0" u="none" strike="noStrike" kern="1200" dirty="0">
                          <a:solidFill>
                            <a:schemeClr val="tx1">
                              <a:lumMod val="75000"/>
                              <a:lumOff val="25000"/>
                            </a:schemeClr>
                          </a:solidFill>
                          <a:effectLst/>
                          <a:latin typeface="+mn-lt"/>
                          <a:ea typeface="+mn-ea"/>
                          <a:cs typeface="+mn-cs"/>
                        </a:rPr>
                        <a:t> **</a:t>
                      </a:r>
                      <a:r>
                        <a:rPr lang="en-US" sz="900" b="0" i="0" u="none" strike="noStrike" kern="1200" dirty="0">
                          <a:solidFill>
                            <a:schemeClr val="tx1">
                              <a:lumMod val="75000"/>
                              <a:lumOff val="25000"/>
                            </a:schemeClr>
                          </a:solidFill>
                          <a:effectLst/>
                          <a:latin typeface="+mn-lt"/>
                          <a:ea typeface="+mn-ea"/>
                          <a:cs typeface="+mn-cs"/>
                        </a:rPr>
                        <a:t>200mm</a:t>
                      </a:r>
                      <a:r>
                        <a:rPr lang="en-US" sz="900" b="0" i="1" u="none" strike="noStrike" kern="1200" baseline="0" dirty="0">
                          <a:solidFill>
                            <a:srgbClr val="002060"/>
                          </a:solidFill>
                          <a:effectLst/>
                          <a:latin typeface="+mn-lt"/>
                          <a:ea typeface="+mn-ea"/>
                          <a:cs typeface="+mn-cs"/>
                        </a:rPr>
                        <a:t> </a:t>
                      </a:r>
                    </a:p>
                    <a:p>
                      <a:pPr marL="569913" marR="0" lvl="1" indent="-112713"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lang="en-US" sz="900" b="1" i="1" u="none" strike="noStrike" kern="1200" baseline="0" dirty="0">
                          <a:solidFill>
                            <a:srgbClr val="002060"/>
                          </a:solidFill>
                          <a:effectLst/>
                          <a:latin typeface="+mn-lt"/>
                          <a:ea typeface="+mn-ea"/>
                          <a:cs typeface="+mn-cs"/>
                        </a:rPr>
                        <a:t>*</a:t>
                      </a:r>
                      <a:r>
                        <a:rPr lang="en-US" sz="900" b="1" baseline="0" dirty="0">
                          <a:solidFill>
                            <a:schemeClr val="tx1">
                              <a:lumMod val="75000"/>
                              <a:lumOff val="25000"/>
                            </a:schemeClr>
                          </a:solidFill>
                          <a:cs typeface="Arial" panose="020B0604020202020204" pitchFamily="34" charset="0"/>
                        </a:rPr>
                        <a:t>*Double glazing</a:t>
                      </a:r>
                    </a:p>
                    <a:p>
                      <a:pPr marL="569913" marR="0" lvl="1" indent="-112713"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lang="en-US" sz="900" b="0" i="1" u="none" strike="noStrike" kern="1200" dirty="0" err="1">
                          <a:solidFill>
                            <a:srgbClr val="002060"/>
                          </a:solidFill>
                          <a:effectLst/>
                          <a:latin typeface="+mn-lt"/>
                          <a:ea typeface="+mn-ea"/>
                          <a:cs typeface="+mn-cs"/>
                        </a:rPr>
                        <a:t>Sàn</a:t>
                      </a:r>
                      <a:r>
                        <a:rPr lang="en-US" sz="900" b="0" i="1" u="none" strike="noStrike" kern="1200" baseline="0" dirty="0">
                          <a:solidFill>
                            <a:srgbClr val="002060"/>
                          </a:solidFill>
                          <a:effectLst/>
                          <a:latin typeface="+mn-lt"/>
                          <a:ea typeface="+mn-ea"/>
                          <a:cs typeface="+mn-cs"/>
                        </a:rPr>
                        <a:t> </a:t>
                      </a:r>
                      <a:r>
                        <a:rPr lang="en-US" sz="900" b="0" i="1" u="none" strike="noStrike" kern="1200" baseline="0" dirty="0" err="1">
                          <a:solidFill>
                            <a:srgbClr val="002060"/>
                          </a:solidFill>
                          <a:effectLst/>
                          <a:latin typeface="+mn-lt"/>
                          <a:ea typeface="+mn-ea"/>
                          <a:cs typeface="+mn-cs"/>
                        </a:rPr>
                        <a:t>đáy</a:t>
                      </a:r>
                      <a:r>
                        <a:rPr lang="en-US" sz="900" b="0" i="1" u="none" strike="noStrike" kern="1200" baseline="0" dirty="0">
                          <a:solidFill>
                            <a:srgbClr val="002060"/>
                          </a:solidFill>
                          <a:effectLst/>
                          <a:latin typeface="+mn-lt"/>
                          <a:ea typeface="+mn-ea"/>
                          <a:cs typeface="+mn-cs"/>
                        </a:rPr>
                        <a:t>: **</a:t>
                      </a:r>
                      <a:r>
                        <a:rPr lang="en-US" sz="900" b="1" i="1" u="none" strike="noStrike" kern="1200" dirty="0" err="1">
                          <a:solidFill>
                            <a:srgbClr val="002060"/>
                          </a:solidFill>
                          <a:effectLst/>
                          <a:latin typeface="+mn-lt"/>
                          <a:ea typeface="+mn-ea"/>
                          <a:cs typeface="+mn-cs"/>
                        </a:rPr>
                        <a:t>Sàn</a:t>
                      </a:r>
                      <a:r>
                        <a:rPr lang="en-US" sz="900" b="1" i="1" u="none" strike="noStrike" kern="1200" dirty="0">
                          <a:solidFill>
                            <a:srgbClr val="002060"/>
                          </a:solidFill>
                          <a:effectLst/>
                          <a:latin typeface="+mn-lt"/>
                          <a:ea typeface="+mn-ea"/>
                          <a:cs typeface="+mn-cs"/>
                        </a:rPr>
                        <a:t> BTCT &gt;30% PFA **200mm</a:t>
                      </a:r>
                      <a:endParaRPr lang="en-US" sz="900" b="1" baseline="0" dirty="0">
                        <a:solidFill>
                          <a:schemeClr val="tx1">
                            <a:lumMod val="75000"/>
                            <a:lumOff val="25000"/>
                          </a:schemeClr>
                        </a:solidFill>
                        <a:cs typeface="Arial" panose="020B0604020202020204" pitchFamily="34" charset="0"/>
                      </a:endParaRPr>
                    </a:p>
                    <a:p>
                      <a:pPr marL="569913" marR="0" lvl="1" indent="-112713"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lang="en-US" sz="900" b="1" i="1" baseline="0" dirty="0">
                          <a:solidFill>
                            <a:srgbClr val="002060"/>
                          </a:solidFill>
                          <a:latin typeface="+mn-lt"/>
                        </a:rPr>
                        <a:t>**</a:t>
                      </a:r>
                      <a:r>
                        <a:rPr lang="en-US" sz="900" b="1" i="1" baseline="0" dirty="0" err="1">
                          <a:solidFill>
                            <a:srgbClr val="002060"/>
                          </a:solidFill>
                          <a:latin typeface="+mn-lt"/>
                        </a:rPr>
                        <a:t>Sử</a:t>
                      </a:r>
                      <a:r>
                        <a:rPr lang="en-US" sz="900" b="1" i="1" baseline="0" dirty="0">
                          <a:solidFill>
                            <a:srgbClr val="002060"/>
                          </a:solidFill>
                          <a:latin typeface="+mn-lt"/>
                        </a:rPr>
                        <a:t> </a:t>
                      </a:r>
                      <a:r>
                        <a:rPr lang="en-US" sz="900" b="1" i="1" baseline="0" dirty="0" err="1">
                          <a:solidFill>
                            <a:srgbClr val="002060"/>
                          </a:solidFill>
                          <a:latin typeface="+mn-lt"/>
                        </a:rPr>
                        <a:t>dụng</a:t>
                      </a:r>
                      <a:r>
                        <a:rPr lang="en-US" sz="900" b="1" i="1" baseline="0" dirty="0">
                          <a:solidFill>
                            <a:srgbClr val="002060"/>
                          </a:solidFill>
                          <a:latin typeface="+mn-lt"/>
                        </a:rPr>
                        <a:t> </a:t>
                      </a:r>
                      <a:r>
                        <a:rPr lang="en-US" sz="900" b="1" i="1" baseline="0" dirty="0" err="1">
                          <a:solidFill>
                            <a:srgbClr val="002060"/>
                          </a:solidFill>
                          <a:latin typeface="+mn-lt"/>
                        </a:rPr>
                        <a:t>kính</a:t>
                      </a:r>
                      <a:r>
                        <a:rPr lang="en-US" sz="900" b="1" i="1" baseline="0" dirty="0">
                          <a:solidFill>
                            <a:srgbClr val="002060"/>
                          </a:solidFill>
                          <a:latin typeface="+mn-lt"/>
                        </a:rPr>
                        <a:t> </a:t>
                      </a:r>
                      <a:r>
                        <a:rPr lang="en-US" sz="900" b="1" i="1" baseline="0" dirty="0" err="1">
                          <a:solidFill>
                            <a:srgbClr val="002060"/>
                          </a:solidFill>
                          <a:latin typeface="+mn-lt"/>
                        </a:rPr>
                        <a:t>hộp</a:t>
                      </a:r>
                      <a:endParaRPr lang="vi-VN" sz="900" b="1" i="1" dirty="0">
                        <a:solidFill>
                          <a:srgbClr val="002060"/>
                        </a:solidFill>
                        <a:latin typeface="+mn-lt"/>
                      </a:endParaRPr>
                    </a:p>
                  </a:txBody>
                  <a:tcPr marL="9525" marR="9525" marT="9525" marB="0"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82799708"/>
                  </a:ext>
                </a:extLst>
              </a:tr>
            </a:tbl>
          </a:graphicData>
        </a:graphic>
      </p:graphicFrame>
      <p:pic>
        <p:nvPicPr>
          <p:cNvPr id="8" name="Picture 7">
            <a:extLst>
              <a:ext uri="{FF2B5EF4-FFF2-40B4-BE49-F238E27FC236}">
                <a16:creationId xmlns:a16="http://schemas.microsoft.com/office/drawing/2014/main" id="{9E914D1B-7DC5-F50F-F52C-A4DF404FA753}"/>
              </a:ext>
            </a:extLst>
          </p:cNvPr>
          <p:cNvPicPr>
            <a:picLocks noChangeAspect="1"/>
          </p:cNvPicPr>
          <p:nvPr/>
        </p:nvPicPr>
        <p:blipFill>
          <a:blip r:embed="rId3"/>
          <a:stretch>
            <a:fillRect/>
          </a:stretch>
        </p:blipFill>
        <p:spPr>
          <a:xfrm>
            <a:off x="221169" y="1184661"/>
            <a:ext cx="2984901" cy="2028312"/>
          </a:xfrm>
          <a:prstGeom prst="rect">
            <a:avLst/>
          </a:prstGeom>
          <a:ln>
            <a:solidFill>
              <a:schemeClr val="accent1"/>
            </a:solidFill>
          </a:ln>
        </p:spPr>
      </p:pic>
      <p:pic>
        <p:nvPicPr>
          <p:cNvPr id="9" name="Picture 8">
            <a:extLst>
              <a:ext uri="{FF2B5EF4-FFF2-40B4-BE49-F238E27FC236}">
                <a16:creationId xmlns:a16="http://schemas.microsoft.com/office/drawing/2014/main" id="{C846DEDB-714B-962A-2AAB-9EC479F0F95A}"/>
              </a:ext>
            </a:extLst>
          </p:cNvPr>
          <p:cNvPicPr>
            <a:picLocks noChangeAspect="1"/>
          </p:cNvPicPr>
          <p:nvPr/>
        </p:nvPicPr>
        <p:blipFill>
          <a:blip r:embed="rId4"/>
          <a:stretch>
            <a:fillRect/>
          </a:stretch>
        </p:blipFill>
        <p:spPr>
          <a:xfrm>
            <a:off x="3447133" y="1180857"/>
            <a:ext cx="2990664" cy="2032115"/>
          </a:xfrm>
          <a:prstGeom prst="rect">
            <a:avLst/>
          </a:prstGeom>
          <a:ln>
            <a:solidFill>
              <a:schemeClr val="accent1"/>
            </a:solidFill>
          </a:ln>
        </p:spPr>
      </p:pic>
      <p:pic>
        <p:nvPicPr>
          <p:cNvPr id="10" name="Picture 9">
            <a:extLst>
              <a:ext uri="{FF2B5EF4-FFF2-40B4-BE49-F238E27FC236}">
                <a16:creationId xmlns:a16="http://schemas.microsoft.com/office/drawing/2014/main" id="{EFF8E06B-2DE7-A1A5-CE88-4AE6D1E7E3FD}"/>
              </a:ext>
            </a:extLst>
          </p:cNvPr>
          <p:cNvPicPr>
            <a:picLocks noChangeAspect="1"/>
          </p:cNvPicPr>
          <p:nvPr/>
        </p:nvPicPr>
        <p:blipFill>
          <a:blip r:embed="rId5"/>
          <a:stretch>
            <a:fillRect/>
          </a:stretch>
        </p:blipFill>
        <p:spPr>
          <a:xfrm>
            <a:off x="6678860" y="1180857"/>
            <a:ext cx="2988332" cy="2035884"/>
          </a:xfrm>
          <a:prstGeom prst="rect">
            <a:avLst/>
          </a:prstGeom>
          <a:ln>
            <a:solidFill>
              <a:schemeClr val="accent1"/>
            </a:solidFill>
          </a:ln>
        </p:spPr>
      </p:pic>
    </p:spTree>
    <p:extLst>
      <p:ext uri="{BB962C8B-B14F-4D97-AF65-F5344CB8AC3E}">
        <p14:creationId xmlns:p14="http://schemas.microsoft.com/office/powerpoint/2010/main" val="583022805"/>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BE38B-9450-9ECD-7516-570C5D3B9AB4}"/>
            </a:ext>
          </a:extLst>
        </p:cNvPr>
        <p:cNvGrpSpPr/>
        <p:nvPr/>
      </p:nvGrpSpPr>
      <p:grpSpPr>
        <a:xfrm>
          <a:off x="0" y="0"/>
          <a:ext cx="0" cy="0"/>
          <a:chOff x="0" y="0"/>
          <a:chExt cx="0" cy="0"/>
        </a:xfrm>
      </p:grpSpPr>
      <p:pic>
        <p:nvPicPr>
          <p:cNvPr id="11266" name="Picture 2" descr="Dự án công nghiệp Titan Quảng Ninh | amcsteel.vn">
            <a:extLst>
              <a:ext uri="{FF2B5EF4-FFF2-40B4-BE49-F238E27FC236}">
                <a16:creationId xmlns:a16="http://schemas.microsoft.com/office/drawing/2014/main" id="{BB6BA704-D2F3-C90A-2831-52C344DFD0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99449"/>
            <a:ext cx="9906000" cy="5681880"/>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4">
            <a:extLst>
              <a:ext uri="{FF2B5EF4-FFF2-40B4-BE49-F238E27FC236}">
                <a16:creationId xmlns:a16="http://schemas.microsoft.com/office/drawing/2014/main" id="{4734DD28-A701-09DF-6C42-27D40CEE8482}"/>
              </a:ext>
            </a:extLst>
          </p:cNvPr>
          <p:cNvSpPr txBox="1">
            <a:spLocks noChangeArrowheads="1"/>
          </p:cNvSpPr>
          <p:nvPr/>
        </p:nvSpPr>
        <p:spPr bwMode="auto">
          <a:xfrm>
            <a:off x="94588" y="160061"/>
            <a:ext cx="9716838" cy="215632"/>
          </a:xfrm>
          <a:prstGeom prst="rect">
            <a:avLst/>
          </a:prstGeom>
          <a:noFill/>
          <a:ln w="9525">
            <a:no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n-US" altLang="en-US" sz="1200" b="1" dirty="0">
                <a:solidFill>
                  <a:schemeClr val="tx1">
                    <a:lumMod val="75000"/>
                    <a:lumOff val="25000"/>
                  </a:schemeClr>
                </a:solidFill>
              </a:rPr>
              <a:t>THỰC TIỄN TRONG CÁC DỰ ÁN</a:t>
            </a:r>
          </a:p>
        </p:txBody>
      </p:sp>
      <p:sp>
        <p:nvSpPr>
          <p:cNvPr id="2" name="Rectangle 1">
            <a:extLst>
              <a:ext uri="{FF2B5EF4-FFF2-40B4-BE49-F238E27FC236}">
                <a16:creationId xmlns:a16="http://schemas.microsoft.com/office/drawing/2014/main" id="{78321E01-3A87-0556-2F42-A8D3331F0BC7}"/>
              </a:ext>
            </a:extLst>
          </p:cNvPr>
          <p:cNvSpPr/>
          <p:nvPr/>
        </p:nvSpPr>
        <p:spPr>
          <a:xfrm>
            <a:off x="1064568" y="5841268"/>
            <a:ext cx="504056" cy="5400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30C53D54-04C1-C6CE-8DDA-08417BAF3BA2}"/>
              </a:ext>
            </a:extLst>
          </p:cNvPr>
          <p:cNvSpPr/>
          <p:nvPr/>
        </p:nvSpPr>
        <p:spPr>
          <a:xfrm>
            <a:off x="3980892" y="5913276"/>
            <a:ext cx="576064" cy="5400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268" name="Picture 4" descr="Prominence Earns LEED Gold Certification – Livable Buckhead">
            <a:extLst>
              <a:ext uri="{FF2B5EF4-FFF2-40B4-BE49-F238E27FC236}">
                <a16:creationId xmlns:a16="http://schemas.microsoft.com/office/drawing/2014/main" id="{F812F6CE-7213-E4F7-EA47-13F5E1C7A52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2363" y="771199"/>
            <a:ext cx="1212726" cy="1212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215293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E376B7-1C12-9CA8-01FE-0E7071125D18}"/>
            </a:ext>
          </a:extLst>
        </p:cNvPr>
        <p:cNvGrpSpPr/>
        <p:nvPr/>
      </p:nvGrpSpPr>
      <p:grpSpPr>
        <a:xfrm>
          <a:off x="0" y="0"/>
          <a:ext cx="0" cy="0"/>
          <a:chOff x="0" y="0"/>
          <a:chExt cx="0" cy="0"/>
        </a:xfrm>
      </p:grpSpPr>
      <p:sp>
        <p:nvSpPr>
          <p:cNvPr id="5" name="Text Box 4">
            <a:extLst>
              <a:ext uri="{FF2B5EF4-FFF2-40B4-BE49-F238E27FC236}">
                <a16:creationId xmlns:a16="http://schemas.microsoft.com/office/drawing/2014/main" id="{39F2CDC5-AA7E-BB70-2D85-96A9DF35FAD7}"/>
              </a:ext>
            </a:extLst>
          </p:cNvPr>
          <p:cNvSpPr txBox="1">
            <a:spLocks noChangeArrowheads="1"/>
          </p:cNvSpPr>
          <p:nvPr/>
        </p:nvSpPr>
        <p:spPr bwMode="auto">
          <a:xfrm>
            <a:off x="94588" y="160061"/>
            <a:ext cx="9716838" cy="215632"/>
          </a:xfrm>
          <a:prstGeom prst="rect">
            <a:avLst/>
          </a:prstGeom>
          <a:noFill/>
          <a:ln w="9525">
            <a:no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n-US" altLang="en-US" sz="1200" b="1" dirty="0">
                <a:solidFill>
                  <a:schemeClr val="tx1">
                    <a:lumMod val="75000"/>
                    <a:lumOff val="25000"/>
                  </a:schemeClr>
                </a:solidFill>
              </a:rPr>
              <a:t>TỔNG QUAN VẬT LIỆU TRONG CÁC CHỨNG NHẬN EDGE, LOTUS &amp; LEED</a:t>
            </a:r>
          </a:p>
        </p:txBody>
      </p:sp>
      <p:pic>
        <p:nvPicPr>
          <p:cNvPr id="1030" name="Picture 6" descr="AI generated image">
            <a:extLst>
              <a:ext uri="{FF2B5EF4-FFF2-40B4-BE49-F238E27FC236}">
                <a16:creationId xmlns:a16="http://schemas.microsoft.com/office/drawing/2014/main" id="{03121715-4EEB-4A21-2749-942A6D44E1E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6020" t="1631" r="5822" b="69215"/>
          <a:stretch>
            <a:fillRect/>
          </a:stretch>
        </p:blipFill>
        <p:spPr bwMode="auto">
          <a:xfrm>
            <a:off x="7833320" y="800707"/>
            <a:ext cx="2088232" cy="158417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AI generated image">
            <a:extLst>
              <a:ext uri="{FF2B5EF4-FFF2-40B4-BE49-F238E27FC236}">
                <a16:creationId xmlns:a16="http://schemas.microsoft.com/office/drawing/2014/main" id="{D584D7BF-F183-F058-5281-2567DF36F1E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6020" t="32057" r="5822" b="38789"/>
          <a:stretch>
            <a:fillRect/>
          </a:stretch>
        </p:blipFill>
        <p:spPr bwMode="auto">
          <a:xfrm>
            <a:off x="7833320" y="2456892"/>
            <a:ext cx="2088232" cy="158417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I generated image">
            <a:extLst>
              <a:ext uri="{FF2B5EF4-FFF2-40B4-BE49-F238E27FC236}">
                <a16:creationId xmlns:a16="http://schemas.microsoft.com/office/drawing/2014/main" id="{A9A554A0-66EF-5F2C-07D2-BFA5014DD68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6020" t="63021" r="5822" b="7825"/>
          <a:stretch>
            <a:fillRect/>
          </a:stretch>
        </p:blipFill>
        <p:spPr bwMode="auto">
          <a:xfrm>
            <a:off x="7821139" y="4113077"/>
            <a:ext cx="2088233" cy="1584177"/>
          </a:xfrm>
          <a:prstGeom prst="rect">
            <a:avLst/>
          </a:prstGeom>
          <a:noFill/>
          <a:extLst>
            <a:ext uri="{909E8E84-426E-40DD-AFC4-6F175D3DCCD1}">
              <a14:hiddenFill xmlns:a14="http://schemas.microsoft.com/office/drawing/2010/main">
                <a:solidFill>
                  <a:srgbClr val="FFFFFF"/>
                </a:solidFill>
              </a14:hiddenFill>
            </a:ext>
          </a:extLst>
        </p:spPr>
      </p:pic>
      <p:sp>
        <p:nvSpPr>
          <p:cNvPr id="14" name="Isosceles Triangle 13">
            <a:extLst>
              <a:ext uri="{FF2B5EF4-FFF2-40B4-BE49-F238E27FC236}">
                <a16:creationId xmlns:a16="http://schemas.microsoft.com/office/drawing/2014/main" id="{E8E70D57-CC08-259E-8ABF-30A8225F1619}"/>
              </a:ext>
            </a:extLst>
          </p:cNvPr>
          <p:cNvSpPr/>
          <p:nvPr/>
        </p:nvSpPr>
        <p:spPr>
          <a:xfrm rot="10800000">
            <a:off x="7821135" y="804224"/>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A21F3A32-4FC8-7C0E-CF8E-A10851BED46E}"/>
              </a:ext>
            </a:extLst>
          </p:cNvPr>
          <p:cNvSpPr/>
          <p:nvPr/>
        </p:nvSpPr>
        <p:spPr>
          <a:xfrm rot="10800000">
            <a:off x="7821134" y="2456892"/>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Isosceles Triangle 15">
            <a:extLst>
              <a:ext uri="{FF2B5EF4-FFF2-40B4-BE49-F238E27FC236}">
                <a16:creationId xmlns:a16="http://schemas.microsoft.com/office/drawing/2014/main" id="{19218F5B-F16D-FB59-7B06-BB6BBD68A185}"/>
              </a:ext>
            </a:extLst>
          </p:cNvPr>
          <p:cNvSpPr/>
          <p:nvPr/>
        </p:nvSpPr>
        <p:spPr>
          <a:xfrm rot="10800000">
            <a:off x="7822959" y="4116593"/>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D217EF53-6624-2AFF-02D3-9BB748662534}"/>
              </a:ext>
            </a:extLst>
          </p:cNvPr>
          <p:cNvSpPr/>
          <p:nvPr/>
        </p:nvSpPr>
        <p:spPr>
          <a:xfrm>
            <a:off x="7821133" y="1632316"/>
            <a:ext cx="552243" cy="752568"/>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27E9443E-0B37-98C0-0592-BA2EAB878D1C}"/>
              </a:ext>
            </a:extLst>
          </p:cNvPr>
          <p:cNvSpPr/>
          <p:nvPr/>
        </p:nvSpPr>
        <p:spPr>
          <a:xfrm>
            <a:off x="7821133" y="3288501"/>
            <a:ext cx="552243" cy="752568"/>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355A4427-2BAB-F066-4355-2A3C3158AFBB}"/>
              </a:ext>
            </a:extLst>
          </p:cNvPr>
          <p:cNvSpPr/>
          <p:nvPr/>
        </p:nvSpPr>
        <p:spPr>
          <a:xfrm>
            <a:off x="7821133" y="4869162"/>
            <a:ext cx="552243" cy="828092"/>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71DAC867-9E24-E2E6-446D-5BFC70C528AE}"/>
              </a:ext>
            </a:extLst>
          </p:cNvPr>
          <p:cNvGrpSpPr/>
          <p:nvPr/>
        </p:nvGrpSpPr>
        <p:grpSpPr>
          <a:xfrm>
            <a:off x="344488" y="1016274"/>
            <a:ext cx="2134616" cy="4386372"/>
            <a:chOff x="4724833" y="1090333"/>
            <a:chExt cx="2530027" cy="5198910"/>
          </a:xfrm>
        </p:grpSpPr>
        <p:sp>
          <p:nvSpPr>
            <p:cNvPr id="21" name="Text Placeholder 5">
              <a:extLst>
                <a:ext uri="{FF2B5EF4-FFF2-40B4-BE49-F238E27FC236}">
                  <a16:creationId xmlns:a16="http://schemas.microsoft.com/office/drawing/2014/main" id="{525395E6-BDFB-29BA-1C65-29B0A1E724A0}"/>
                </a:ext>
              </a:extLst>
            </p:cNvPr>
            <p:cNvSpPr txBox="1"/>
            <p:nvPr/>
          </p:nvSpPr>
          <p:spPr>
            <a:xfrm>
              <a:off x="4729642" y="1090333"/>
              <a:ext cx="2520767" cy="25357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Cách</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nhiệt</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tốt</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p>
          </p:txBody>
        </p:sp>
        <p:sp>
          <p:nvSpPr>
            <p:cNvPr id="22" name="Text Placeholder 5">
              <a:extLst>
                <a:ext uri="{FF2B5EF4-FFF2-40B4-BE49-F238E27FC236}">
                  <a16:creationId xmlns:a16="http://schemas.microsoft.com/office/drawing/2014/main" id="{5E073AD1-81B9-1CBF-5DFE-A8E3C94A601A}"/>
                </a:ext>
              </a:extLst>
            </p:cNvPr>
            <p:cNvSpPr txBox="1"/>
            <p:nvPr/>
          </p:nvSpPr>
          <p:spPr>
            <a:xfrm>
              <a:off x="4729642" y="1549972"/>
              <a:ext cx="2520767" cy="25357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Hệ</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số</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phản</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xạ</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cao</a:t>
              </a:r>
              <a:endPar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p:txBody>
        </p:sp>
        <p:sp>
          <p:nvSpPr>
            <p:cNvPr id="23" name="Text Placeholder 5">
              <a:extLst>
                <a:ext uri="{FF2B5EF4-FFF2-40B4-BE49-F238E27FC236}">
                  <a16:creationId xmlns:a16="http://schemas.microsoft.com/office/drawing/2014/main" id="{ADDFCC3E-26F9-A7F2-0E26-A8836D11533D}"/>
                </a:ext>
              </a:extLst>
            </p:cNvPr>
            <p:cNvSpPr txBox="1"/>
            <p:nvPr/>
          </p:nvSpPr>
          <p:spPr>
            <a:xfrm>
              <a:off x="4729642" y="2033411"/>
              <a:ext cx="2520767" cy="25357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VOC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thấp</a:t>
              </a:r>
              <a:endPar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p:txBody>
        </p:sp>
        <p:sp>
          <p:nvSpPr>
            <p:cNvPr id="24" name="Text Placeholder 5">
              <a:extLst>
                <a:ext uri="{FF2B5EF4-FFF2-40B4-BE49-F238E27FC236}">
                  <a16:creationId xmlns:a16="http://schemas.microsoft.com/office/drawing/2014/main" id="{58F74A2A-ABE3-FD86-85BD-80B184F81D71}"/>
                </a:ext>
              </a:extLst>
            </p:cNvPr>
            <p:cNvSpPr txBox="1"/>
            <p:nvPr/>
          </p:nvSpPr>
          <p:spPr>
            <a:xfrm>
              <a:off x="4729642" y="2523469"/>
              <a:ext cx="2520767" cy="25357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Giảm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sử</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dụng</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bê</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tông</a:t>
              </a:r>
              <a:endPar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p:txBody>
        </p:sp>
        <p:sp>
          <p:nvSpPr>
            <p:cNvPr id="25" name="Text Placeholder 5">
              <a:extLst>
                <a:ext uri="{FF2B5EF4-FFF2-40B4-BE49-F238E27FC236}">
                  <a16:creationId xmlns:a16="http://schemas.microsoft.com/office/drawing/2014/main" id="{2E1086B6-9CE0-224C-CF20-E3750544F94E}"/>
                </a:ext>
              </a:extLst>
            </p:cNvPr>
            <p:cNvSpPr txBox="1"/>
            <p:nvPr/>
          </p:nvSpPr>
          <p:spPr>
            <a:xfrm>
              <a:off x="4729642" y="3008700"/>
              <a:ext cx="2520767" cy="25357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Thành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phần</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tái</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chế</a:t>
              </a:r>
              <a:endPar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p:txBody>
        </p:sp>
        <p:sp>
          <p:nvSpPr>
            <p:cNvPr id="26" name="Text Placeholder 5">
              <a:extLst>
                <a:ext uri="{FF2B5EF4-FFF2-40B4-BE49-F238E27FC236}">
                  <a16:creationId xmlns:a16="http://schemas.microsoft.com/office/drawing/2014/main" id="{106662D8-FB34-0931-E15C-4E4E16000351}"/>
                </a:ext>
              </a:extLst>
            </p:cNvPr>
            <p:cNvSpPr txBox="1"/>
            <p:nvPr/>
          </p:nvSpPr>
          <p:spPr>
            <a:xfrm>
              <a:off x="4724833" y="3517534"/>
              <a:ext cx="2520767" cy="25357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Vòng</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đời</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kín</a:t>
              </a:r>
              <a:endPar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p:txBody>
        </p:sp>
        <p:sp>
          <p:nvSpPr>
            <p:cNvPr id="27" name="Text Placeholder 5">
              <a:extLst>
                <a:ext uri="{FF2B5EF4-FFF2-40B4-BE49-F238E27FC236}">
                  <a16:creationId xmlns:a16="http://schemas.microsoft.com/office/drawing/2014/main" id="{39B377C6-8525-BE28-F509-64BA06DA5555}"/>
                </a:ext>
              </a:extLst>
            </p:cNvPr>
            <p:cNvSpPr txBox="1"/>
            <p:nvPr/>
          </p:nvSpPr>
          <p:spPr>
            <a:xfrm>
              <a:off x="4734093" y="4000990"/>
              <a:ext cx="2520767" cy="25357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Chứng</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nhận</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bền</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vững</a:t>
              </a:r>
              <a:endPar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p:txBody>
        </p:sp>
        <p:sp>
          <p:nvSpPr>
            <p:cNvPr id="28" name="Text Placeholder 5">
              <a:extLst>
                <a:ext uri="{FF2B5EF4-FFF2-40B4-BE49-F238E27FC236}">
                  <a16:creationId xmlns:a16="http://schemas.microsoft.com/office/drawing/2014/main" id="{E037B9E2-5287-B7FA-40AA-18F65D787CA2}"/>
                </a:ext>
              </a:extLst>
            </p:cNvPr>
            <p:cNvSpPr txBox="1"/>
            <p:nvPr/>
          </p:nvSpPr>
          <p:spPr>
            <a:xfrm>
              <a:off x="4724833" y="4486923"/>
              <a:ext cx="2520767" cy="25357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Vật</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liệu</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không</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nung</a:t>
              </a:r>
              <a:endPar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p:txBody>
        </p:sp>
        <p:sp>
          <p:nvSpPr>
            <p:cNvPr id="29" name="Text Placeholder 5">
              <a:extLst>
                <a:ext uri="{FF2B5EF4-FFF2-40B4-BE49-F238E27FC236}">
                  <a16:creationId xmlns:a16="http://schemas.microsoft.com/office/drawing/2014/main" id="{A0CC32E6-CFED-1C5B-F3D7-8B48D5D4055E}"/>
                </a:ext>
              </a:extLst>
            </p:cNvPr>
            <p:cNvSpPr txBox="1"/>
            <p:nvPr/>
          </p:nvSpPr>
          <p:spPr>
            <a:xfrm>
              <a:off x="4724833" y="4927188"/>
              <a:ext cx="2520767" cy="25357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Thành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phần</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thân</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thiện</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môi</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trường</a:t>
              </a:r>
              <a:endPar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p:txBody>
        </p:sp>
        <p:sp>
          <p:nvSpPr>
            <p:cNvPr id="30" name="Text Placeholder 5">
              <a:extLst>
                <a:ext uri="{FF2B5EF4-FFF2-40B4-BE49-F238E27FC236}">
                  <a16:creationId xmlns:a16="http://schemas.microsoft.com/office/drawing/2014/main" id="{B0E45819-2ECC-963F-7080-4121DF9FF3BF}"/>
                </a:ext>
              </a:extLst>
            </p:cNvPr>
            <p:cNvSpPr txBox="1"/>
            <p:nvPr/>
          </p:nvSpPr>
          <p:spPr>
            <a:xfrm>
              <a:off x="4734093" y="5587427"/>
              <a:ext cx="2520767" cy="25357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Carbon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hàm</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chứa</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thấp</a:t>
              </a:r>
              <a:endPar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p:txBody>
        </p:sp>
        <p:sp>
          <p:nvSpPr>
            <p:cNvPr id="31" name="Text Placeholder 5">
              <a:extLst>
                <a:ext uri="{FF2B5EF4-FFF2-40B4-BE49-F238E27FC236}">
                  <a16:creationId xmlns:a16="http://schemas.microsoft.com/office/drawing/2014/main" id="{BD039A3A-C138-7E21-A0A2-51315FFC0D9C}"/>
                </a:ext>
              </a:extLst>
            </p:cNvPr>
            <p:cNvSpPr txBox="1"/>
            <p:nvPr/>
          </p:nvSpPr>
          <p:spPr>
            <a:xfrm>
              <a:off x="4731805" y="6035668"/>
              <a:ext cx="2520767" cy="2535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Carbon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phát</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thải</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thấp</a:t>
              </a:r>
              <a:endPar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p:txBody>
        </p:sp>
      </p:grpSp>
      <p:graphicFrame>
        <p:nvGraphicFramePr>
          <p:cNvPr id="32" name="Chart 31">
            <a:extLst>
              <a:ext uri="{FF2B5EF4-FFF2-40B4-BE49-F238E27FC236}">
                <a16:creationId xmlns:a16="http://schemas.microsoft.com/office/drawing/2014/main" id="{4B9E4CEC-A4FE-A413-DF41-EAE32C2A5303}"/>
              </a:ext>
            </a:extLst>
          </p:cNvPr>
          <p:cNvGraphicFramePr>
            <a:graphicFrameLocks noChangeAspect="1"/>
          </p:cNvGraphicFramePr>
          <p:nvPr>
            <p:extLst>
              <p:ext uri="{D42A27DB-BD31-4B8C-83A1-F6EECF244321}">
                <p14:modId xmlns:p14="http://schemas.microsoft.com/office/powerpoint/2010/main" val="2676340125"/>
              </p:ext>
            </p:extLst>
          </p:nvPr>
        </p:nvGraphicFramePr>
        <p:xfrm>
          <a:off x="5018143" y="3899684"/>
          <a:ext cx="2624575" cy="201096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3" name="Chart 32">
            <a:extLst>
              <a:ext uri="{FF2B5EF4-FFF2-40B4-BE49-F238E27FC236}">
                <a16:creationId xmlns:a16="http://schemas.microsoft.com/office/drawing/2014/main" id="{BFA72F4A-59B1-6EC3-0B25-88F17D999537}"/>
              </a:ext>
            </a:extLst>
          </p:cNvPr>
          <p:cNvGraphicFramePr>
            <a:graphicFrameLocks noChangeAspect="1"/>
          </p:cNvGraphicFramePr>
          <p:nvPr>
            <p:extLst>
              <p:ext uri="{D42A27DB-BD31-4B8C-83A1-F6EECF244321}">
                <p14:modId xmlns:p14="http://schemas.microsoft.com/office/powerpoint/2010/main" val="2853601014"/>
              </p:ext>
            </p:extLst>
          </p:nvPr>
        </p:nvGraphicFramePr>
        <p:xfrm>
          <a:off x="5018143" y="611466"/>
          <a:ext cx="2624575" cy="201096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4" name="Chart 33">
            <a:extLst>
              <a:ext uri="{FF2B5EF4-FFF2-40B4-BE49-F238E27FC236}">
                <a16:creationId xmlns:a16="http://schemas.microsoft.com/office/drawing/2014/main" id="{014E91F7-7EE4-722E-D3A0-5D119B01C3D3}"/>
              </a:ext>
            </a:extLst>
          </p:cNvPr>
          <p:cNvGraphicFramePr/>
          <p:nvPr>
            <p:extLst>
              <p:ext uri="{D42A27DB-BD31-4B8C-83A1-F6EECF244321}">
                <p14:modId xmlns:p14="http://schemas.microsoft.com/office/powerpoint/2010/main" val="1621845567"/>
              </p:ext>
            </p:extLst>
          </p:nvPr>
        </p:nvGraphicFramePr>
        <p:xfrm>
          <a:off x="3705856" y="2203979"/>
          <a:ext cx="2187147" cy="2010961"/>
        </p:xfrm>
        <a:graphic>
          <a:graphicData uri="http://schemas.openxmlformats.org/drawingml/2006/chart">
            <c:chart xmlns:c="http://schemas.openxmlformats.org/drawingml/2006/chart" xmlns:r="http://schemas.openxmlformats.org/officeDocument/2006/relationships" r:id="rId6"/>
          </a:graphicData>
        </a:graphic>
      </p:graphicFrame>
      <p:sp>
        <p:nvSpPr>
          <p:cNvPr id="35" name="Text Placeholder 5">
            <a:extLst>
              <a:ext uri="{FF2B5EF4-FFF2-40B4-BE49-F238E27FC236}">
                <a16:creationId xmlns:a16="http://schemas.microsoft.com/office/drawing/2014/main" id="{EBD92CFD-C04D-C6CA-2F8A-49C57AE87790}"/>
              </a:ext>
            </a:extLst>
          </p:cNvPr>
          <p:cNvSpPr txBox="1"/>
          <p:nvPr/>
        </p:nvSpPr>
        <p:spPr>
          <a:xfrm>
            <a:off x="6776170" y="3941703"/>
            <a:ext cx="1655872" cy="2732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180" b="1" dirty="0">
                <a:solidFill>
                  <a:srgbClr val="7F8083"/>
                </a:solidFill>
                <a:latin typeface="Arial" panose="020B0604020202020204" pitchFamily="34" charset="0"/>
                <a:ea typeface="LG EI Text Regular" panose="020B0500000101010101" pitchFamily="34" charset="-127"/>
                <a:cs typeface="Arial" panose="020B0604020202020204" pitchFamily="34" charset="0"/>
              </a:rPr>
              <a:t>20% </a:t>
            </a:r>
            <a:r>
              <a:rPr lang="en-US" sz="1180" b="1" dirty="0" err="1">
                <a:solidFill>
                  <a:srgbClr val="7F8083"/>
                </a:solidFill>
                <a:latin typeface="Arial" panose="020B0604020202020204" pitchFamily="34" charset="0"/>
                <a:ea typeface="LG EI Text Regular" panose="020B0500000101010101" pitchFamily="34" charset="-127"/>
                <a:cs typeface="Arial" panose="020B0604020202020204" pitchFamily="34" charset="0"/>
              </a:rPr>
              <a:t>tổng</a:t>
            </a:r>
            <a:r>
              <a:rPr lang="en-US" sz="1180" b="1" dirty="0">
                <a:solidFill>
                  <a:srgbClr val="7F8083"/>
                </a:solidFill>
                <a:latin typeface="Arial" panose="020B0604020202020204" pitchFamily="34" charset="0"/>
                <a:ea typeface="LG EI Text Regular" panose="020B0500000101010101" pitchFamily="34" charset="-127"/>
                <a:cs typeface="Arial" panose="020B0604020202020204" pitchFamily="34" charset="0"/>
              </a:rPr>
              <a:t> </a:t>
            </a:r>
            <a:r>
              <a:rPr lang="en-US" sz="1180" b="1" dirty="0" err="1">
                <a:solidFill>
                  <a:srgbClr val="7F8083"/>
                </a:solidFill>
                <a:latin typeface="Arial" panose="020B0604020202020204" pitchFamily="34" charset="0"/>
                <a:ea typeface="LG EI Text Regular" panose="020B0500000101010101" pitchFamily="34" charset="-127"/>
                <a:cs typeface="Arial" panose="020B0604020202020204" pitchFamily="34" charset="0"/>
              </a:rPr>
              <a:t>điểm</a:t>
            </a:r>
            <a:endParaRPr lang="en-US" sz="1180" b="1" dirty="0">
              <a:solidFill>
                <a:srgbClr val="7F8083"/>
              </a:solidFill>
              <a:latin typeface="Arial" panose="020B0604020202020204" pitchFamily="34" charset="0"/>
              <a:ea typeface="LG EI Text Regular" panose="020B0500000101010101" pitchFamily="34" charset="-127"/>
              <a:cs typeface="Arial" panose="020B0604020202020204" pitchFamily="34" charset="0"/>
            </a:endParaRPr>
          </a:p>
        </p:txBody>
      </p:sp>
      <p:sp>
        <p:nvSpPr>
          <p:cNvPr id="36" name="Text Placeholder 5">
            <a:extLst>
              <a:ext uri="{FF2B5EF4-FFF2-40B4-BE49-F238E27FC236}">
                <a16:creationId xmlns:a16="http://schemas.microsoft.com/office/drawing/2014/main" id="{92774B1C-9CFC-6820-A820-B70C5772BF32}"/>
              </a:ext>
            </a:extLst>
          </p:cNvPr>
          <p:cNvSpPr txBox="1"/>
          <p:nvPr/>
        </p:nvSpPr>
        <p:spPr>
          <a:xfrm>
            <a:off x="6650687" y="541477"/>
            <a:ext cx="1984061" cy="2732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180" b="1" dirty="0">
                <a:solidFill>
                  <a:srgbClr val="00A5E6"/>
                </a:solidFill>
                <a:latin typeface="Arial" panose="020B0604020202020204" pitchFamily="34" charset="0"/>
                <a:ea typeface="LG EI Text Regular" panose="020B0500000101010101" pitchFamily="34" charset="-127"/>
                <a:cs typeface="Arial" panose="020B0604020202020204" pitchFamily="34" charset="0"/>
              </a:rPr>
              <a:t>40% </a:t>
            </a:r>
            <a:r>
              <a:rPr lang="en-US" sz="1180" b="1" dirty="0" err="1">
                <a:solidFill>
                  <a:srgbClr val="00A5E6"/>
                </a:solidFill>
                <a:latin typeface="Arial" panose="020B0604020202020204" pitchFamily="34" charset="0"/>
                <a:ea typeface="LG EI Text Regular" panose="020B0500000101010101" pitchFamily="34" charset="-127"/>
                <a:cs typeface="Arial" panose="020B0604020202020204" pitchFamily="34" charset="0"/>
              </a:rPr>
              <a:t>tổng</a:t>
            </a:r>
            <a:r>
              <a:rPr lang="en-US" sz="1180" b="1" dirty="0">
                <a:solidFill>
                  <a:srgbClr val="00A5E6"/>
                </a:solidFill>
                <a:latin typeface="Arial" panose="020B0604020202020204" pitchFamily="34" charset="0"/>
                <a:ea typeface="LG EI Text Regular" panose="020B0500000101010101" pitchFamily="34" charset="-127"/>
                <a:cs typeface="Arial" panose="020B0604020202020204" pitchFamily="34" charset="0"/>
              </a:rPr>
              <a:t> </a:t>
            </a:r>
            <a:r>
              <a:rPr lang="en-US" sz="1180" b="1" dirty="0" err="1">
                <a:solidFill>
                  <a:srgbClr val="00A5E6"/>
                </a:solidFill>
                <a:latin typeface="Arial" panose="020B0604020202020204" pitchFamily="34" charset="0"/>
                <a:ea typeface="LG EI Text Regular" panose="020B0500000101010101" pitchFamily="34" charset="-127"/>
                <a:cs typeface="Arial" panose="020B0604020202020204" pitchFamily="34" charset="0"/>
              </a:rPr>
              <a:t>đóng</a:t>
            </a:r>
            <a:r>
              <a:rPr lang="en-US" sz="1180" b="1" dirty="0">
                <a:solidFill>
                  <a:srgbClr val="00A5E6"/>
                </a:solidFill>
                <a:latin typeface="Arial" panose="020B0604020202020204" pitchFamily="34" charset="0"/>
                <a:ea typeface="LG EI Text Regular" panose="020B0500000101010101" pitchFamily="34" charset="-127"/>
                <a:cs typeface="Arial" panose="020B0604020202020204" pitchFamily="34" charset="0"/>
              </a:rPr>
              <a:t> </a:t>
            </a:r>
            <a:r>
              <a:rPr lang="en-US" sz="1180" b="1" dirty="0" err="1">
                <a:solidFill>
                  <a:srgbClr val="00A5E6"/>
                </a:solidFill>
                <a:latin typeface="Arial" panose="020B0604020202020204" pitchFamily="34" charset="0"/>
                <a:ea typeface="LG EI Text Regular" panose="020B0500000101010101" pitchFamily="34" charset="-127"/>
                <a:cs typeface="Arial" panose="020B0604020202020204" pitchFamily="34" charset="0"/>
              </a:rPr>
              <a:t>góp</a:t>
            </a:r>
            <a:endParaRPr lang="en-US" sz="1180" b="1" dirty="0">
              <a:solidFill>
                <a:srgbClr val="00A5E6"/>
              </a:solidFill>
              <a:latin typeface="Arial" panose="020B0604020202020204" pitchFamily="34" charset="0"/>
              <a:ea typeface="LG EI Text Regular" panose="020B0500000101010101" pitchFamily="34" charset="-127"/>
              <a:cs typeface="Arial" panose="020B0604020202020204" pitchFamily="34" charset="0"/>
            </a:endParaRPr>
          </a:p>
          <a:p>
            <a:pPr marL="0" indent="0">
              <a:lnSpc>
                <a:spcPct val="100000"/>
              </a:lnSpc>
              <a:buNone/>
            </a:pPr>
            <a:endParaRPr lang="en-US" sz="1180" b="1" dirty="0">
              <a:solidFill>
                <a:schemeClr val="accent6"/>
              </a:solidFill>
              <a:latin typeface="Arial" panose="020B0604020202020204" pitchFamily="34" charset="0"/>
              <a:ea typeface="LG EI Text Regular" panose="020B0500000101010101" pitchFamily="34" charset="-127"/>
              <a:cs typeface="Arial" panose="020B0604020202020204" pitchFamily="34" charset="0"/>
            </a:endParaRPr>
          </a:p>
        </p:txBody>
      </p:sp>
      <p:sp>
        <p:nvSpPr>
          <p:cNvPr id="37" name="Text Placeholder 5">
            <a:extLst>
              <a:ext uri="{FF2B5EF4-FFF2-40B4-BE49-F238E27FC236}">
                <a16:creationId xmlns:a16="http://schemas.microsoft.com/office/drawing/2014/main" id="{8EA8AC4B-BFF1-03DF-91AF-61AF6BF20051}"/>
              </a:ext>
            </a:extLst>
          </p:cNvPr>
          <p:cNvSpPr txBox="1"/>
          <p:nvPr/>
        </p:nvSpPr>
        <p:spPr>
          <a:xfrm>
            <a:off x="4125063" y="2041342"/>
            <a:ext cx="1655873" cy="2732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180" b="1" dirty="0">
                <a:solidFill>
                  <a:srgbClr val="58B84A"/>
                </a:solidFill>
                <a:latin typeface="Arial" panose="020B0604020202020204" pitchFamily="34" charset="0"/>
                <a:ea typeface="LG EI Text Regular" panose="020B0500000101010101" pitchFamily="34" charset="-127"/>
                <a:cs typeface="Arial" panose="020B0604020202020204" pitchFamily="34" charset="0"/>
              </a:rPr>
              <a:t>20% </a:t>
            </a:r>
            <a:r>
              <a:rPr lang="en-US" sz="1180" b="1" dirty="0" err="1">
                <a:solidFill>
                  <a:srgbClr val="58B84A"/>
                </a:solidFill>
                <a:latin typeface="Arial" panose="020B0604020202020204" pitchFamily="34" charset="0"/>
                <a:ea typeface="LG EI Text Regular" panose="020B0500000101010101" pitchFamily="34" charset="-127"/>
                <a:cs typeface="Arial" panose="020B0604020202020204" pitchFamily="34" charset="0"/>
              </a:rPr>
              <a:t>tổng</a:t>
            </a:r>
            <a:r>
              <a:rPr lang="en-US" sz="1180" b="1" dirty="0">
                <a:solidFill>
                  <a:srgbClr val="58B84A"/>
                </a:solidFill>
                <a:latin typeface="Arial" panose="020B0604020202020204" pitchFamily="34" charset="0"/>
                <a:ea typeface="LG EI Text Regular" panose="020B0500000101010101" pitchFamily="34" charset="-127"/>
                <a:cs typeface="Arial" panose="020B0604020202020204" pitchFamily="34" charset="0"/>
              </a:rPr>
              <a:t> </a:t>
            </a:r>
            <a:r>
              <a:rPr lang="en-US" sz="1180" b="1" dirty="0" err="1">
                <a:solidFill>
                  <a:srgbClr val="58B84A"/>
                </a:solidFill>
                <a:latin typeface="Arial" panose="020B0604020202020204" pitchFamily="34" charset="0"/>
                <a:ea typeface="LG EI Text Regular" panose="020B0500000101010101" pitchFamily="34" charset="-127"/>
                <a:cs typeface="Arial" panose="020B0604020202020204" pitchFamily="34" charset="0"/>
              </a:rPr>
              <a:t>điểm</a:t>
            </a:r>
            <a:endParaRPr lang="en-US" sz="1180" b="1" dirty="0">
              <a:solidFill>
                <a:srgbClr val="58B84A"/>
              </a:solidFill>
              <a:latin typeface="Arial" panose="020B0604020202020204" pitchFamily="34" charset="0"/>
              <a:ea typeface="LG EI Text Regular" panose="020B0500000101010101" pitchFamily="34" charset="-127"/>
              <a:cs typeface="Arial" panose="020B0604020202020204" pitchFamily="34" charset="0"/>
            </a:endParaRPr>
          </a:p>
          <a:p>
            <a:pPr marL="0" indent="0">
              <a:lnSpc>
                <a:spcPct val="100000"/>
              </a:lnSpc>
              <a:buNone/>
            </a:pPr>
            <a:endParaRPr lang="en-US" sz="1180" b="1" dirty="0">
              <a:solidFill>
                <a:schemeClr val="accent6"/>
              </a:solidFill>
              <a:latin typeface="Arial" panose="020B0604020202020204" pitchFamily="34" charset="0"/>
              <a:ea typeface="LG EI Text Regular" panose="020B0500000101010101" pitchFamily="34" charset="-127"/>
              <a:cs typeface="Arial" panose="020B0604020202020204" pitchFamily="34" charset="0"/>
            </a:endParaRPr>
          </a:p>
        </p:txBody>
      </p:sp>
      <p:cxnSp>
        <p:nvCxnSpPr>
          <p:cNvPr id="39" name="Straight Connector 38">
            <a:extLst>
              <a:ext uri="{FF2B5EF4-FFF2-40B4-BE49-F238E27FC236}">
                <a16:creationId xmlns:a16="http://schemas.microsoft.com/office/drawing/2014/main" id="{5E1A27AC-52F0-F267-9226-0273B91523AF}"/>
              </a:ext>
            </a:extLst>
          </p:cNvPr>
          <p:cNvCxnSpPr>
            <a:cxnSpLocks/>
            <a:stCxn id="21" idx="3"/>
            <a:endCxn id="34" idx="1"/>
          </p:cNvCxnSpPr>
          <p:nvPr/>
        </p:nvCxnSpPr>
        <p:spPr>
          <a:xfrm>
            <a:off x="2475348" y="1123246"/>
            <a:ext cx="1230508" cy="2086213"/>
          </a:xfrm>
          <a:prstGeom prst="line">
            <a:avLst/>
          </a:prstGeom>
          <a:ln w="19050">
            <a:solidFill>
              <a:srgbClr val="58B84A"/>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CDD23695-239D-C087-AB63-2010E44427DE}"/>
              </a:ext>
            </a:extLst>
          </p:cNvPr>
          <p:cNvCxnSpPr>
            <a:cxnSpLocks/>
            <a:stCxn id="22" idx="3"/>
          </p:cNvCxnSpPr>
          <p:nvPr/>
        </p:nvCxnSpPr>
        <p:spPr>
          <a:xfrm>
            <a:off x="2475348" y="1511048"/>
            <a:ext cx="1230508" cy="1698411"/>
          </a:xfrm>
          <a:prstGeom prst="line">
            <a:avLst/>
          </a:prstGeom>
          <a:ln w="19050">
            <a:solidFill>
              <a:srgbClr val="58B84A"/>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49328A37-4548-EF79-806C-6E375569BF9A}"/>
              </a:ext>
            </a:extLst>
          </p:cNvPr>
          <p:cNvCxnSpPr>
            <a:cxnSpLocks/>
            <a:stCxn id="23" idx="3"/>
            <a:endCxn id="34" idx="1"/>
          </p:cNvCxnSpPr>
          <p:nvPr/>
        </p:nvCxnSpPr>
        <p:spPr>
          <a:xfrm>
            <a:off x="2475348" y="1918930"/>
            <a:ext cx="1230508" cy="1290529"/>
          </a:xfrm>
          <a:prstGeom prst="line">
            <a:avLst/>
          </a:prstGeom>
          <a:ln w="19050">
            <a:solidFill>
              <a:srgbClr val="58B84A"/>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D0A03F44-C761-1298-67CF-3A85A091AD46}"/>
              </a:ext>
            </a:extLst>
          </p:cNvPr>
          <p:cNvCxnSpPr>
            <a:cxnSpLocks/>
            <a:stCxn id="24" idx="3"/>
            <a:endCxn id="34" idx="1"/>
          </p:cNvCxnSpPr>
          <p:nvPr/>
        </p:nvCxnSpPr>
        <p:spPr>
          <a:xfrm>
            <a:off x="2475348" y="2332397"/>
            <a:ext cx="1230508" cy="877062"/>
          </a:xfrm>
          <a:prstGeom prst="line">
            <a:avLst/>
          </a:prstGeom>
          <a:ln w="19050">
            <a:solidFill>
              <a:srgbClr val="58B84A"/>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EE3B7A24-40FB-F067-6AFE-5A0A6F06F940}"/>
              </a:ext>
            </a:extLst>
          </p:cNvPr>
          <p:cNvCxnSpPr>
            <a:cxnSpLocks/>
            <a:stCxn id="25" idx="3"/>
            <a:endCxn id="34" idx="1"/>
          </p:cNvCxnSpPr>
          <p:nvPr/>
        </p:nvCxnSpPr>
        <p:spPr>
          <a:xfrm>
            <a:off x="2475348" y="2741791"/>
            <a:ext cx="1230508" cy="467668"/>
          </a:xfrm>
          <a:prstGeom prst="line">
            <a:avLst/>
          </a:prstGeom>
          <a:ln w="19050">
            <a:solidFill>
              <a:srgbClr val="58B84A"/>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2D4C7E34-9D87-4467-3D43-75A3CC095461}"/>
              </a:ext>
            </a:extLst>
          </p:cNvPr>
          <p:cNvCxnSpPr>
            <a:cxnSpLocks/>
            <a:stCxn id="26" idx="3"/>
            <a:endCxn id="34" idx="1"/>
          </p:cNvCxnSpPr>
          <p:nvPr/>
        </p:nvCxnSpPr>
        <p:spPr>
          <a:xfrm>
            <a:off x="2471291" y="3171100"/>
            <a:ext cx="1234565" cy="38359"/>
          </a:xfrm>
          <a:prstGeom prst="line">
            <a:avLst/>
          </a:prstGeom>
          <a:ln w="19050">
            <a:solidFill>
              <a:srgbClr val="58B84A"/>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5BFCFA94-0BAA-5C0F-245B-718E1EC6536A}"/>
              </a:ext>
            </a:extLst>
          </p:cNvPr>
          <p:cNvCxnSpPr>
            <a:cxnSpLocks/>
            <a:stCxn id="27" idx="3"/>
            <a:endCxn id="34" idx="1"/>
          </p:cNvCxnSpPr>
          <p:nvPr/>
        </p:nvCxnSpPr>
        <p:spPr>
          <a:xfrm flipV="1">
            <a:off x="2479104" y="3209459"/>
            <a:ext cx="1226752" cy="369537"/>
          </a:xfrm>
          <a:prstGeom prst="line">
            <a:avLst/>
          </a:prstGeom>
          <a:ln w="19050">
            <a:solidFill>
              <a:srgbClr val="58B84A"/>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3CBBFBE3-EC5E-A1F0-65F6-66C7EA1FAB03}"/>
              </a:ext>
            </a:extLst>
          </p:cNvPr>
          <p:cNvCxnSpPr>
            <a:cxnSpLocks/>
            <a:stCxn id="28" idx="3"/>
            <a:endCxn id="34" idx="1"/>
          </p:cNvCxnSpPr>
          <p:nvPr/>
        </p:nvCxnSpPr>
        <p:spPr>
          <a:xfrm flipV="1">
            <a:off x="2471291" y="3209459"/>
            <a:ext cx="1234565" cy="779524"/>
          </a:xfrm>
          <a:prstGeom prst="line">
            <a:avLst/>
          </a:prstGeom>
          <a:ln w="19050">
            <a:solidFill>
              <a:srgbClr val="58B84A"/>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F024F4B7-3F37-9635-2B40-19E43A7E95E4}"/>
              </a:ext>
            </a:extLst>
          </p:cNvPr>
          <p:cNvCxnSpPr>
            <a:cxnSpLocks/>
            <a:stCxn id="29" idx="3"/>
            <a:endCxn id="34" idx="1"/>
          </p:cNvCxnSpPr>
          <p:nvPr/>
        </p:nvCxnSpPr>
        <p:spPr>
          <a:xfrm flipV="1">
            <a:off x="2471291" y="3209459"/>
            <a:ext cx="1234565" cy="1150980"/>
          </a:xfrm>
          <a:prstGeom prst="line">
            <a:avLst/>
          </a:prstGeom>
          <a:ln w="19050">
            <a:solidFill>
              <a:srgbClr val="58B84A"/>
            </a:solidFill>
          </a:ln>
        </p:spPr>
        <p:style>
          <a:lnRef idx="1">
            <a:schemeClr val="accent1"/>
          </a:lnRef>
          <a:fillRef idx="0">
            <a:schemeClr val="accent1"/>
          </a:fillRef>
          <a:effectRef idx="0">
            <a:schemeClr val="accent1"/>
          </a:effectRef>
          <a:fontRef idx="minor">
            <a:schemeClr val="tx1"/>
          </a:fontRef>
        </p:style>
      </p:cxnSp>
      <p:cxnSp>
        <p:nvCxnSpPr>
          <p:cNvPr id="1026" name="Straight Connector 1025">
            <a:extLst>
              <a:ext uri="{FF2B5EF4-FFF2-40B4-BE49-F238E27FC236}">
                <a16:creationId xmlns:a16="http://schemas.microsoft.com/office/drawing/2014/main" id="{C10F31CE-D3FA-4DE4-CDA8-E704BFB021BF}"/>
              </a:ext>
            </a:extLst>
          </p:cNvPr>
          <p:cNvCxnSpPr>
            <a:cxnSpLocks/>
            <a:stCxn id="30" idx="3"/>
            <a:endCxn id="34" idx="1"/>
          </p:cNvCxnSpPr>
          <p:nvPr/>
        </p:nvCxnSpPr>
        <p:spPr>
          <a:xfrm flipV="1">
            <a:off x="2479104" y="3209459"/>
            <a:ext cx="1226752" cy="1708030"/>
          </a:xfrm>
          <a:prstGeom prst="line">
            <a:avLst/>
          </a:prstGeom>
          <a:ln w="19050">
            <a:solidFill>
              <a:srgbClr val="58B84A"/>
            </a:solidFill>
          </a:ln>
        </p:spPr>
        <p:style>
          <a:lnRef idx="1">
            <a:schemeClr val="accent1"/>
          </a:lnRef>
          <a:fillRef idx="0">
            <a:schemeClr val="accent1"/>
          </a:fillRef>
          <a:effectRef idx="0">
            <a:schemeClr val="accent1"/>
          </a:effectRef>
          <a:fontRef idx="minor">
            <a:schemeClr val="tx1"/>
          </a:fontRef>
        </p:style>
      </p:cxnSp>
      <p:cxnSp>
        <p:nvCxnSpPr>
          <p:cNvPr id="1029" name="Straight Connector 1028">
            <a:extLst>
              <a:ext uri="{FF2B5EF4-FFF2-40B4-BE49-F238E27FC236}">
                <a16:creationId xmlns:a16="http://schemas.microsoft.com/office/drawing/2014/main" id="{F675D25A-822A-8753-3723-2B23A3677C09}"/>
              </a:ext>
            </a:extLst>
          </p:cNvPr>
          <p:cNvCxnSpPr>
            <a:cxnSpLocks/>
            <a:stCxn id="31" idx="3"/>
            <a:endCxn id="34" idx="1"/>
          </p:cNvCxnSpPr>
          <p:nvPr/>
        </p:nvCxnSpPr>
        <p:spPr>
          <a:xfrm flipV="1">
            <a:off x="2477173" y="3209459"/>
            <a:ext cx="1228683" cy="2086215"/>
          </a:xfrm>
          <a:prstGeom prst="line">
            <a:avLst/>
          </a:prstGeom>
          <a:ln w="19050">
            <a:solidFill>
              <a:srgbClr val="58B84A"/>
            </a:solidFill>
          </a:ln>
        </p:spPr>
        <p:style>
          <a:lnRef idx="1">
            <a:schemeClr val="accent1"/>
          </a:lnRef>
          <a:fillRef idx="0">
            <a:schemeClr val="accent1"/>
          </a:fillRef>
          <a:effectRef idx="0">
            <a:schemeClr val="accent1"/>
          </a:effectRef>
          <a:fontRef idx="minor">
            <a:schemeClr val="tx1"/>
          </a:fontRef>
        </p:style>
      </p:cxnSp>
      <p:cxnSp>
        <p:nvCxnSpPr>
          <p:cNvPr id="1033" name="Straight Connector 1032">
            <a:extLst>
              <a:ext uri="{FF2B5EF4-FFF2-40B4-BE49-F238E27FC236}">
                <a16:creationId xmlns:a16="http://schemas.microsoft.com/office/drawing/2014/main" id="{C5ACC302-50C6-5064-8FEF-468EE9607FF8}"/>
              </a:ext>
            </a:extLst>
          </p:cNvPr>
          <p:cNvCxnSpPr>
            <a:cxnSpLocks/>
            <a:stCxn id="21" idx="3"/>
          </p:cNvCxnSpPr>
          <p:nvPr/>
        </p:nvCxnSpPr>
        <p:spPr>
          <a:xfrm>
            <a:off x="2475348" y="1123246"/>
            <a:ext cx="1230508" cy="433546"/>
          </a:xfrm>
          <a:prstGeom prst="line">
            <a:avLst/>
          </a:prstGeom>
          <a:ln w="19050">
            <a:solidFill>
              <a:srgbClr val="00A5E6"/>
            </a:solidFill>
          </a:ln>
        </p:spPr>
        <p:style>
          <a:lnRef idx="1">
            <a:schemeClr val="accent1"/>
          </a:lnRef>
          <a:fillRef idx="0">
            <a:schemeClr val="accent1"/>
          </a:fillRef>
          <a:effectRef idx="0">
            <a:schemeClr val="accent1"/>
          </a:effectRef>
          <a:fontRef idx="minor">
            <a:schemeClr val="tx1"/>
          </a:fontRef>
        </p:style>
      </p:cxnSp>
      <p:cxnSp>
        <p:nvCxnSpPr>
          <p:cNvPr id="1036" name="Straight Connector 1035">
            <a:extLst>
              <a:ext uri="{FF2B5EF4-FFF2-40B4-BE49-F238E27FC236}">
                <a16:creationId xmlns:a16="http://schemas.microsoft.com/office/drawing/2014/main" id="{7190B617-4133-A577-CDCA-D1625DEFDE8E}"/>
              </a:ext>
            </a:extLst>
          </p:cNvPr>
          <p:cNvCxnSpPr>
            <a:cxnSpLocks/>
            <a:stCxn id="22" idx="3"/>
          </p:cNvCxnSpPr>
          <p:nvPr/>
        </p:nvCxnSpPr>
        <p:spPr>
          <a:xfrm>
            <a:off x="2475348" y="1511048"/>
            <a:ext cx="1230508" cy="45744"/>
          </a:xfrm>
          <a:prstGeom prst="line">
            <a:avLst/>
          </a:prstGeom>
          <a:ln w="19050">
            <a:solidFill>
              <a:srgbClr val="00A5E6"/>
            </a:solidFill>
          </a:ln>
        </p:spPr>
        <p:style>
          <a:lnRef idx="1">
            <a:schemeClr val="accent1"/>
          </a:lnRef>
          <a:fillRef idx="0">
            <a:schemeClr val="accent1"/>
          </a:fillRef>
          <a:effectRef idx="0">
            <a:schemeClr val="accent1"/>
          </a:effectRef>
          <a:fontRef idx="minor">
            <a:schemeClr val="tx1"/>
          </a:fontRef>
        </p:style>
      </p:cxnSp>
      <p:cxnSp>
        <p:nvCxnSpPr>
          <p:cNvPr id="1039" name="Straight Connector 1038">
            <a:extLst>
              <a:ext uri="{FF2B5EF4-FFF2-40B4-BE49-F238E27FC236}">
                <a16:creationId xmlns:a16="http://schemas.microsoft.com/office/drawing/2014/main" id="{386E8049-2440-ADA2-ACCC-63C90A407874}"/>
              </a:ext>
            </a:extLst>
          </p:cNvPr>
          <p:cNvCxnSpPr>
            <a:cxnSpLocks/>
            <a:stCxn id="24" idx="3"/>
          </p:cNvCxnSpPr>
          <p:nvPr/>
        </p:nvCxnSpPr>
        <p:spPr>
          <a:xfrm flipV="1">
            <a:off x="2475348" y="1556792"/>
            <a:ext cx="1230508" cy="775605"/>
          </a:xfrm>
          <a:prstGeom prst="line">
            <a:avLst/>
          </a:prstGeom>
          <a:ln w="19050">
            <a:solidFill>
              <a:srgbClr val="00A5E6"/>
            </a:solidFill>
          </a:ln>
        </p:spPr>
        <p:style>
          <a:lnRef idx="1">
            <a:schemeClr val="accent1"/>
          </a:lnRef>
          <a:fillRef idx="0">
            <a:schemeClr val="accent1"/>
          </a:fillRef>
          <a:effectRef idx="0">
            <a:schemeClr val="accent1"/>
          </a:effectRef>
          <a:fontRef idx="minor">
            <a:schemeClr val="tx1"/>
          </a:fontRef>
        </p:style>
      </p:cxnSp>
      <p:cxnSp>
        <p:nvCxnSpPr>
          <p:cNvPr id="1042" name="Straight Connector 1041">
            <a:extLst>
              <a:ext uri="{FF2B5EF4-FFF2-40B4-BE49-F238E27FC236}">
                <a16:creationId xmlns:a16="http://schemas.microsoft.com/office/drawing/2014/main" id="{B357265E-BAB3-7913-7A1B-F91DED1D54F5}"/>
              </a:ext>
            </a:extLst>
          </p:cNvPr>
          <p:cNvCxnSpPr>
            <a:cxnSpLocks/>
            <a:stCxn id="30" idx="3"/>
          </p:cNvCxnSpPr>
          <p:nvPr/>
        </p:nvCxnSpPr>
        <p:spPr>
          <a:xfrm flipV="1">
            <a:off x="2479104" y="1556792"/>
            <a:ext cx="1226752" cy="3360697"/>
          </a:xfrm>
          <a:prstGeom prst="line">
            <a:avLst/>
          </a:prstGeom>
          <a:ln w="19050">
            <a:solidFill>
              <a:srgbClr val="00A5E6"/>
            </a:solidFill>
          </a:ln>
        </p:spPr>
        <p:style>
          <a:lnRef idx="1">
            <a:schemeClr val="accent1"/>
          </a:lnRef>
          <a:fillRef idx="0">
            <a:schemeClr val="accent1"/>
          </a:fillRef>
          <a:effectRef idx="0">
            <a:schemeClr val="accent1"/>
          </a:effectRef>
          <a:fontRef idx="minor">
            <a:schemeClr val="tx1"/>
          </a:fontRef>
        </p:style>
      </p:cxnSp>
      <p:cxnSp>
        <p:nvCxnSpPr>
          <p:cNvPr id="1045" name="Straight Connector 1044">
            <a:extLst>
              <a:ext uri="{FF2B5EF4-FFF2-40B4-BE49-F238E27FC236}">
                <a16:creationId xmlns:a16="http://schemas.microsoft.com/office/drawing/2014/main" id="{6C079A71-79DD-4A28-0B19-EDD6D182F3C8}"/>
              </a:ext>
            </a:extLst>
          </p:cNvPr>
          <p:cNvCxnSpPr>
            <a:cxnSpLocks/>
            <a:stCxn id="21" idx="3"/>
          </p:cNvCxnSpPr>
          <p:nvPr/>
        </p:nvCxnSpPr>
        <p:spPr>
          <a:xfrm>
            <a:off x="2475348" y="1123246"/>
            <a:ext cx="1181508" cy="3794243"/>
          </a:xfrm>
          <a:prstGeom prst="line">
            <a:avLst/>
          </a:prstGeom>
          <a:ln w="19050">
            <a:solidFill>
              <a:srgbClr val="7F8083"/>
            </a:solidFill>
          </a:ln>
        </p:spPr>
        <p:style>
          <a:lnRef idx="1">
            <a:schemeClr val="accent1"/>
          </a:lnRef>
          <a:fillRef idx="0">
            <a:schemeClr val="accent1"/>
          </a:fillRef>
          <a:effectRef idx="0">
            <a:schemeClr val="accent1"/>
          </a:effectRef>
          <a:fontRef idx="minor">
            <a:schemeClr val="tx1"/>
          </a:fontRef>
        </p:style>
      </p:cxnSp>
      <p:cxnSp>
        <p:nvCxnSpPr>
          <p:cNvPr id="1048" name="Straight Connector 1047">
            <a:extLst>
              <a:ext uri="{FF2B5EF4-FFF2-40B4-BE49-F238E27FC236}">
                <a16:creationId xmlns:a16="http://schemas.microsoft.com/office/drawing/2014/main" id="{206B5DE8-7BFF-C1CF-BC7C-B836CF6160A8}"/>
              </a:ext>
            </a:extLst>
          </p:cNvPr>
          <p:cNvCxnSpPr>
            <a:cxnSpLocks/>
            <a:stCxn id="22" idx="3"/>
          </p:cNvCxnSpPr>
          <p:nvPr/>
        </p:nvCxnSpPr>
        <p:spPr>
          <a:xfrm>
            <a:off x="2475348" y="1511048"/>
            <a:ext cx="1181508" cy="3406441"/>
          </a:xfrm>
          <a:prstGeom prst="line">
            <a:avLst/>
          </a:prstGeom>
          <a:ln w="19050">
            <a:solidFill>
              <a:srgbClr val="7F8083"/>
            </a:solidFill>
          </a:ln>
        </p:spPr>
        <p:style>
          <a:lnRef idx="1">
            <a:schemeClr val="accent1"/>
          </a:lnRef>
          <a:fillRef idx="0">
            <a:schemeClr val="accent1"/>
          </a:fillRef>
          <a:effectRef idx="0">
            <a:schemeClr val="accent1"/>
          </a:effectRef>
          <a:fontRef idx="minor">
            <a:schemeClr val="tx1"/>
          </a:fontRef>
        </p:style>
      </p:cxnSp>
      <p:cxnSp>
        <p:nvCxnSpPr>
          <p:cNvPr id="1051" name="Straight Connector 1050">
            <a:extLst>
              <a:ext uri="{FF2B5EF4-FFF2-40B4-BE49-F238E27FC236}">
                <a16:creationId xmlns:a16="http://schemas.microsoft.com/office/drawing/2014/main" id="{36E7959A-1153-904A-8017-E23C1506F363}"/>
              </a:ext>
            </a:extLst>
          </p:cNvPr>
          <p:cNvCxnSpPr>
            <a:cxnSpLocks/>
            <a:stCxn id="23" idx="3"/>
          </p:cNvCxnSpPr>
          <p:nvPr/>
        </p:nvCxnSpPr>
        <p:spPr>
          <a:xfrm>
            <a:off x="2475348" y="1918930"/>
            <a:ext cx="1181508" cy="2998559"/>
          </a:xfrm>
          <a:prstGeom prst="line">
            <a:avLst/>
          </a:prstGeom>
          <a:ln w="19050">
            <a:solidFill>
              <a:srgbClr val="7F8083"/>
            </a:solidFill>
          </a:ln>
        </p:spPr>
        <p:style>
          <a:lnRef idx="1">
            <a:schemeClr val="accent1"/>
          </a:lnRef>
          <a:fillRef idx="0">
            <a:schemeClr val="accent1"/>
          </a:fillRef>
          <a:effectRef idx="0">
            <a:schemeClr val="accent1"/>
          </a:effectRef>
          <a:fontRef idx="minor">
            <a:schemeClr val="tx1"/>
          </a:fontRef>
        </p:style>
      </p:cxnSp>
      <p:cxnSp>
        <p:nvCxnSpPr>
          <p:cNvPr id="1054" name="Straight Connector 1053">
            <a:extLst>
              <a:ext uri="{FF2B5EF4-FFF2-40B4-BE49-F238E27FC236}">
                <a16:creationId xmlns:a16="http://schemas.microsoft.com/office/drawing/2014/main" id="{31D9F1E2-1951-8DB8-6C6C-54F826DD7BCB}"/>
              </a:ext>
            </a:extLst>
          </p:cNvPr>
          <p:cNvCxnSpPr>
            <a:cxnSpLocks/>
            <a:stCxn id="25" idx="3"/>
          </p:cNvCxnSpPr>
          <p:nvPr/>
        </p:nvCxnSpPr>
        <p:spPr>
          <a:xfrm>
            <a:off x="2475348" y="2741791"/>
            <a:ext cx="1181508" cy="2175698"/>
          </a:xfrm>
          <a:prstGeom prst="line">
            <a:avLst/>
          </a:prstGeom>
          <a:ln w="19050">
            <a:solidFill>
              <a:srgbClr val="7F8083"/>
            </a:solidFill>
          </a:ln>
        </p:spPr>
        <p:style>
          <a:lnRef idx="1">
            <a:schemeClr val="accent1"/>
          </a:lnRef>
          <a:fillRef idx="0">
            <a:schemeClr val="accent1"/>
          </a:fillRef>
          <a:effectRef idx="0">
            <a:schemeClr val="accent1"/>
          </a:effectRef>
          <a:fontRef idx="minor">
            <a:schemeClr val="tx1"/>
          </a:fontRef>
        </p:style>
      </p:cxnSp>
      <p:cxnSp>
        <p:nvCxnSpPr>
          <p:cNvPr id="1057" name="Straight Connector 1056">
            <a:extLst>
              <a:ext uri="{FF2B5EF4-FFF2-40B4-BE49-F238E27FC236}">
                <a16:creationId xmlns:a16="http://schemas.microsoft.com/office/drawing/2014/main" id="{2D82AC29-88E1-AEAC-8C2D-26C7A048F48A}"/>
              </a:ext>
            </a:extLst>
          </p:cNvPr>
          <p:cNvCxnSpPr>
            <a:cxnSpLocks/>
            <a:stCxn id="26" idx="3"/>
          </p:cNvCxnSpPr>
          <p:nvPr/>
        </p:nvCxnSpPr>
        <p:spPr>
          <a:xfrm>
            <a:off x="2471291" y="3171100"/>
            <a:ext cx="1185565" cy="1746389"/>
          </a:xfrm>
          <a:prstGeom prst="line">
            <a:avLst/>
          </a:prstGeom>
          <a:ln w="19050">
            <a:solidFill>
              <a:srgbClr val="7F8083"/>
            </a:solidFill>
          </a:ln>
        </p:spPr>
        <p:style>
          <a:lnRef idx="1">
            <a:schemeClr val="accent1"/>
          </a:lnRef>
          <a:fillRef idx="0">
            <a:schemeClr val="accent1"/>
          </a:fillRef>
          <a:effectRef idx="0">
            <a:schemeClr val="accent1"/>
          </a:effectRef>
          <a:fontRef idx="minor">
            <a:schemeClr val="tx1"/>
          </a:fontRef>
        </p:style>
      </p:cxnSp>
      <p:cxnSp>
        <p:nvCxnSpPr>
          <p:cNvPr id="1060" name="Straight Connector 1059">
            <a:extLst>
              <a:ext uri="{FF2B5EF4-FFF2-40B4-BE49-F238E27FC236}">
                <a16:creationId xmlns:a16="http://schemas.microsoft.com/office/drawing/2014/main" id="{633A2FD4-9DDD-C981-B63C-8071A5098CAC}"/>
              </a:ext>
            </a:extLst>
          </p:cNvPr>
          <p:cNvCxnSpPr>
            <a:cxnSpLocks/>
            <a:stCxn id="27" idx="3"/>
          </p:cNvCxnSpPr>
          <p:nvPr/>
        </p:nvCxnSpPr>
        <p:spPr>
          <a:xfrm>
            <a:off x="2479104" y="3578996"/>
            <a:ext cx="1177752" cy="1338493"/>
          </a:xfrm>
          <a:prstGeom prst="line">
            <a:avLst/>
          </a:prstGeom>
          <a:ln w="19050">
            <a:solidFill>
              <a:srgbClr val="7F8083"/>
            </a:solidFill>
          </a:ln>
        </p:spPr>
        <p:style>
          <a:lnRef idx="1">
            <a:schemeClr val="accent1"/>
          </a:lnRef>
          <a:fillRef idx="0">
            <a:schemeClr val="accent1"/>
          </a:fillRef>
          <a:effectRef idx="0">
            <a:schemeClr val="accent1"/>
          </a:effectRef>
          <a:fontRef idx="minor">
            <a:schemeClr val="tx1"/>
          </a:fontRef>
        </p:style>
      </p:cxnSp>
      <p:cxnSp>
        <p:nvCxnSpPr>
          <p:cNvPr id="1063" name="Straight Connector 1062">
            <a:extLst>
              <a:ext uri="{FF2B5EF4-FFF2-40B4-BE49-F238E27FC236}">
                <a16:creationId xmlns:a16="http://schemas.microsoft.com/office/drawing/2014/main" id="{2806E2FD-42C6-610D-CAE7-6D67C60DF6CB}"/>
              </a:ext>
            </a:extLst>
          </p:cNvPr>
          <p:cNvCxnSpPr>
            <a:cxnSpLocks/>
            <a:stCxn id="29" idx="3"/>
          </p:cNvCxnSpPr>
          <p:nvPr/>
        </p:nvCxnSpPr>
        <p:spPr>
          <a:xfrm>
            <a:off x="2471291" y="4360439"/>
            <a:ext cx="1185565" cy="557050"/>
          </a:xfrm>
          <a:prstGeom prst="line">
            <a:avLst/>
          </a:prstGeom>
          <a:ln w="19050">
            <a:solidFill>
              <a:srgbClr val="7F8083"/>
            </a:solidFill>
          </a:ln>
        </p:spPr>
        <p:style>
          <a:lnRef idx="1">
            <a:schemeClr val="accent1"/>
          </a:lnRef>
          <a:fillRef idx="0">
            <a:schemeClr val="accent1"/>
          </a:fillRef>
          <a:effectRef idx="0">
            <a:schemeClr val="accent1"/>
          </a:effectRef>
          <a:fontRef idx="minor">
            <a:schemeClr val="tx1"/>
          </a:fontRef>
        </p:style>
      </p:cxnSp>
      <p:cxnSp>
        <p:nvCxnSpPr>
          <p:cNvPr id="1066" name="Straight Connector 1065">
            <a:extLst>
              <a:ext uri="{FF2B5EF4-FFF2-40B4-BE49-F238E27FC236}">
                <a16:creationId xmlns:a16="http://schemas.microsoft.com/office/drawing/2014/main" id="{1DF79D58-E785-DC93-E8CD-27CB9B0645B4}"/>
              </a:ext>
            </a:extLst>
          </p:cNvPr>
          <p:cNvCxnSpPr>
            <a:cxnSpLocks/>
            <a:stCxn id="30" idx="3"/>
          </p:cNvCxnSpPr>
          <p:nvPr/>
        </p:nvCxnSpPr>
        <p:spPr>
          <a:xfrm>
            <a:off x="2479104" y="4917489"/>
            <a:ext cx="1177752" cy="0"/>
          </a:xfrm>
          <a:prstGeom prst="line">
            <a:avLst/>
          </a:prstGeom>
          <a:ln w="19050">
            <a:solidFill>
              <a:srgbClr val="7F8083"/>
            </a:solidFill>
          </a:ln>
        </p:spPr>
        <p:style>
          <a:lnRef idx="1">
            <a:schemeClr val="accent1"/>
          </a:lnRef>
          <a:fillRef idx="0">
            <a:schemeClr val="accent1"/>
          </a:fillRef>
          <a:effectRef idx="0">
            <a:schemeClr val="accent1"/>
          </a:effectRef>
          <a:fontRef idx="minor">
            <a:schemeClr val="tx1"/>
          </a:fontRef>
        </p:style>
      </p:cxnSp>
      <p:cxnSp>
        <p:nvCxnSpPr>
          <p:cNvPr id="1069" name="Straight Connector 1068">
            <a:extLst>
              <a:ext uri="{FF2B5EF4-FFF2-40B4-BE49-F238E27FC236}">
                <a16:creationId xmlns:a16="http://schemas.microsoft.com/office/drawing/2014/main" id="{DD5F95CF-BB36-07FB-6F0A-4578BEE7D586}"/>
              </a:ext>
            </a:extLst>
          </p:cNvPr>
          <p:cNvCxnSpPr>
            <a:cxnSpLocks/>
            <a:stCxn id="31" idx="3"/>
          </p:cNvCxnSpPr>
          <p:nvPr/>
        </p:nvCxnSpPr>
        <p:spPr>
          <a:xfrm flipV="1">
            <a:off x="2477173" y="4917489"/>
            <a:ext cx="1179683" cy="378185"/>
          </a:xfrm>
          <a:prstGeom prst="line">
            <a:avLst/>
          </a:prstGeom>
          <a:ln w="19050">
            <a:solidFill>
              <a:srgbClr val="7F8083"/>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E62556F4-CE7E-B161-3B90-583012E52436}"/>
              </a:ext>
            </a:extLst>
          </p:cNvPr>
          <p:cNvCxnSpPr>
            <a:cxnSpLocks/>
            <a:stCxn id="25" idx="3"/>
          </p:cNvCxnSpPr>
          <p:nvPr/>
        </p:nvCxnSpPr>
        <p:spPr>
          <a:xfrm flipV="1">
            <a:off x="2475348" y="1556792"/>
            <a:ext cx="1230508" cy="1184999"/>
          </a:xfrm>
          <a:prstGeom prst="line">
            <a:avLst/>
          </a:prstGeom>
          <a:ln w="19050">
            <a:solidFill>
              <a:srgbClr val="00A5E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2732841"/>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6DD08-AC1F-2527-B315-CB9043A2E745}"/>
            </a:ext>
          </a:extLst>
        </p:cNvPr>
        <p:cNvGrpSpPr/>
        <p:nvPr/>
      </p:nvGrpSpPr>
      <p:grpSpPr>
        <a:xfrm>
          <a:off x="0" y="0"/>
          <a:ext cx="0" cy="0"/>
          <a:chOff x="0" y="0"/>
          <a:chExt cx="0" cy="0"/>
        </a:xfrm>
      </p:grpSpPr>
      <p:sp>
        <p:nvSpPr>
          <p:cNvPr id="5" name="Text Box 4">
            <a:extLst>
              <a:ext uri="{FF2B5EF4-FFF2-40B4-BE49-F238E27FC236}">
                <a16:creationId xmlns:a16="http://schemas.microsoft.com/office/drawing/2014/main" id="{2D25481A-222B-2CD3-6CD4-5DBBD0F4A2F2}"/>
              </a:ext>
            </a:extLst>
          </p:cNvPr>
          <p:cNvSpPr txBox="1">
            <a:spLocks noChangeArrowheads="1"/>
          </p:cNvSpPr>
          <p:nvPr/>
        </p:nvSpPr>
        <p:spPr bwMode="auto">
          <a:xfrm>
            <a:off x="94588" y="160061"/>
            <a:ext cx="9716838" cy="215632"/>
          </a:xfrm>
          <a:prstGeom prst="rect">
            <a:avLst/>
          </a:prstGeom>
          <a:noFill/>
          <a:ln w="9525">
            <a:no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n-US" altLang="en-US" sz="1200" b="1" dirty="0">
                <a:solidFill>
                  <a:schemeClr val="tx1">
                    <a:lumMod val="75000"/>
                    <a:lumOff val="25000"/>
                  </a:schemeClr>
                </a:solidFill>
              </a:rPr>
              <a:t>THỰC TIỄN TRONG CÁC DỰ ÁN</a:t>
            </a:r>
          </a:p>
        </p:txBody>
      </p:sp>
      <p:sp>
        <p:nvSpPr>
          <p:cNvPr id="2" name="Rectangle 1">
            <a:extLst>
              <a:ext uri="{FF2B5EF4-FFF2-40B4-BE49-F238E27FC236}">
                <a16:creationId xmlns:a16="http://schemas.microsoft.com/office/drawing/2014/main" id="{BF1F82BD-2945-ACE0-8FE9-67DA900F3115}"/>
              </a:ext>
            </a:extLst>
          </p:cNvPr>
          <p:cNvSpPr/>
          <p:nvPr/>
        </p:nvSpPr>
        <p:spPr>
          <a:xfrm>
            <a:off x="1064568" y="5841268"/>
            <a:ext cx="504056" cy="5400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59E38E4B-2C11-6492-16C4-1926B4284107}"/>
              </a:ext>
            </a:extLst>
          </p:cNvPr>
          <p:cNvSpPr/>
          <p:nvPr/>
        </p:nvSpPr>
        <p:spPr>
          <a:xfrm>
            <a:off x="3980892" y="5913276"/>
            <a:ext cx="576064" cy="5400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1D7219B7-56CD-AD20-2FCA-75C344DC4B90}"/>
              </a:ext>
            </a:extLst>
          </p:cNvPr>
          <p:cNvPicPr>
            <a:picLocks noChangeAspect="1"/>
          </p:cNvPicPr>
          <p:nvPr/>
        </p:nvPicPr>
        <p:blipFill>
          <a:blip r:embed="rId3"/>
          <a:stretch>
            <a:fillRect/>
          </a:stretch>
        </p:blipFill>
        <p:spPr>
          <a:xfrm>
            <a:off x="1103115" y="510207"/>
            <a:ext cx="7699770" cy="5873209"/>
          </a:xfrm>
          <a:prstGeom prst="rect">
            <a:avLst/>
          </a:prstGeom>
        </p:spPr>
      </p:pic>
      <p:sp>
        <p:nvSpPr>
          <p:cNvPr id="7" name="Rectangle: Rounded Corners 6">
            <a:extLst>
              <a:ext uri="{FF2B5EF4-FFF2-40B4-BE49-F238E27FC236}">
                <a16:creationId xmlns:a16="http://schemas.microsoft.com/office/drawing/2014/main" id="{700117B2-B845-7B27-9D8B-B9B370BF5904}"/>
              </a:ext>
            </a:extLst>
          </p:cNvPr>
          <p:cNvSpPr/>
          <p:nvPr/>
        </p:nvSpPr>
        <p:spPr>
          <a:xfrm>
            <a:off x="1064568" y="2600908"/>
            <a:ext cx="7738318" cy="2448272"/>
          </a:xfrm>
          <a:prstGeom prst="roundRect">
            <a:avLst>
              <a:gd name="adj" fmla="val 3709"/>
            </a:avLst>
          </a:prstGeom>
          <a:noFill/>
          <a:ln w="38100">
            <a:solidFill>
              <a:srgbClr val="7F8083"/>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D9CD0875-0F4C-737E-AADD-ED8748836335}"/>
              </a:ext>
            </a:extLst>
          </p:cNvPr>
          <p:cNvSpPr/>
          <p:nvPr/>
        </p:nvSpPr>
        <p:spPr>
          <a:xfrm>
            <a:off x="1172580" y="3573016"/>
            <a:ext cx="7156412" cy="864096"/>
          </a:xfrm>
          <a:prstGeom prst="roundRect">
            <a:avLst>
              <a:gd name="adj" fmla="val 3709"/>
            </a:avLst>
          </a:prstGeom>
          <a:noFill/>
          <a:ln w="38100">
            <a:solidFill>
              <a:srgbClr val="C0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8222029"/>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58DCE-1498-265E-F72F-3E0BB191650E}"/>
            </a:ext>
          </a:extLst>
        </p:cNvPr>
        <p:cNvGrpSpPr/>
        <p:nvPr/>
      </p:nvGrpSpPr>
      <p:grpSpPr>
        <a:xfrm>
          <a:off x="0" y="0"/>
          <a:ext cx="0" cy="0"/>
          <a:chOff x="0" y="0"/>
          <a:chExt cx="0" cy="0"/>
        </a:xfrm>
      </p:grpSpPr>
      <p:sp>
        <p:nvSpPr>
          <p:cNvPr id="5" name="Text Box 4">
            <a:extLst>
              <a:ext uri="{FF2B5EF4-FFF2-40B4-BE49-F238E27FC236}">
                <a16:creationId xmlns:a16="http://schemas.microsoft.com/office/drawing/2014/main" id="{C79D3A87-4C28-ED66-6BD3-26F4501CDC52}"/>
              </a:ext>
            </a:extLst>
          </p:cNvPr>
          <p:cNvSpPr txBox="1">
            <a:spLocks noChangeArrowheads="1"/>
          </p:cNvSpPr>
          <p:nvPr/>
        </p:nvSpPr>
        <p:spPr bwMode="auto">
          <a:xfrm>
            <a:off x="94588" y="160061"/>
            <a:ext cx="9716838" cy="215632"/>
          </a:xfrm>
          <a:prstGeom prst="rect">
            <a:avLst/>
          </a:prstGeom>
          <a:noFill/>
          <a:ln w="9525">
            <a:no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n-US" altLang="en-US" sz="1200" b="1" dirty="0">
                <a:solidFill>
                  <a:schemeClr val="tx1">
                    <a:lumMod val="75000"/>
                    <a:lumOff val="25000"/>
                  </a:schemeClr>
                </a:solidFill>
              </a:rPr>
              <a:t>ĐÁNH GIÁ LCA &amp; VẬT LIỆU CÓ THÀNH PHẦN TÁI CHẾ</a:t>
            </a:r>
          </a:p>
        </p:txBody>
      </p:sp>
      <p:sp>
        <p:nvSpPr>
          <p:cNvPr id="2" name="Rectangle 1">
            <a:extLst>
              <a:ext uri="{FF2B5EF4-FFF2-40B4-BE49-F238E27FC236}">
                <a16:creationId xmlns:a16="http://schemas.microsoft.com/office/drawing/2014/main" id="{8F3F308A-D9BD-55A9-EB3F-75392A7CBC3F}"/>
              </a:ext>
            </a:extLst>
          </p:cNvPr>
          <p:cNvSpPr/>
          <p:nvPr/>
        </p:nvSpPr>
        <p:spPr>
          <a:xfrm>
            <a:off x="1064568" y="5841268"/>
            <a:ext cx="504056" cy="5400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47696824-F23F-34C3-4669-304DAEE3BE32}"/>
              </a:ext>
            </a:extLst>
          </p:cNvPr>
          <p:cNvSpPr/>
          <p:nvPr/>
        </p:nvSpPr>
        <p:spPr>
          <a:xfrm>
            <a:off x="3980892" y="5913276"/>
            <a:ext cx="576064" cy="5400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338" name="Picture 2" descr="Understanding LCA - measuring environmental impact in design - Hera">
            <a:extLst>
              <a:ext uri="{FF2B5EF4-FFF2-40B4-BE49-F238E27FC236}">
                <a16:creationId xmlns:a16="http://schemas.microsoft.com/office/drawing/2014/main" id="{C234E026-900E-A329-D2AC-F7548E79F82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1265"/>
          <a:stretch>
            <a:fillRect/>
          </a:stretch>
        </p:blipFill>
        <p:spPr bwMode="auto">
          <a:xfrm>
            <a:off x="2209" y="476672"/>
            <a:ext cx="9906000" cy="404473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Understanding LCA - measuring environmental impact in design - Hera">
            <a:extLst>
              <a:ext uri="{FF2B5EF4-FFF2-40B4-BE49-F238E27FC236}">
                <a16:creationId xmlns:a16="http://schemas.microsoft.com/office/drawing/2014/main" id="{11295A45-2FB7-226D-9C27-935AC1FB0D4D}"/>
              </a:ext>
            </a:extLst>
          </p:cNvPr>
          <p:cNvPicPr>
            <a:picLocks noChangeAspect="1" noChangeArrowheads="1"/>
          </p:cNvPicPr>
          <p:nvPr/>
        </p:nvPicPr>
        <p:blipFill rotWithShape="1">
          <a:blip r:embed="rId3">
            <a:duotone>
              <a:schemeClr val="accent3">
                <a:shade val="45000"/>
                <a:satMod val="135000"/>
              </a:schemeClr>
              <a:prstClr val="white"/>
            </a:duotone>
            <a:extLst>
              <a:ext uri="{28A0092B-C50C-407E-A947-70E740481C1C}">
                <a14:useLocalDpi xmlns:a14="http://schemas.microsoft.com/office/drawing/2010/main" val="0"/>
              </a:ext>
            </a:extLst>
          </a:blip>
          <a:srcRect t="71026" b="17060"/>
          <a:stretch>
            <a:fillRect/>
          </a:stretch>
        </p:blipFill>
        <p:spPr bwMode="auto">
          <a:xfrm>
            <a:off x="0" y="3032956"/>
            <a:ext cx="9906000" cy="61206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Understanding LCA - measuring environmental impact in design - Hera">
            <a:extLst>
              <a:ext uri="{FF2B5EF4-FFF2-40B4-BE49-F238E27FC236}">
                <a16:creationId xmlns:a16="http://schemas.microsoft.com/office/drawing/2014/main" id="{B46AE22D-D0F4-0801-70ED-3B91D7861B35}"/>
              </a:ext>
            </a:extLst>
          </p:cNvPr>
          <p:cNvPicPr>
            <a:picLocks noChangeAspect="1" noChangeArrowheads="1"/>
          </p:cNvPicPr>
          <p:nvPr/>
        </p:nvPicPr>
        <p:blipFill rotWithShape="1">
          <a:blip r:embed="rId3">
            <a:duotone>
              <a:schemeClr val="accent3">
                <a:shade val="45000"/>
                <a:satMod val="135000"/>
              </a:schemeClr>
              <a:prstClr val="white"/>
            </a:duotone>
            <a:extLst>
              <a:ext uri="{28A0092B-C50C-407E-A947-70E740481C1C}">
                <a14:useLocalDpi xmlns:a14="http://schemas.microsoft.com/office/drawing/2010/main" val="0"/>
              </a:ext>
            </a:extLst>
          </a:blip>
          <a:srcRect t="89248" b="4444"/>
          <a:stretch>
            <a:fillRect/>
          </a:stretch>
        </p:blipFill>
        <p:spPr bwMode="auto">
          <a:xfrm>
            <a:off x="-2209" y="3969060"/>
            <a:ext cx="9906000" cy="324036"/>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What Are the Most Recyclable Materials? - Northstar Recycling, LLC">
            <a:extLst>
              <a:ext uri="{FF2B5EF4-FFF2-40B4-BE49-F238E27FC236}">
                <a16:creationId xmlns:a16="http://schemas.microsoft.com/office/drawing/2014/main" id="{F612FE99-5E05-F248-5D9C-5CE270D20C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2480" y="4424755"/>
            <a:ext cx="2196244" cy="1956573"/>
          </a:xfrm>
          <a:prstGeom prst="rect">
            <a:avLst/>
          </a:prstGeom>
          <a:noFill/>
          <a:extLst>
            <a:ext uri="{909E8E84-426E-40DD-AFC4-6F175D3DCCD1}">
              <a14:hiddenFill xmlns:a14="http://schemas.microsoft.com/office/drawing/2010/main">
                <a:solidFill>
                  <a:srgbClr val="FFFFFF"/>
                </a:solidFill>
              </a14:hiddenFill>
            </a:ext>
          </a:extLst>
        </p:spPr>
      </p:pic>
      <p:pic>
        <p:nvPicPr>
          <p:cNvPr id="14344" name="Picture 8" descr="How to Make Recycled Concrete Aggregate: Process and Uses | Fote Machinery">
            <a:extLst>
              <a:ext uri="{FF2B5EF4-FFF2-40B4-BE49-F238E27FC236}">
                <a16:creationId xmlns:a16="http://schemas.microsoft.com/office/drawing/2014/main" id="{F1709873-8562-2542-E6B2-5F4D31B20E1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44946" y="4424755"/>
            <a:ext cx="2196245" cy="1956573"/>
          </a:xfrm>
          <a:prstGeom prst="rect">
            <a:avLst/>
          </a:prstGeom>
          <a:noFill/>
          <a:extLst>
            <a:ext uri="{909E8E84-426E-40DD-AFC4-6F175D3DCCD1}">
              <a14:hiddenFill xmlns:a14="http://schemas.microsoft.com/office/drawing/2010/main">
                <a:solidFill>
                  <a:srgbClr val="FFFFFF"/>
                </a:solidFill>
              </a14:hiddenFill>
            </a:ext>
          </a:extLst>
        </p:spPr>
      </p:pic>
      <p:sp>
        <p:nvSpPr>
          <p:cNvPr id="12" name="Arrow: Pentagon 11">
            <a:extLst>
              <a:ext uri="{FF2B5EF4-FFF2-40B4-BE49-F238E27FC236}">
                <a16:creationId xmlns:a16="http://schemas.microsoft.com/office/drawing/2014/main" id="{6271A0F5-8A5B-118D-C702-277C90A6B92B}"/>
              </a:ext>
            </a:extLst>
          </p:cNvPr>
          <p:cNvSpPr/>
          <p:nvPr/>
        </p:nvSpPr>
        <p:spPr>
          <a:xfrm>
            <a:off x="200472" y="4293097"/>
            <a:ext cx="5076564" cy="2160240"/>
          </a:xfrm>
          <a:prstGeom prst="homePlate">
            <a:avLst>
              <a:gd name="adj" fmla="val 23245"/>
            </a:avLst>
          </a:prstGeom>
          <a:noFill/>
          <a:ln w="38100">
            <a:solidFill>
              <a:srgbClr val="C0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4D963F2D-50C0-3399-B6DE-DF396BEC19DA}"/>
              </a:ext>
            </a:extLst>
          </p:cNvPr>
          <p:cNvGrpSpPr/>
          <p:nvPr/>
        </p:nvGrpSpPr>
        <p:grpSpPr>
          <a:xfrm>
            <a:off x="5421052" y="4724719"/>
            <a:ext cx="4140460" cy="1356644"/>
            <a:chOff x="5349044" y="4577169"/>
            <a:chExt cx="4731736" cy="1550379"/>
          </a:xfrm>
        </p:grpSpPr>
        <p:pic>
          <p:nvPicPr>
            <p:cNvPr id="14342" name="Picture 6" descr="Majestic Steel USA">
              <a:extLst>
                <a:ext uri="{FF2B5EF4-FFF2-40B4-BE49-F238E27FC236}">
                  <a16:creationId xmlns:a16="http://schemas.microsoft.com/office/drawing/2014/main" id="{FCE8C5FD-AF62-45C1-749F-03BFDA171F3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49044" y="4577169"/>
              <a:ext cx="2325567" cy="1550378"/>
            </a:xfrm>
            <a:prstGeom prst="rect">
              <a:avLst/>
            </a:prstGeom>
            <a:noFill/>
            <a:extLst>
              <a:ext uri="{909E8E84-426E-40DD-AFC4-6F175D3DCCD1}">
                <a14:hiddenFill xmlns:a14="http://schemas.microsoft.com/office/drawing/2010/main">
                  <a:solidFill>
                    <a:srgbClr val="FFFFFF"/>
                  </a:solidFill>
                </a14:hiddenFill>
              </a:ext>
            </a:extLst>
          </p:spPr>
        </p:pic>
        <p:pic>
          <p:nvPicPr>
            <p:cNvPr id="14346" name="Picture 10" descr="How the Use of Recycled Concrete Can Benefit Your Community">
              <a:extLst>
                <a:ext uri="{FF2B5EF4-FFF2-40B4-BE49-F238E27FC236}">
                  <a16:creationId xmlns:a16="http://schemas.microsoft.com/office/drawing/2014/main" id="{841933FA-C92B-AE46-451E-8C8C9559747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46619" y="4577170"/>
              <a:ext cx="2334161" cy="155037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572992775"/>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5F49EE-A717-C48B-5B6F-80BA8B30206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A0D0EFE-C7A4-E9CE-7156-E0E4B35481E5}"/>
              </a:ext>
            </a:extLst>
          </p:cNvPr>
          <p:cNvSpPr/>
          <p:nvPr/>
        </p:nvSpPr>
        <p:spPr>
          <a:xfrm>
            <a:off x="1064568" y="5841268"/>
            <a:ext cx="504056" cy="5400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F4941E2-1122-FD80-C243-1FF558F84A4A}"/>
              </a:ext>
            </a:extLst>
          </p:cNvPr>
          <p:cNvSpPr/>
          <p:nvPr/>
        </p:nvSpPr>
        <p:spPr>
          <a:xfrm>
            <a:off x="3980892" y="5913276"/>
            <a:ext cx="576064" cy="5400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F5B2F51D-1F52-4D93-0B5F-028A449AF3E5}"/>
              </a:ext>
            </a:extLst>
          </p:cNvPr>
          <p:cNvPicPr>
            <a:picLocks noChangeAspect="1"/>
          </p:cNvPicPr>
          <p:nvPr/>
        </p:nvPicPr>
        <p:blipFill>
          <a:blip r:embed="rId3"/>
          <a:stretch>
            <a:fillRect/>
          </a:stretch>
        </p:blipFill>
        <p:spPr>
          <a:xfrm>
            <a:off x="236476" y="651348"/>
            <a:ext cx="4572000" cy="5555304"/>
          </a:xfrm>
          <a:prstGeom prst="rect">
            <a:avLst/>
          </a:prstGeom>
        </p:spPr>
      </p:pic>
      <p:pic>
        <p:nvPicPr>
          <p:cNvPr id="11" name="Picture 10">
            <a:extLst>
              <a:ext uri="{FF2B5EF4-FFF2-40B4-BE49-F238E27FC236}">
                <a16:creationId xmlns:a16="http://schemas.microsoft.com/office/drawing/2014/main" id="{4DC9999F-497A-6E2C-7310-DF2BF46D84A3}"/>
              </a:ext>
            </a:extLst>
          </p:cNvPr>
          <p:cNvPicPr>
            <a:picLocks noChangeAspect="1"/>
          </p:cNvPicPr>
          <p:nvPr/>
        </p:nvPicPr>
        <p:blipFill>
          <a:blip r:embed="rId4"/>
          <a:stretch>
            <a:fillRect/>
          </a:stretch>
        </p:blipFill>
        <p:spPr>
          <a:xfrm>
            <a:off x="4880992" y="651348"/>
            <a:ext cx="4572000" cy="2947239"/>
          </a:xfrm>
          <a:prstGeom prst="rect">
            <a:avLst/>
          </a:prstGeom>
        </p:spPr>
      </p:pic>
      <p:pic>
        <p:nvPicPr>
          <p:cNvPr id="13" name="Picture 12">
            <a:extLst>
              <a:ext uri="{FF2B5EF4-FFF2-40B4-BE49-F238E27FC236}">
                <a16:creationId xmlns:a16="http://schemas.microsoft.com/office/drawing/2014/main" id="{5A532480-9A55-999C-2169-512E4FA30109}"/>
              </a:ext>
            </a:extLst>
          </p:cNvPr>
          <p:cNvPicPr>
            <a:picLocks noChangeAspect="1"/>
          </p:cNvPicPr>
          <p:nvPr/>
        </p:nvPicPr>
        <p:blipFill>
          <a:blip r:embed="rId5"/>
          <a:stretch>
            <a:fillRect/>
          </a:stretch>
        </p:blipFill>
        <p:spPr>
          <a:xfrm>
            <a:off x="4880993" y="3634452"/>
            <a:ext cx="4572000" cy="1964827"/>
          </a:xfrm>
          <a:prstGeom prst="rect">
            <a:avLst/>
          </a:prstGeom>
        </p:spPr>
      </p:pic>
      <p:sp>
        <p:nvSpPr>
          <p:cNvPr id="3" name="Text Box 4">
            <a:extLst>
              <a:ext uri="{FF2B5EF4-FFF2-40B4-BE49-F238E27FC236}">
                <a16:creationId xmlns:a16="http://schemas.microsoft.com/office/drawing/2014/main" id="{6A82800F-AF0A-1575-0980-3ED4323FA5D6}"/>
              </a:ext>
            </a:extLst>
          </p:cNvPr>
          <p:cNvSpPr txBox="1">
            <a:spLocks noChangeArrowheads="1"/>
          </p:cNvSpPr>
          <p:nvPr/>
        </p:nvSpPr>
        <p:spPr bwMode="auto">
          <a:xfrm>
            <a:off x="94588" y="160061"/>
            <a:ext cx="9716838" cy="215632"/>
          </a:xfrm>
          <a:prstGeom prst="rect">
            <a:avLst/>
          </a:prstGeom>
          <a:noFill/>
          <a:ln w="9525">
            <a:no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n-US" altLang="en-US" sz="1200" b="1" dirty="0">
                <a:solidFill>
                  <a:schemeClr val="tx1">
                    <a:lumMod val="75000"/>
                    <a:lumOff val="25000"/>
                  </a:schemeClr>
                </a:solidFill>
              </a:rPr>
              <a:t>ĐÁNH GIÁ LCA &amp; VẬT LIỆU CÓ THÀNH PHẦN TÁI CHẾ</a:t>
            </a:r>
          </a:p>
        </p:txBody>
      </p:sp>
    </p:spTree>
    <p:extLst>
      <p:ext uri="{BB962C8B-B14F-4D97-AF65-F5344CB8AC3E}">
        <p14:creationId xmlns:p14="http://schemas.microsoft.com/office/powerpoint/2010/main" val="1378840899"/>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776C8-FE44-243B-5F3F-1FE43884918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5AFF74B-A54B-4D6B-136C-FF385803412D}"/>
              </a:ext>
            </a:extLst>
          </p:cNvPr>
          <p:cNvSpPr/>
          <p:nvPr/>
        </p:nvSpPr>
        <p:spPr>
          <a:xfrm>
            <a:off x="1064568" y="5841268"/>
            <a:ext cx="504056" cy="5400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D4DA30A-B0C1-AD51-883E-6ED1C0F8ACEF}"/>
              </a:ext>
            </a:extLst>
          </p:cNvPr>
          <p:cNvSpPr/>
          <p:nvPr/>
        </p:nvSpPr>
        <p:spPr>
          <a:xfrm>
            <a:off x="3980892" y="5913276"/>
            <a:ext cx="576064" cy="5400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0983FC5-6F07-4AFC-EF8B-17F8E202FD07}"/>
              </a:ext>
            </a:extLst>
          </p:cNvPr>
          <p:cNvPicPr>
            <a:picLocks noChangeAspect="1"/>
          </p:cNvPicPr>
          <p:nvPr/>
        </p:nvPicPr>
        <p:blipFill>
          <a:blip r:embed="rId3"/>
          <a:stretch>
            <a:fillRect/>
          </a:stretch>
        </p:blipFill>
        <p:spPr>
          <a:xfrm>
            <a:off x="233782" y="652708"/>
            <a:ext cx="4572000" cy="5912201"/>
          </a:xfrm>
          <a:prstGeom prst="rect">
            <a:avLst/>
          </a:prstGeom>
        </p:spPr>
      </p:pic>
      <p:pic>
        <p:nvPicPr>
          <p:cNvPr id="10" name="Picture 9">
            <a:extLst>
              <a:ext uri="{FF2B5EF4-FFF2-40B4-BE49-F238E27FC236}">
                <a16:creationId xmlns:a16="http://schemas.microsoft.com/office/drawing/2014/main" id="{2C0E8834-0FB9-AC43-ECA1-76E537F65D4A}"/>
              </a:ext>
            </a:extLst>
          </p:cNvPr>
          <p:cNvPicPr>
            <a:picLocks noChangeAspect="1"/>
          </p:cNvPicPr>
          <p:nvPr/>
        </p:nvPicPr>
        <p:blipFill>
          <a:blip r:embed="rId4"/>
          <a:stretch>
            <a:fillRect/>
          </a:stretch>
        </p:blipFill>
        <p:spPr>
          <a:xfrm>
            <a:off x="4880992" y="3275739"/>
            <a:ext cx="4572000" cy="2673541"/>
          </a:xfrm>
          <a:prstGeom prst="rect">
            <a:avLst/>
          </a:prstGeom>
        </p:spPr>
      </p:pic>
      <p:pic>
        <p:nvPicPr>
          <p:cNvPr id="14" name="Picture 13">
            <a:extLst>
              <a:ext uri="{FF2B5EF4-FFF2-40B4-BE49-F238E27FC236}">
                <a16:creationId xmlns:a16="http://schemas.microsoft.com/office/drawing/2014/main" id="{D24852C3-EB02-38C5-56F4-05D0DE050A76}"/>
              </a:ext>
            </a:extLst>
          </p:cNvPr>
          <p:cNvPicPr>
            <a:picLocks noChangeAspect="1"/>
          </p:cNvPicPr>
          <p:nvPr/>
        </p:nvPicPr>
        <p:blipFill>
          <a:blip r:embed="rId5"/>
          <a:stretch>
            <a:fillRect/>
          </a:stretch>
        </p:blipFill>
        <p:spPr>
          <a:xfrm>
            <a:off x="4880992" y="651348"/>
            <a:ext cx="4572000" cy="2339739"/>
          </a:xfrm>
          <a:prstGeom prst="rect">
            <a:avLst/>
          </a:prstGeom>
        </p:spPr>
      </p:pic>
      <p:sp>
        <p:nvSpPr>
          <p:cNvPr id="16" name="Text Box 4">
            <a:extLst>
              <a:ext uri="{FF2B5EF4-FFF2-40B4-BE49-F238E27FC236}">
                <a16:creationId xmlns:a16="http://schemas.microsoft.com/office/drawing/2014/main" id="{BFB79EC9-C51A-1FF3-B7C5-12A4A7A8BBD1}"/>
              </a:ext>
            </a:extLst>
          </p:cNvPr>
          <p:cNvSpPr txBox="1">
            <a:spLocks noChangeArrowheads="1"/>
          </p:cNvSpPr>
          <p:nvPr/>
        </p:nvSpPr>
        <p:spPr bwMode="auto">
          <a:xfrm>
            <a:off x="94588" y="160061"/>
            <a:ext cx="9716838" cy="215632"/>
          </a:xfrm>
          <a:prstGeom prst="rect">
            <a:avLst/>
          </a:prstGeom>
          <a:noFill/>
          <a:ln w="9525">
            <a:no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n-US" altLang="en-US" sz="1200" b="1" dirty="0">
                <a:solidFill>
                  <a:schemeClr val="tx1">
                    <a:lumMod val="75000"/>
                    <a:lumOff val="25000"/>
                  </a:schemeClr>
                </a:solidFill>
              </a:rPr>
              <a:t>ĐÁNH GIÁ LCA &amp; VẬT LIỆU CÓ THÀNH PHẦN TÁI CHẾ</a:t>
            </a:r>
          </a:p>
        </p:txBody>
      </p:sp>
    </p:spTree>
    <p:extLst>
      <p:ext uri="{BB962C8B-B14F-4D97-AF65-F5344CB8AC3E}">
        <p14:creationId xmlns:p14="http://schemas.microsoft.com/office/powerpoint/2010/main" val="2776867496"/>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56748-F609-52B1-C1E2-2DE93E5541D5}"/>
            </a:ext>
          </a:extLst>
        </p:cNvPr>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9A707B67-A47E-3635-4FE9-0AA64966B471}"/>
              </a:ext>
            </a:extLst>
          </p:cNvPr>
          <p:cNvGraphicFramePr>
            <a:graphicFrameLocks noGrp="1"/>
          </p:cNvGraphicFramePr>
          <p:nvPr>
            <p:extLst>
              <p:ext uri="{D42A27DB-BD31-4B8C-83A1-F6EECF244321}">
                <p14:modId xmlns:p14="http://schemas.microsoft.com/office/powerpoint/2010/main" val="269665894"/>
              </p:ext>
            </p:extLst>
          </p:nvPr>
        </p:nvGraphicFramePr>
        <p:xfrm>
          <a:off x="369514" y="504539"/>
          <a:ext cx="9197920" cy="5970325"/>
        </p:xfrm>
        <a:graphic>
          <a:graphicData uri="http://schemas.openxmlformats.org/drawingml/2006/table">
            <a:tbl>
              <a:tblPr firstRow="1" bandRow="1">
                <a:tableStyleId>{5C22544A-7EE6-4342-B048-85BDC9FD1C3A}</a:tableStyleId>
              </a:tblPr>
              <a:tblGrid>
                <a:gridCol w="2891298">
                  <a:extLst>
                    <a:ext uri="{9D8B030D-6E8A-4147-A177-3AD203B41FA5}">
                      <a16:colId xmlns:a16="http://schemas.microsoft.com/office/drawing/2014/main" val="1036693998"/>
                    </a:ext>
                  </a:extLst>
                </a:gridCol>
                <a:gridCol w="6306622">
                  <a:extLst>
                    <a:ext uri="{9D8B030D-6E8A-4147-A177-3AD203B41FA5}">
                      <a16:colId xmlns:a16="http://schemas.microsoft.com/office/drawing/2014/main" val="1959285074"/>
                    </a:ext>
                  </a:extLst>
                </a:gridCol>
              </a:tblGrid>
              <a:tr h="1194065">
                <a:tc>
                  <a:txBody>
                    <a:bodyPr/>
                    <a:lstStyle/>
                    <a:p>
                      <a:r>
                        <a:rPr lang="en-US" sz="1200" b="1" dirty="0" err="1">
                          <a:solidFill>
                            <a:schemeClr val="tx1">
                              <a:lumMod val="65000"/>
                              <a:lumOff val="35000"/>
                            </a:schemeClr>
                          </a:solidFill>
                        </a:rPr>
                        <a:t>Chất</a:t>
                      </a:r>
                      <a:r>
                        <a:rPr lang="en-US" sz="1200" b="1" dirty="0">
                          <a:solidFill>
                            <a:schemeClr val="tx1">
                              <a:lumMod val="65000"/>
                              <a:lumOff val="35000"/>
                            </a:schemeClr>
                          </a:solidFill>
                        </a:rPr>
                        <a:t> </a:t>
                      </a:r>
                      <a:r>
                        <a:rPr lang="en-US" sz="1200" b="1" dirty="0" err="1">
                          <a:solidFill>
                            <a:schemeClr val="tx1">
                              <a:lumMod val="65000"/>
                              <a:lumOff val="35000"/>
                            </a:schemeClr>
                          </a:solidFill>
                        </a:rPr>
                        <a:t>phủ</a:t>
                      </a:r>
                      <a:endParaRPr lang="en-US" sz="1200" b="1" dirty="0">
                        <a:solidFill>
                          <a:schemeClr val="tx1">
                            <a:lumMod val="65000"/>
                            <a:lumOff val="35000"/>
                          </a:schemeClr>
                        </a:solidFill>
                      </a:endParaRPr>
                    </a:p>
                  </a:txBody>
                  <a:tcPr anchor="ct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endParaRPr lang="en-US" dirty="0">
                        <a:solidFill>
                          <a:schemeClr val="bg1">
                            <a:lumMod val="85000"/>
                          </a:schemeClr>
                        </a:solidFill>
                      </a:endParaRPr>
                    </a:p>
                  </a:txBody>
                  <a:tcP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3603596563"/>
                  </a:ext>
                </a:extLst>
              </a:tr>
              <a:tr h="1194065">
                <a:tc>
                  <a:txBody>
                    <a:bodyPr/>
                    <a:lstStyle/>
                    <a:p>
                      <a:r>
                        <a:rPr lang="en-US" sz="1200" b="1" dirty="0">
                          <a:solidFill>
                            <a:schemeClr val="tx1">
                              <a:lumMod val="65000"/>
                              <a:lumOff val="35000"/>
                            </a:schemeClr>
                          </a:solidFill>
                        </a:rPr>
                        <a:t>Kính</a:t>
                      </a:r>
                    </a:p>
                  </a:txBody>
                  <a:tcPr anchor="ct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endParaRPr lang="en-US" dirty="0">
                        <a:solidFill>
                          <a:schemeClr val="bg1">
                            <a:lumMod val="85000"/>
                          </a:schemeClr>
                        </a:solidFill>
                      </a:endParaRPr>
                    </a:p>
                  </a:txBody>
                  <a:tcP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247676872"/>
                  </a:ext>
                </a:extLst>
              </a:tr>
              <a:tr h="1194065">
                <a:tc>
                  <a:txBody>
                    <a:bodyPr/>
                    <a:lstStyle/>
                    <a:p>
                      <a:r>
                        <a:rPr lang="en-US" sz="1200" b="1" dirty="0">
                          <a:solidFill>
                            <a:schemeClr val="tx1">
                              <a:lumMod val="65000"/>
                              <a:lumOff val="35000"/>
                            </a:schemeClr>
                          </a:solidFill>
                        </a:rPr>
                        <a:t>Sơn</a:t>
                      </a:r>
                    </a:p>
                  </a:txBody>
                  <a:tcPr anchor="ct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endParaRPr lang="en-US" dirty="0">
                        <a:solidFill>
                          <a:schemeClr val="bg1">
                            <a:lumMod val="85000"/>
                          </a:schemeClr>
                        </a:solidFill>
                      </a:endParaRPr>
                    </a:p>
                  </a:txBody>
                  <a:tcP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1755803962"/>
                  </a:ext>
                </a:extLst>
              </a:tr>
              <a:tr h="1194065">
                <a:tc>
                  <a:txBody>
                    <a:bodyPr/>
                    <a:lstStyle/>
                    <a:p>
                      <a:r>
                        <a:rPr lang="en-US" sz="1200" b="1" dirty="0" err="1">
                          <a:solidFill>
                            <a:schemeClr val="tx1">
                              <a:lumMod val="65000"/>
                              <a:lumOff val="35000"/>
                            </a:schemeClr>
                          </a:solidFill>
                        </a:rPr>
                        <a:t>Tấm</a:t>
                      </a:r>
                      <a:r>
                        <a:rPr lang="en-US" sz="1200" b="1" dirty="0">
                          <a:solidFill>
                            <a:schemeClr val="tx1">
                              <a:lumMod val="65000"/>
                              <a:lumOff val="35000"/>
                            </a:schemeClr>
                          </a:solidFill>
                        </a:rPr>
                        <a:t> </a:t>
                      </a:r>
                      <a:r>
                        <a:rPr lang="en-US" sz="1200" b="1" dirty="0" err="1">
                          <a:solidFill>
                            <a:schemeClr val="tx1">
                              <a:lumMod val="65000"/>
                              <a:lumOff val="35000"/>
                            </a:schemeClr>
                          </a:solidFill>
                        </a:rPr>
                        <a:t>chống</a:t>
                      </a:r>
                      <a:r>
                        <a:rPr lang="en-US" sz="1200" b="1" dirty="0">
                          <a:solidFill>
                            <a:schemeClr val="tx1">
                              <a:lumMod val="65000"/>
                              <a:lumOff val="35000"/>
                            </a:schemeClr>
                          </a:solidFill>
                        </a:rPr>
                        <a:t> </a:t>
                      </a:r>
                      <a:r>
                        <a:rPr lang="en-US" sz="1200" b="1" dirty="0" err="1">
                          <a:solidFill>
                            <a:schemeClr val="tx1">
                              <a:lumMod val="65000"/>
                              <a:lumOff val="35000"/>
                            </a:schemeClr>
                          </a:solidFill>
                        </a:rPr>
                        <a:t>ẩm</a:t>
                      </a:r>
                      <a:endParaRPr lang="en-US" sz="1200" b="1" dirty="0">
                        <a:solidFill>
                          <a:schemeClr val="tx1">
                            <a:lumMod val="65000"/>
                            <a:lumOff val="35000"/>
                          </a:schemeClr>
                        </a:solidFill>
                      </a:endParaRPr>
                    </a:p>
                  </a:txBody>
                  <a:tcPr anchor="ct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endParaRPr lang="en-US" dirty="0">
                        <a:solidFill>
                          <a:schemeClr val="bg1">
                            <a:lumMod val="85000"/>
                          </a:schemeClr>
                        </a:solidFill>
                      </a:endParaRPr>
                    </a:p>
                  </a:txBody>
                  <a:tcP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4086204399"/>
                  </a:ext>
                </a:extLst>
              </a:tr>
              <a:tr h="1194065">
                <a:tc>
                  <a:txBody>
                    <a:bodyPr/>
                    <a:lstStyle/>
                    <a:p>
                      <a:r>
                        <a:rPr lang="en-US" sz="1200" b="1" dirty="0" err="1">
                          <a:solidFill>
                            <a:schemeClr val="tx1">
                              <a:lumMod val="65000"/>
                              <a:lumOff val="35000"/>
                            </a:schemeClr>
                          </a:solidFill>
                        </a:rPr>
                        <a:t>Tấm</a:t>
                      </a:r>
                      <a:r>
                        <a:rPr lang="en-US" sz="1200" b="1" dirty="0">
                          <a:solidFill>
                            <a:schemeClr val="tx1">
                              <a:lumMod val="65000"/>
                              <a:lumOff val="35000"/>
                            </a:schemeClr>
                          </a:solidFill>
                        </a:rPr>
                        <a:t> </a:t>
                      </a:r>
                      <a:r>
                        <a:rPr lang="en-US" sz="1200" b="1" dirty="0" err="1">
                          <a:solidFill>
                            <a:schemeClr val="tx1">
                              <a:lumMod val="65000"/>
                              <a:lumOff val="35000"/>
                            </a:schemeClr>
                          </a:solidFill>
                        </a:rPr>
                        <a:t>trần</a:t>
                      </a:r>
                      <a:endParaRPr lang="en-US" sz="1200" b="1" dirty="0">
                        <a:solidFill>
                          <a:schemeClr val="tx1">
                            <a:lumMod val="65000"/>
                            <a:lumOff val="35000"/>
                          </a:schemeClr>
                        </a:solidFill>
                      </a:endParaRPr>
                    </a:p>
                  </a:txBody>
                  <a:tcPr anchor="ct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endParaRPr lang="en-US" dirty="0">
                        <a:solidFill>
                          <a:schemeClr val="bg1">
                            <a:lumMod val="85000"/>
                          </a:schemeClr>
                        </a:solidFill>
                      </a:endParaRPr>
                    </a:p>
                  </a:txBody>
                  <a:tcP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265423830"/>
                  </a:ext>
                </a:extLst>
              </a:tr>
            </a:tbl>
          </a:graphicData>
        </a:graphic>
      </p:graphicFrame>
      <p:sp>
        <p:nvSpPr>
          <p:cNvPr id="5" name="Text Box 4">
            <a:extLst>
              <a:ext uri="{FF2B5EF4-FFF2-40B4-BE49-F238E27FC236}">
                <a16:creationId xmlns:a16="http://schemas.microsoft.com/office/drawing/2014/main" id="{70AB9C2F-8857-02EF-F9B9-FBB44AD4C5A8}"/>
              </a:ext>
            </a:extLst>
          </p:cNvPr>
          <p:cNvSpPr txBox="1">
            <a:spLocks noChangeArrowheads="1"/>
          </p:cNvSpPr>
          <p:nvPr/>
        </p:nvSpPr>
        <p:spPr bwMode="auto">
          <a:xfrm>
            <a:off x="94588" y="160061"/>
            <a:ext cx="9716838" cy="215632"/>
          </a:xfrm>
          <a:prstGeom prst="rect">
            <a:avLst/>
          </a:prstGeom>
          <a:noFill/>
          <a:ln w="9525">
            <a:no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n-US" altLang="en-US" sz="1200" b="1" dirty="0">
                <a:solidFill>
                  <a:schemeClr val="tx1">
                    <a:lumMod val="75000"/>
                    <a:lumOff val="25000"/>
                  </a:schemeClr>
                </a:solidFill>
              </a:rPr>
              <a:t>HƠN 10 SẢN PHẨM CÓ EPD VỚI 3 NHÃN HÀNG KHÁC NHAU</a:t>
            </a:r>
          </a:p>
        </p:txBody>
      </p:sp>
      <p:sp>
        <p:nvSpPr>
          <p:cNvPr id="4" name="Rectangle 3">
            <a:extLst>
              <a:ext uri="{FF2B5EF4-FFF2-40B4-BE49-F238E27FC236}">
                <a16:creationId xmlns:a16="http://schemas.microsoft.com/office/drawing/2014/main" id="{B55AEC24-6AE7-0D6F-5219-D734D7AA0C27}"/>
              </a:ext>
            </a:extLst>
          </p:cNvPr>
          <p:cNvSpPr/>
          <p:nvPr/>
        </p:nvSpPr>
        <p:spPr>
          <a:xfrm>
            <a:off x="3980892" y="5913276"/>
            <a:ext cx="576064" cy="5400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8D406419-FF44-5FE7-217B-585F66419C94}"/>
              </a:ext>
            </a:extLst>
          </p:cNvPr>
          <p:cNvPicPr>
            <a:picLocks noChangeAspect="1"/>
          </p:cNvPicPr>
          <p:nvPr/>
        </p:nvPicPr>
        <p:blipFill>
          <a:blip r:embed="rId3"/>
          <a:srcRect t="3276"/>
          <a:stretch>
            <a:fillRect/>
          </a:stretch>
        </p:blipFill>
        <p:spPr>
          <a:xfrm>
            <a:off x="3311731" y="1736369"/>
            <a:ext cx="1540373" cy="1124712"/>
          </a:xfrm>
          <a:prstGeom prst="rect">
            <a:avLst/>
          </a:prstGeom>
        </p:spPr>
      </p:pic>
      <p:pic>
        <p:nvPicPr>
          <p:cNvPr id="11" name="Picture 10">
            <a:extLst>
              <a:ext uri="{FF2B5EF4-FFF2-40B4-BE49-F238E27FC236}">
                <a16:creationId xmlns:a16="http://schemas.microsoft.com/office/drawing/2014/main" id="{D7EABFB5-4CD8-23BE-5FC5-1F9EC442F38B}"/>
              </a:ext>
            </a:extLst>
          </p:cNvPr>
          <p:cNvPicPr>
            <a:picLocks noChangeAspect="1"/>
          </p:cNvPicPr>
          <p:nvPr/>
        </p:nvPicPr>
        <p:blipFill>
          <a:blip r:embed="rId4"/>
          <a:stretch>
            <a:fillRect/>
          </a:stretch>
        </p:blipFill>
        <p:spPr>
          <a:xfrm>
            <a:off x="4268924" y="548680"/>
            <a:ext cx="894618" cy="1124712"/>
          </a:xfrm>
          <a:prstGeom prst="rect">
            <a:avLst/>
          </a:prstGeom>
        </p:spPr>
      </p:pic>
      <p:pic>
        <p:nvPicPr>
          <p:cNvPr id="13" name="Picture 12">
            <a:extLst>
              <a:ext uri="{FF2B5EF4-FFF2-40B4-BE49-F238E27FC236}">
                <a16:creationId xmlns:a16="http://schemas.microsoft.com/office/drawing/2014/main" id="{449A4E9F-39E6-5D5D-CA94-E0F3082C2A0B}"/>
              </a:ext>
            </a:extLst>
          </p:cNvPr>
          <p:cNvPicPr>
            <a:picLocks noChangeAspect="1"/>
          </p:cNvPicPr>
          <p:nvPr/>
        </p:nvPicPr>
        <p:blipFill>
          <a:blip r:embed="rId5"/>
          <a:stretch>
            <a:fillRect/>
          </a:stretch>
        </p:blipFill>
        <p:spPr>
          <a:xfrm>
            <a:off x="6907967" y="2923757"/>
            <a:ext cx="988383" cy="1124712"/>
          </a:xfrm>
          <a:prstGeom prst="rect">
            <a:avLst/>
          </a:prstGeom>
        </p:spPr>
      </p:pic>
      <p:pic>
        <p:nvPicPr>
          <p:cNvPr id="16" name="Picture 15">
            <a:extLst>
              <a:ext uri="{FF2B5EF4-FFF2-40B4-BE49-F238E27FC236}">
                <a16:creationId xmlns:a16="http://schemas.microsoft.com/office/drawing/2014/main" id="{0784C031-1150-0F8B-3526-A77B367216C2}"/>
              </a:ext>
            </a:extLst>
          </p:cNvPr>
          <p:cNvPicPr>
            <a:picLocks noChangeAspect="1"/>
          </p:cNvPicPr>
          <p:nvPr/>
        </p:nvPicPr>
        <p:blipFill>
          <a:blip r:embed="rId6"/>
          <a:stretch>
            <a:fillRect/>
          </a:stretch>
        </p:blipFill>
        <p:spPr>
          <a:xfrm>
            <a:off x="3311731" y="4125437"/>
            <a:ext cx="999163" cy="1124712"/>
          </a:xfrm>
          <a:prstGeom prst="rect">
            <a:avLst/>
          </a:prstGeom>
        </p:spPr>
      </p:pic>
      <p:pic>
        <p:nvPicPr>
          <p:cNvPr id="18" name="Picture 17">
            <a:extLst>
              <a:ext uri="{FF2B5EF4-FFF2-40B4-BE49-F238E27FC236}">
                <a16:creationId xmlns:a16="http://schemas.microsoft.com/office/drawing/2014/main" id="{13755D60-E870-C637-455B-DC0221DCF9B5}"/>
              </a:ext>
            </a:extLst>
          </p:cNvPr>
          <p:cNvPicPr>
            <a:picLocks noChangeAspect="1"/>
          </p:cNvPicPr>
          <p:nvPr/>
        </p:nvPicPr>
        <p:blipFill>
          <a:blip r:embed="rId7"/>
          <a:stretch>
            <a:fillRect/>
          </a:stretch>
        </p:blipFill>
        <p:spPr>
          <a:xfrm>
            <a:off x="5655738" y="2919617"/>
            <a:ext cx="1219154" cy="1124712"/>
          </a:xfrm>
          <a:prstGeom prst="rect">
            <a:avLst/>
          </a:prstGeom>
        </p:spPr>
      </p:pic>
      <p:pic>
        <p:nvPicPr>
          <p:cNvPr id="20" name="Picture 19">
            <a:extLst>
              <a:ext uri="{FF2B5EF4-FFF2-40B4-BE49-F238E27FC236}">
                <a16:creationId xmlns:a16="http://schemas.microsoft.com/office/drawing/2014/main" id="{FBF8E71B-2FCB-A1A7-C3F7-39D5A9858428}"/>
              </a:ext>
            </a:extLst>
          </p:cNvPr>
          <p:cNvPicPr>
            <a:picLocks noChangeAspect="1"/>
          </p:cNvPicPr>
          <p:nvPr/>
        </p:nvPicPr>
        <p:blipFill>
          <a:blip r:embed="rId8"/>
          <a:stretch>
            <a:fillRect/>
          </a:stretch>
        </p:blipFill>
        <p:spPr>
          <a:xfrm>
            <a:off x="3311731" y="548680"/>
            <a:ext cx="920451" cy="1124712"/>
          </a:xfrm>
          <a:prstGeom prst="rect">
            <a:avLst/>
          </a:prstGeom>
        </p:spPr>
      </p:pic>
      <p:pic>
        <p:nvPicPr>
          <p:cNvPr id="22" name="Picture 21">
            <a:extLst>
              <a:ext uri="{FF2B5EF4-FFF2-40B4-BE49-F238E27FC236}">
                <a16:creationId xmlns:a16="http://schemas.microsoft.com/office/drawing/2014/main" id="{77963934-F2C1-6AB3-249A-7B0E4ACCF386}"/>
              </a:ext>
            </a:extLst>
          </p:cNvPr>
          <p:cNvPicPr>
            <a:picLocks noChangeAspect="1"/>
          </p:cNvPicPr>
          <p:nvPr/>
        </p:nvPicPr>
        <p:blipFill>
          <a:blip r:embed="rId9"/>
          <a:stretch>
            <a:fillRect/>
          </a:stretch>
        </p:blipFill>
        <p:spPr>
          <a:xfrm>
            <a:off x="3311731" y="5326129"/>
            <a:ext cx="891227" cy="1124712"/>
          </a:xfrm>
          <a:prstGeom prst="rect">
            <a:avLst/>
          </a:prstGeom>
        </p:spPr>
      </p:pic>
      <p:pic>
        <p:nvPicPr>
          <p:cNvPr id="24" name="Picture 23">
            <a:extLst>
              <a:ext uri="{FF2B5EF4-FFF2-40B4-BE49-F238E27FC236}">
                <a16:creationId xmlns:a16="http://schemas.microsoft.com/office/drawing/2014/main" id="{6ADF9D8E-E9F3-F743-A959-F4C6136BBF69}"/>
              </a:ext>
            </a:extLst>
          </p:cNvPr>
          <p:cNvPicPr>
            <a:picLocks noChangeAspect="1"/>
          </p:cNvPicPr>
          <p:nvPr/>
        </p:nvPicPr>
        <p:blipFill>
          <a:blip r:embed="rId10"/>
          <a:stretch>
            <a:fillRect/>
          </a:stretch>
        </p:blipFill>
        <p:spPr>
          <a:xfrm>
            <a:off x="4384701" y="2920993"/>
            <a:ext cx="1237962" cy="1123336"/>
          </a:xfrm>
          <a:prstGeom prst="rect">
            <a:avLst/>
          </a:prstGeom>
        </p:spPr>
      </p:pic>
      <p:pic>
        <p:nvPicPr>
          <p:cNvPr id="26" name="Picture 25">
            <a:extLst>
              <a:ext uri="{FF2B5EF4-FFF2-40B4-BE49-F238E27FC236}">
                <a16:creationId xmlns:a16="http://schemas.microsoft.com/office/drawing/2014/main" id="{A9C91C28-0494-AE6A-EDDB-3C09551550CF}"/>
              </a:ext>
            </a:extLst>
          </p:cNvPr>
          <p:cNvPicPr>
            <a:picLocks noChangeAspect="1"/>
          </p:cNvPicPr>
          <p:nvPr/>
        </p:nvPicPr>
        <p:blipFill>
          <a:blip r:embed="rId11"/>
          <a:stretch>
            <a:fillRect/>
          </a:stretch>
        </p:blipFill>
        <p:spPr>
          <a:xfrm>
            <a:off x="3311731" y="2926121"/>
            <a:ext cx="1072969" cy="1123336"/>
          </a:xfrm>
          <a:prstGeom prst="rect">
            <a:avLst/>
          </a:prstGeom>
        </p:spPr>
      </p:pic>
    </p:spTree>
    <p:extLst>
      <p:ext uri="{BB962C8B-B14F-4D97-AF65-F5344CB8AC3E}">
        <p14:creationId xmlns:p14="http://schemas.microsoft.com/office/powerpoint/2010/main" val="1314192996"/>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D19933-063C-27FF-0FFB-3F10B18AD3CD}"/>
            </a:ext>
          </a:extLst>
        </p:cNvPr>
        <p:cNvGrpSpPr/>
        <p:nvPr/>
      </p:nvGrpSpPr>
      <p:grpSpPr>
        <a:xfrm>
          <a:off x="0" y="0"/>
          <a:ext cx="0" cy="0"/>
          <a:chOff x="0" y="0"/>
          <a:chExt cx="0" cy="0"/>
        </a:xfrm>
      </p:grpSpPr>
      <p:sp>
        <p:nvSpPr>
          <p:cNvPr id="5" name="Text Box 4">
            <a:extLst>
              <a:ext uri="{FF2B5EF4-FFF2-40B4-BE49-F238E27FC236}">
                <a16:creationId xmlns:a16="http://schemas.microsoft.com/office/drawing/2014/main" id="{518B6627-ED49-6975-D2DD-189CF9230001}"/>
              </a:ext>
            </a:extLst>
          </p:cNvPr>
          <p:cNvSpPr txBox="1">
            <a:spLocks noChangeArrowheads="1"/>
          </p:cNvSpPr>
          <p:nvPr/>
        </p:nvSpPr>
        <p:spPr bwMode="auto">
          <a:xfrm>
            <a:off x="94588" y="160061"/>
            <a:ext cx="9716838" cy="215632"/>
          </a:xfrm>
          <a:prstGeom prst="rect">
            <a:avLst/>
          </a:prstGeom>
          <a:noFill/>
          <a:ln w="9525">
            <a:no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n-US" altLang="en-US" sz="1200" b="1" dirty="0">
                <a:solidFill>
                  <a:schemeClr val="tx1">
                    <a:lumMod val="75000"/>
                    <a:lumOff val="25000"/>
                  </a:schemeClr>
                </a:solidFill>
              </a:rPr>
              <a:t>TƯƠNG LAI &amp; XU HƯỚNG</a:t>
            </a:r>
          </a:p>
        </p:txBody>
      </p:sp>
      <p:sp>
        <p:nvSpPr>
          <p:cNvPr id="2" name="Rectangle 1">
            <a:extLst>
              <a:ext uri="{FF2B5EF4-FFF2-40B4-BE49-F238E27FC236}">
                <a16:creationId xmlns:a16="http://schemas.microsoft.com/office/drawing/2014/main" id="{73C818C4-7EC1-1D46-4C34-FBFBFBBEA79D}"/>
              </a:ext>
            </a:extLst>
          </p:cNvPr>
          <p:cNvSpPr/>
          <p:nvPr/>
        </p:nvSpPr>
        <p:spPr>
          <a:xfrm>
            <a:off x="1064568" y="5841268"/>
            <a:ext cx="504056" cy="5400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98F8B10-4FCA-0B9E-C053-57B7DCD6B590}"/>
              </a:ext>
            </a:extLst>
          </p:cNvPr>
          <p:cNvSpPr/>
          <p:nvPr/>
        </p:nvSpPr>
        <p:spPr>
          <a:xfrm>
            <a:off x="3980892" y="5913276"/>
            <a:ext cx="576064" cy="5400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506" name="Picture 2" descr="LEED v5 Guide 2025 for Building Decarbonization | Soletair Power">
            <a:extLst>
              <a:ext uri="{FF2B5EF4-FFF2-40B4-BE49-F238E27FC236}">
                <a16:creationId xmlns:a16="http://schemas.microsoft.com/office/drawing/2014/main" id="{27B906C1-70C0-DF51-ECAA-5890D0AC299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441" t="6202" r="7436" b="6350"/>
          <a:stretch>
            <a:fillRect/>
          </a:stretch>
        </p:blipFill>
        <p:spPr bwMode="auto">
          <a:xfrm>
            <a:off x="1307595" y="551315"/>
            <a:ext cx="7290810" cy="561750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id="{53464A05-7498-7AF9-CC26-35C96CED4E5C}"/>
              </a:ext>
            </a:extLst>
          </p:cNvPr>
          <p:cNvSpPr/>
          <p:nvPr/>
        </p:nvSpPr>
        <p:spPr>
          <a:xfrm>
            <a:off x="6141132" y="2060848"/>
            <a:ext cx="2520280" cy="1368152"/>
          </a:xfrm>
          <a:prstGeom prst="roundRect">
            <a:avLst>
              <a:gd name="adj" fmla="val 3709"/>
            </a:avLst>
          </a:prstGeom>
          <a:noFill/>
          <a:ln w="38100">
            <a:solidFill>
              <a:srgbClr val="C0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64633421"/>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68E285-91DB-EEF6-1D12-66A771FA84B0}"/>
            </a:ext>
          </a:extLst>
        </p:cNvPr>
        <p:cNvGrpSpPr/>
        <p:nvPr/>
      </p:nvGrpSpPr>
      <p:grpSpPr>
        <a:xfrm>
          <a:off x="0" y="0"/>
          <a:ext cx="0" cy="0"/>
          <a:chOff x="0" y="0"/>
          <a:chExt cx="0" cy="0"/>
        </a:xfrm>
      </p:grpSpPr>
      <p:sp>
        <p:nvSpPr>
          <p:cNvPr id="5" name="Text Box 4">
            <a:extLst>
              <a:ext uri="{FF2B5EF4-FFF2-40B4-BE49-F238E27FC236}">
                <a16:creationId xmlns:a16="http://schemas.microsoft.com/office/drawing/2014/main" id="{D6920BBD-BF2A-EA87-474D-203BCE0974C2}"/>
              </a:ext>
            </a:extLst>
          </p:cNvPr>
          <p:cNvSpPr txBox="1">
            <a:spLocks noChangeArrowheads="1"/>
          </p:cNvSpPr>
          <p:nvPr/>
        </p:nvSpPr>
        <p:spPr bwMode="auto">
          <a:xfrm>
            <a:off x="94588" y="160061"/>
            <a:ext cx="9716838" cy="215632"/>
          </a:xfrm>
          <a:prstGeom prst="rect">
            <a:avLst/>
          </a:prstGeom>
          <a:noFill/>
          <a:ln w="9525">
            <a:no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n-US" altLang="en-US" sz="1200" b="1" dirty="0">
                <a:solidFill>
                  <a:schemeClr val="tx1">
                    <a:lumMod val="75000"/>
                    <a:lumOff val="25000"/>
                  </a:schemeClr>
                </a:solidFill>
              </a:rPr>
              <a:t>LỢI THẾ CHO VẬT LIỆU ĐỊA PHƯƠNG</a:t>
            </a:r>
          </a:p>
        </p:txBody>
      </p:sp>
      <p:sp>
        <p:nvSpPr>
          <p:cNvPr id="2" name="Rectangle 1">
            <a:extLst>
              <a:ext uri="{FF2B5EF4-FFF2-40B4-BE49-F238E27FC236}">
                <a16:creationId xmlns:a16="http://schemas.microsoft.com/office/drawing/2014/main" id="{03636BA5-D82C-AE23-52EE-60D17A9EE099}"/>
              </a:ext>
            </a:extLst>
          </p:cNvPr>
          <p:cNvSpPr/>
          <p:nvPr/>
        </p:nvSpPr>
        <p:spPr>
          <a:xfrm>
            <a:off x="1064568" y="5841268"/>
            <a:ext cx="504056" cy="5400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13FFB306-C676-6D87-26D1-F8D8A368795D}"/>
              </a:ext>
            </a:extLst>
          </p:cNvPr>
          <p:cNvSpPr/>
          <p:nvPr/>
        </p:nvSpPr>
        <p:spPr>
          <a:xfrm>
            <a:off x="3980892" y="5913276"/>
            <a:ext cx="576064" cy="5400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530" name="Picture 2" descr="Metsä Wood EPD's">
            <a:extLst>
              <a:ext uri="{FF2B5EF4-FFF2-40B4-BE49-F238E27FC236}">
                <a16:creationId xmlns:a16="http://schemas.microsoft.com/office/drawing/2014/main" id="{2AF6BDB8-B87E-0138-F0D1-D5B348276E7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92660" y="688386"/>
            <a:ext cx="7308304" cy="5481228"/>
          </a:xfrm>
          <a:prstGeom prst="rect">
            <a:avLst/>
          </a:prstGeom>
          <a:noFill/>
          <a:extLst>
            <a:ext uri="{909E8E84-426E-40DD-AFC4-6F175D3DCCD1}">
              <a14:hiddenFill xmlns:a14="http://schemas.microsoft.com/office/drawing/2010/main">
                <a:solidFill>
                  <a:srgbClr val="FFFFFF"/>
                </a:solidFill>
              </a14:hiddenFill>
            </a:ext>
          </a:extLst>
        </p:spPr>
      </p:pic>
      <p:sp>
        <p:nvSpPr>
          <p:cNvPr id="3" name="Oval 2">
            <a:extLst>
              <a:ext uri="{FF2B5EF4-FFF2-40B4-BE49-F238E27FC236}">
                <a16:creationId xmlns:a16="http://schemas.microsoft.com/office/drawing/2014/main" id="{3B1CAE27-0E7A-E812-CCD4-505C203F89AC}"/>
              </a:ext>
            </a:extLst>
          </p:cNvPr>
          <p:cNvSpPr/>
          <p:nvPr/>
        </p:nvSpPr>
        <p:spPr>
          <a:xfrm>
            <a:off x="2046609" y="440668"/>
            <a:ext cx="5976664" cy="5976664"/>
          </a:xfrm>
          <a:prstGeom prst="ellipse">
            <a:avLst/>
          </a:prstGeom>
          <a:noFill/>
          <a:ln w="38100">
            <a:solidFill>
              <a:srgbClr val="58B84A"/>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Box 4">
            <a:extLst>
              <a:ext uri="{FF2B5EF4-FFF2-40B4-BE49-F238E27FC236}">
                <a16:creationId xmlns:a16="http://schemas.microsoft.com/office/drawing/2014/main" id="{81D2AB31-3D75-5906-1684-4D412B2953F4}"/>
              </a:ext>
            </a:extLst>
          </p:cNvPr>
          <p:cNvSpPr txBox="1">
            <a:spLocks noChangeArrowheads="1"/>
          </p:cNvSpPr>
          <p:nvPr/>
        </p:nvSpPr>
        <p:spPr bwMode="auto">
          <a:xfrm>
            <a:off x="6940741" y="5733452"/>
            <a:ext cx="2738208" cy="215632"/>
          </a:xfrm>
          <a:prstGeom prst="rect">
            <a:avLst/>
          </a:prstGeom>
          <a:noFill/>
          <a:ln w="9525">
            <a:no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n-US" altLang="en-US" sz="1200" b="1" dirty="0">
                <a:solidFill>
                  <a:schemeClr val="tx1">
                    <a:lumMod val="75000"/>
                    <a:lumOff val="25000"/>
                  </a:schemeClr>
                </a:solidFill>
              </a:rPr>
              <a:t>Chu vi </a:t>
            </a:r>
            <a:r>
              <a:rPr lang="en-US" altLang="en-US" sz="1200" b="1" dirty="0" err="1">
                <a:solidFill>
                  <a:schemeClr val="tx1">
                    <a:lumMod val="75000"/>
                    <a:lumOff val="25000"/>
                  </a:schemeClr>
                </a:solidFill>
              </a:rPr>
              <a:t>giảm</a:t>
            </a:r>
            <a:r>
              <a:rPr lang="en-US" altLang="en-US" sz="1200" b="1" dirty="0">
                <a:solidFill>
                  <a:schemeClr val="tx1">
                    <a:lumMod val="75000"/>
                    <a:lumOff val="25000"/>
                  </a:schemeClr>
                </a:solidFill>
              </a:rPr>
              <a:t> ~ </a:t>
            </a:r>
            <a:r>
              <a:rPr lang="en-US" altLang="en-US" sz="1200" b="1" dirty="0" err="1">
                <a:solidFill>
                  <a:schemeClr val="tx1">
                    <a:lumMod val="75000"/>
                    <a:lumOff val="25000"/>
                  </a:schemeClr>
                </a:solidFill>
              </a:rPr>
              <a:t>quảng</a:t>
            </a:r>
            <a:r>
              <a:rPr lang="en-US" altLang="en-US" sz="1200" b="1" dirty="0">
                <a:solidFill>
                  <a:schemeClr val="tx1">
                    <a:lumMod val="75000"/>
                    <a:lumOff val="25000"/>
                  </a:schemeClr>
                </a:solidFill>
              </a:rPr>
              <a:t> </a:t>
            </a:r>
            <a:r>
              <a:rPr lang="en-US" altLang="en-US" sz="1200" b="1" dirty="0" err="1">
                <a:solidFill>
                  <a:schemeClr val="tx1">
                    <a:lumMod val="75000"/>
                    <a:lumOff val="25000"/>
                  </a:schemeClr>
                </a:solidFill>
              </a:rPr>
              <a:t>đường</a:t>
            </a:r>
            <a:r>
              <a:rPr lang="en-US" altLang="en-US" sz="1200" b="1" dirty="0">
                <a:solidFill>
                  <a:schemeClr val="tx1">
                    <a:lumMod val="75000"/>
                    <a:lumOff val="25000"/>
                  </a:schemeClr>
                </a:solidFill>
              </a:rPr>
              <a:t> </a:t>
            </a:r>
            <a:r>
              <a:rPr lang="en-US" altLang="en-US" sz="1200" b="1" dirty="0" err="1">
                <a:solidFill>
                  <a:schemeClr val="tx1">
                    <a:lumMod val="75000"/>
                    <a:lumOff val="25000"/>
                  </a:schemeClr>
                </a:solidFill>
              </a:rPr>
              <a:t>giảm</a:t>
            </a:r>
            <a:r>
              <a:rPr lang="en-US" altLang="en-US" sz="1200" b="1" dirty="0">
                <a:solidFill>
                  <a:schemeClr val="tx1">
                    <a:lumMod val="75000"/>
                    <a:lumOff val="25000"/>
                  </a:schemeClr>
                </a:solidFill>
              </a:rPr>
              <a:t> ~ </a:t>
            </a:r>
            <a:r>
              <a:rPr lang="en-US" altLang="en-US" sz="1200" b="1" dirty="0" err="1">
                <a:solidFill>
                  <a:schemeClr val="tx1">
                    <a:lumMod val="75000"/>
                    <a:lumOff val="25000"/>
                  </a:schemeClr>
                </a:solidFill>
              </a:rPr>
              <a:t>phát</a:t>
            </a:r>
            <a:r>
              <a:rPr lang="en-US" altLang="en-US" sz="1200" b="1" dirty="0">
                <a:solidFill>
                  <a:schemeClr val="tx1">
                    <a:lumMod val="75000"/>
                    <a:lumOff val="25000"/>
                  </a:schemeClr>
                </a:solidFill>
              </a:rPr>
              <a:t> </a:t>
            </a:r>
            <a:r>
              <a:rPr lang="en-US" altLang="en-US" sz="1200" b="1" dirty="0" err="1">
                <a:solidFill>
                  <a:schemeClr val="tx1">
                    <a:lumMod val="75000"/>
                    <a:lumOff val="25000"/>
                  </a:schemeClr>
                </a:solidFill>
              </a:rPr>
              <a:t>thải</a:t>
            </a:r>
            <a:r>
              <a:rPr lang="en-US" altLang="en-US" sz="1200" b="1" dirty="0">
                <a:solidFill>
                  <a:schemeClr val="tx1">
                    <a:lumMod val="75000"/>
                    <a:lumOff val="25000"/>
                  </a:schemeClr>
                </a:solidFill>
              </a:rPr>
              <a:t> </a:t>
            </a:r>
            <a:r>
              <a:rPr lang="en-US" altLang="en-US" sz="1200" b="1" dirty="0" err="1">
                <a:solidFill>
                  <a:schemeClr val="tx1">
                    <a:lumMod val="75000"/>
                    <a:lumOff val="25000"/>
                  </a:schemeClr>
                </a:solidFill>
              </a:rPr>
              <a:t>giảm</a:t>
            </a:r>
            <a:endParaRPr lang="en-US" altLang="en-US" sz="1200" b="1" dirty="0">
              <a:solidFill>
                <a:schemeClr val="tx1">
                  <a:lumMod val="75000"/>
                  <a:lumOff val="25000"/>
                </a:schemeClr>
              </a:solidFill>
            </a:endParaRPr>
          </a:p>
        </p:txBody>
      </p:sp>
    </p:spTree>
    <p:extLst>
      <p:ext uri="{BB962C8B-B14F-4D97-AF65-F5344CB8AC3E}">
        <p14:creationId xmlns:p14="http://schemas.microsoft.com/office/powerpoint/2010/main" val="304426791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2F2C60-3903-5EA1-C5D3-ADDB8979541D}"/>
            </a:ext>
          </a:extLst>
        </p:cNvPr>
        <p:cNvGrpSpPr/>
        <p:nvPr/>
      </p:nvGrpSpPr>
      <p:grpSpPr>
        <a:xfrm>
          <a:off x="0" y="0"/>
          <a:ext cx="0" cy="0"/>
          <a:chOff x="0" y="0"/>
          <a:chExt cx="0" cy="0"/>
        </a:xfrm>
      </p:grpSpPr>
      <p:sp>
        <p:nvSpPr>
          <p:cNvPr id="5" name="Text Box 4">
            <a:extLst>
              <a:ext uri="{FF2B5EF4-FFF2-40B4-BE49-F238E27FC236}">
                <a16:creationId xmlns:a16="http://schemas.microsoft.com/office/drawing/2014/main" id="{8E5525FF-74F0-6FC8-8520-26F53941F616}"/>
              </a:ext>
            </a:extLst>
          </p:cNvPr>
          <p:cNvSpPr txBox="1">
            <a:spLocks noChangeArrowheads="1"/>
          </p:cNvSpPr>
          <p:nvPr/>
        </p:nvSpPr>
        <p:spPr bwMode="auto">
          <a:xfrm>
            <a:off x="94588" y="160061"/>
            <a:ext cx="9716838" cy="215632"/>
          </a:xfrm>
          <a:prstGeom prst="rect">
            <a:avLst/>
          </a:prstGeom>
          <a:noFill/>
          <a:ln w="9525">
            <a:no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n-US" altLang="en-US" sz="1200" b="1" dirty="0">
                <a:solidFill>
                  <a:schemeClr val="tx1">
                    <a:lumMod val="75000"/>
                    <a:lumOff val="25000"/>
                  </a:schemeClr>
                </a:solidFill>
              </a:rPr>
              <a:t>VẬT LIỆU &amp; CARBON TRONG CÁC CHỨNG NHẬN EDGE, LOTUS &amp; LEED</a:t>
            </a:r>
          </a:p>
        </p:txBody>
      </p:sp>
      <p:pic>
        <p:nvPicPr>
          <p:cNvPr id="1030" name="Picture 6" descr="AI generated image">
            <a:extLst>
              <a:ext uri="{FF2B5EF4-FFF2-40B4-BE49-F238E27FC236}">
                <a16:creationId xmlns:a16="http://schemas.microsoft.com/office/drawing/2014/main" id="{8A3EA5FB-16FC-395A-E3F4-511DB5C2B66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6020" t="1631" r="5822" b="69215"/>
          <a:stretch>
            <a:fillRect/>
          </a:stretch>
        </p:blipFill>
        <p:spPr bwMode="auto">
          <a:xfrm>
            <a:off x="7833320" y="800707"/>
            <a:ext cx="2088232" cy="158417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AI generated image">
            <a:extLst>
              <a:ext uri="{FF2B5EF4-FFF2-40B4-BE49-F238E27FC236}">
                <a16:creationId xmlns:a16="http://schemas.microsoft.com/office/drawing/2014/main" id="{BC545E35-18A3-D54A-F24A-E11B920C434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6020" t="32057" r="5822" b="38789"/>
          <a:stretch>
            <a:fillRect/>
          </a:stretch>
        </p:blipFill>
        <p:spPr bwMode="auto">
          <a:xfrm>
            <a:off x="7833320" y="2456892"/>
            <a:ext cx="2088232" cy="158417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I generated image">
            <a:extLst>
              <a:ext uri="{FF2B5EF4-FFF2-40B4-BE49-F238E27FC236}">
                <a16:creationId xmlns:a16="http://schemas.microsoft.com/office/drawing/2014/main" id="{DBB81410-5E59-E959-760B-DD493BA9BC5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6020" t="63021" r="5822" b="7825"/>
          <a:stretch>
            <a:fillRect/>
          </a:stretch>
        </p:blipFill>
        <p:spPr bwMode="auto">
          <a:xfrm>
            <a:off x="7821139" y="4113077"/>
            <a:ext cx="2088233" cy="1584177"/>
          </a:xfrm>
          <a:prstGeom prst="rect">
            <a:avLst/>
          </a:prstGeom>
          <a:noFill/>
          <a:extLst>
            <a:ext uri="{909E8E84-426E-40DD-AFC4-6F175D3DCCD1}">
              <a14:hiddenFill xmlns:a14="http://schemas.microsoft.com/office/drawing/2010/main">
                <a:solidFill>
                  <a:srgbClr val="FFFFFF"/>
                </a:solidFill>
              </a14:hiddenFill>
            </a:ext>
          </a:extLst>
        </p:spPr>
      </p:pic>
      <p:sp>
        <p:nvSpPr>
          <p:cNvPr id="14" name="Isosceles Triangle 13">
            <a:extLst>
              <a:ext uri="{FF2B5EF4-FFF2-40B4-BE49-F238E27FC236}">
                <a16:creationId xmlns:a16="http://schemas.microsoft.com/office/drawing/2014/main" id="{8BC9CE61-E0D8-B4F7-54D5-E3EBDFB7B846}"/>
              </a:ext>
            </a:extLst>
          </p:cNvPr>
          <p:cNvSpPr/>
          <p:nvPr/>
        </p:nvSpPr>
        <p:spPr>
          <a:xfrm rot="10800000">
            <a:off x="7821135" y="804224"/>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EF22AE18-677E-4A0D-3E5C-63133CEBE01A}"/>
              </a:ext>
            </a:extLst>
          </p:cNvPr>
          <p:cNvSpPr/>
          <p:nvPr/>
        </p:nvSpPr>
        <p:spPr>
          <a:xfrm rot="10800000">
            <a:off x="7821134" y="2456892"/>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Isosceles Triangle 15">
            <a:extLst>
              <a:ext uri="{FF2B5EF4-FFF2-40B4-BE49-F238E27FC236}">
                <a16:creationId xmlns:a16="http://schemas.microsoft.com/office/drawing/2014/main" id="{F2EDCB92-6FC7-D4BF-0A18-C281B4DB83A0}"/>
              </a:ext>
            </a:extLst>
          </p:cNvPr>
          <p:cNvSpPr/>
          <p:nvPr/>
        </p:nvSpPr>
        <p:spPr>
          <a:xfrm rot="10800000">
            <a:off x="7822959" y="4116593"/>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448CF8AF-FAAB-1559-55BC-2E3CC07D066F}"/>
              </a:ext>
            </a:extLst>
          </p:cNvPr>
          <p:cNvSpPr/>
          <p:nvPr/>
        </p:nvSpPr>
        <p:spPr>
          <a:xfrm>
            <a:off x="7821133" y="1632316"/>
            <a:ext cx="552243" cy="752568"/>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979D6E53-52C9-2BAE-560F-D5016566B4E4}"/>
              </a:ext>
            </a:extLst>
          </p:cNvPr>
          <p:cNvSpPr/>
          <p:nvPr/>
        </p:nvSpPr>
        <p:spPr>
          <a:xfrm>
            <a:off x="7821133" y="3288501"/>
            <a:ext cx="552243" cy="752568"/>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865940E7-320A-0851-2675-307BEBE0CA0F}"/>
              </a:ext>
            </a:extLst>
          </p:cNvPr>
          <p:cNvSpPr/>
          <p:nvPr/>
        </p:nvSpPr>
        <p:spPr>
          <a:xfrm>
            <a:off x="7821133" y="4869162"/>
            <a:ext cx="552243" cy="828092"/>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D478AD5D-AF60-C73E-C0BF-A790ACF47028}"/>
              </a:ext>
            </a:extLst>
          </p:cNvPr>
          <p:cNvGrpSpPr/>
          <p:nvPr/>
        </p:nvGrpSpPr>
        <p:grpSpPr>
          <a:xfrm>
            <a:off x="344488" y="2225425"/>
            <a:ext cx="2134616" cy="3177221"/>
            <a:chOff x="4724833" y="2523469"/>
            <a:chExt cx="2530027" cy="3765774"/>
          </a:xfrm>
        </p:grpSpPr>
        <p:sp>
          <p:nvSpPr>
            <p:cNvPr id="24" name="Text Placeholder 5">
              <a:extLst>
                <a:ext uri="{FF2B5EF4-FFF2-40B4-BE49-F238E27FC236}">
                  <a16:creationId xmlns:a16="http://schemas.microsoft.com/office/drawing/2014/main" id="{1286E297-BA62-B32F-2380-32E7BF4A1BD6}"/>
                </a:ext>
              </a:extLst>
            </p:cNvPr>
            <p:cNvSpPr txBox="1"/>
            <p:nvPr/>
          </p:nvSpPr>
          <p:spPr>
            <a:xfrm>
              <a:off x="4729642" y="2523469"/>
              <a:ext cx="2520767" cy="25357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Giảm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sử</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dụng</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bê</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tông</a:t>
              </a:r>
              <a:endPar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p:txBody>
        </p:sp>
        <p:sp>
          <p:nvSpPr>
            <p:cNvPr id="25" name="Text Placeholder 5">
              <a:extLst>
                <a:ext uri="{FF2B5EF4-FFF2-40B4-BE49-F238E27FC236}">
                  <a16:creationId xmlns:a16="http://schemas.microsoft.com/office/drawing/2014/main" id="{AEE69FA6-26D4-176F-2CB8-9C0693C94006}"/>
                </a:ext>
              </a:extLst>
            </p:cNvPr>
            <p:cNvSpPr txBox="1"/>
            <p:nvPr/>
          </p:nvSpPr>
          <p:spPr>
            <a:xfrm>
              <a:off x="4729642" y="3008700"/>
              <a:ext cx="2520767" cy="25357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Thành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phần</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tái</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chế</a:t>
              </a:r>
              <a:endPar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p:txBody>
        </p:sp>
        <p:sp>
          <p:nvSpPr>
            <p:cNvPr id="26" name="Text Placeholder 5">
              <a:extLst>
                <a:ext uri="{FF2B5EF4-FFF2-40B4-BE49-F238E27FC236}">
                  <a16:creationId xmlns:a16="http://schemas.microsoft.com/office/drawing/2014/main" id="{F243D1F6-9261-AE8C-11FD-BC59FFC90F34}"/>
                </a:ext>
              </a:extLst>
            </p:cNvPr>
            <p:cNvSpPr txBox="1"/>
            <p:nvPr/>
          </p:nvSpPr>
          <p:spPr>
            <a:xfrm>
              <a:off x="4724833" y="3517534"/>
              <a:ext cx="2520767" cy="25357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Vòng</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đời</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kín</a:t>
              </a:r>
              <a:endPar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p:txBody>
        </p:sp>
        <p:sp>
          <p:nvSpPr>
            <p:cNvPr id="27" name="Text Placeholder 5">
              <a:extLst>
                <a:ext uri="{FF2B5EF4-FFF2-40B4-BE49-F238E27FC236}">
                  <a16:creationId xmlns:a16="http://schemas.microsoft.com/office/drawing/2014/main" id="{42901AAB-4CA5-999D-BBBE-176A25EDE28C}"/>
                </a:ext>
              </a:extLst>
            </p:cNvPr>
            <p:cNvSpPr txBox="1"/>
            <p:nvPr/>
          </p:nvSpPr>
          <p:spPr>
            <a:xfrm>
              <a:off x="4734093" y="4000990"/>
              <a:ext cx="2520767" cy="25357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Chứng</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nhận</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bền</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vững</a:t>
              </a:r>
              <a:endPar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p:txBody>
        </p:sp>
        <p:sp>
          <p:nvSpPr>
            <p:cNvPr id="28" name="Text Placeholder 5">
              <a:extLst>
                <a:ext uri="{FF2B5EF4-FFF2-40B4-BE49-F238E27FC236}">
                  <a16:creationId xmlns:a16="http://schemas.microsoft.com/office/drawing/2014/main" id="{733C4EED-926F-3208-29DC-DB9865403F14}"/>
                </a:ext>
              </a:extLst>
            </p:cNvPr>
            <p:cNvSpPr txBox="1"/>
            <p:nvPr/>
          </p:nvSpPr>
          <p:spPr>
            <a:xfrm>
              <a:off x="4724833" y="4486923"/>
              <a:ext cx="2520767" cy="25357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Vật</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liệu</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không</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nung</a:t>
              </a:r>
              <a:endPar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p:txBody>
        </p:sp>
        <p:sp>
          <p:nvSpPr>
            <p:cNvPr id="29" name="Text Placeholder 5">
              <a:extLst>
                <a:ext uri="{FF2B5EF4-FFF2-40B4-BE49-F238E27FC236}">
                  <a16:creationId xmlns:a16="http://schemas.microsoft.com/office/drawing/2014/main" id="{8B644D07-D6CA-F6D7-B5C6-6A544219E4F4}"/>
                </a:ext>
              </a:extLst>
            </p:cNvPr>
            <p:cNvSpPr txBox="1"/>
            <p:nvPr/>
          </p:nvSpPr>
          <p:spPr>
            <a:xfrm>
              <a:off x="4724833" y="4927188"/>
              <a:ext cx="2520767" cy="25357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Thành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phần</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thân</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thiện</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môi</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trường</a:t>
              </a:r>
              <a:endPar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p:txBody>
        </p:sp>
        <p:sp>
          <p:nvSpPr>
            <p:cNvPr id="30" name="Text Placeholder 5">
              <a:extLst>
                <a:ext uri="{FF2B5EF4-FFF2-40B4-BE49-F238E27FC236}">
                  <a16:creationId xmlns:a16="http://schemas.microsoft.com/office/drawing/2014/main" id="{84D32D60-AF0D-6976-44EC-4D467C9EABC1}"/>
                </a:ext>
              </a:extLst>
            </p:cNvPr>
            <p:cNvSpPr txBox="1"/>
            <p:nvPr/>
          </p:nvSpPr>
          <p:spPr>
            <a:xfrm>
              <a:off x="4734093" y="5587427"/>
              <a:ext cx="2520767" cy="25357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Carbon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hàm</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chứa</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thấp</a:t>
              </a:r>
              <a:endPar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p:txBody>
        </p:sp>
        <p:sp>
          <p:nvSpPr>
            <p:cNvPr id="31" name="Text Placeholder 5">
              <a:extLst>
                <a:ext uri="{FF2B5EF4-FFF2-40B4-BE49-F238E27FC236}">
                  <a16:creationId xmlns:a16="http://schemas.microsoft.com/office/drawing/2014/main" id="{F1CCC3F4-3FBD-17E3-D416-E11A5E5406F5}"/>
                </a:ext>
              </a:extLst>
            </p:cNvPr>
            <p:cNvSpPr txBox="1"/>
            <p:nvPr/>
          </p:nvSpPr>
          <p:spPr>
            <a:xfrm>
              <a:off x="4731805" y="6035668"/>
              <a:ext cx="2520767" cy="2535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Carbon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phát</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thải</a:t>
              </a:r>
              <a:r>
                <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143"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thấp</a:t>
              </a:r>
              <a:endParaRPr lang="en-US" sz="1143"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p:txBody>
        </p:sp>
      </p:grpSp>
      <p:graphicFrame>
        <p:nvGraphicFramePr>
          <p:cNvPr id="32" name="Chart 31">
            <a:extLst>
              <a:ext uri="{FF2B5EF4-FFF2-40B4-BE49-F238E27FC236}">
                <a16:creationId xmlns:a16="http://schemas.microsoft.com/office/drawing/2014/main" id="{A81EA961-3679-A460-5C34-73DAB51473D7}"/>
              </a:ext>
            </a:extLst>
          </p:cNvPr>
          <p:cNvGraphicFramePr>
            <a:graphicFrameLocks noChangeAspect="1"/>
          </p:cNvGraphicFramePr>
          <p:nvPr>
            <p:extLst>
              <p:ext uri="{D42A27DB-BD31-4B8C-83A1-F6EECF244321}">
                <p14:modId xmlns:p14="http://schemas.microsoft.com/office/powerpoint/2010/main" val="4129430972"/>
              </p:ext>
            </p:extLst>
          </p:nvPr>
        </p:nvGraphicFramePr>
        <p:xfrm>
          <a:off x="5018143" y="3899684"/>
          <a:ext cx="2624575" cy="201096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3" name="Chart 32">
            <a:extLst>
              <a:ext uri="{FF2B5EF4-FFF2-40B4-BE49-F238E27FC236}">
                <a16:creationId xmlns:a16="http://schemas.microsoft.com/office/drawing/2014/main" id="{B3CA04E4-4AE9-8DA9-204F-21F145D86264}"/>
              </a:ext>
            </a:extLst>
          </p:cNvPr>
          <p:cNvGraphicFramePr>
            <a:graphicFrameLocks noChangeAspect="1"/>
          </p:cNvGraphicFramePr>
          <p:nvPr>
            <p:extLst>
              <p:ext uri="{D42A27DB-BD31-4B8C-83A1-F6EECF244321}">
                <p14:modId xmlns:p14="http://schemas.microsoft.com/office/powerpoint/2010/main" val="1535577335"/>
              </p:ext>
            </p:extLst>
          </p:nvPr>
        </p:nvGraphicFramePr>
        <p:xfrm>
          <a:off x="5018143" y="611466"/>
          <a:ext cx="2624575" cy="201096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4" name="Chart 33">
            <a:extLst>
              <a:ext uri="{FF2B5EF4-FFF2-40B4-BE49-F238E27FC236}">
                <a16:creationId xmlns:a16="http://schemas.microsoft.com/office/drawing/2014/main" id="{5E62BE26-9D5E-5D4C-2B7B-3F2A4AA1EE02}"/>
              </a:ext>
            </a:extLst>
          </p:cNvPr>
          <p:cNvGraphicFramePr/>
          <p:nvPr>
            <p:extLst>
              <p:ext uri="{D42A27DB-BD31-4B8C-83A1-F6EECF244321}">
                <p14:modId xmlns:p14="http://schemas.microsoft.com/office/powerpoint/2010/main" val="724455512"/>
              </p:ext>
            </p:extLst>
          </p:nvPr>
        </p:nvGraphicFramePr>
        <p:xfrm>
          <a:off x="3705856" y="2203979"/>
          <a:ext cx="2187147" cy="2010961"/>
        </p:xfrm>
        <a:graphic>
          <a:graphicData uri="http://schemas.openxmlformats.org/drawingml/2006/chart">
            <c:chart xmlns:c="http://schemas.openxmlformats.org/drawingml/2006/chart" xmlns:r="http://schemas.openxmlformats.org/officeDocument/2006/relationships" r:id="rId6"/>
          </a:graphicData>
        </a:graphic>
      </p:graphicFrame>
      <p:sp>
        <p:nvSpPr>
          <p:cNvPr id="35" name="Text Placeholder 5">
            <a:extLst>
              <a:ext uri="{FF2B5EF4-FFF2-40B4-BE49-F238E27FC236}">
                <a16:creationId xmlns:a16="http://schemas.microsoft.com/office/drawing/2014/main" id="{068B437F-95F7-25AB-A4F0-494D525A229B}"/>
              </a:ext>
            </a:extLst>
          </p:cNvPr>
          <p:cNvSpPr txBox="1"/>
          <p:nvPr/>
        </p:nvSpPr>
        <p:spPr>
          <a:xfrm>
            <a:off x="6776170" y="3941703"/>
            <a:ext cx="1655872" cy="2732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180" b="1" dirty="0">
                <a:solidFill>
                  <a:srgbClr val="7F8083"/>
                </a:solidFill>
                <a:latin typeface="Arial" panose="020B0604020202020204" pitchFamily="34" charset="0"/>
                <a:ea typeface="LG EI Text Regular" panose="020B0500000101010101" pitchFamily="34" charset="-127"/>
                <a:cs typeface="Arial" panose="020B0604020202020204" pitchFamily="34" charset="0"/>
              </a:rPr>
              <a:t>10% </a:t>
            </a:r>
            <a:r>
              <a:rPr lang="en-US" sz="1180" b="1" dirty="0" err="1">
                <a:solidFill>
                  <a:srgbClr val="7F8083"/>
                </a:solidFill>
                <a:latin typeface="Arial" panose="020B0604020202020204" pitchFamily="34" charset="0"/>
                <a:ea typeface="LG EI Text Regular" panose="020B0500000101010101" pitchFamily="34" charset="-127"/>
                <a:cs typeface="Arial" panose="020B0604020202020204" pitchFamily="34" charset="0"/>
              </a:rPr>
              <a:t>tổng</a:t>
            </a:r>
            <a:r>
              <a:rPr lang="en-US" sz="1180" b="1" dirty="0">
                <a:solidFill>
                  <a:srgbClr val="7F8083"/>
                </a:solidFill>
                <a:latin typeface="Arial" panose="020B0604020202020204" pitchFamily="34" charset="0"/>
                <a:ea typeface="LG EI Text Regular" panose="020B0500000101010101" pitchFamily="34" charset="-127"/>
                <a:cs typeface="Arial" panose="020B0604020202020204" pitchFamily="34" charset="0"/>
              </a:rPr>
              <a:t> </a:t>
            </a:r>
            <a:r>
              <a:rPr lang="en-US" sz="1180" b="1" dirty="0" err="1">
                <a:solidFill>
                  <a:srgbClr val="7F8083"/>
                </a:solidFill>
                <a:latin typeface="Arial" panose="020B0604020202020204" pitchFamily="34" charset="0"/>
                <a:ea typeface="LG EI Text Regular" panose="020B0500000101010101" pitchFamily="34" charset="-127"/>
                <a:cs typeface="Arial" panose="020B0604020202020204" pitchFamily="34" charset="0"/>
              </a:rPr>
              <a:t>điểm</a:t>
            </a:r>
            <a:endParaRPr lang="en-US" sz="1180" b="1" dirty="0">
              <a:solidFill>
                <a:srgbClr val="7F8083"/>
              </a:solidFill>
              <a:latin typeface="Arial" panose="020B0604020202020204" pitchFamily="34" charset="0"/>
              <a:ea typeface="LG EI Text Regular" panose="020B0500000101010101" pitchFamily="34" charset="-127"/>
              <a:cs typeface="Arial" panose="020B0604020202020204" pitchFamily="34" charset="0"/>
            </a:endParaRPr>
          </a:p>
        </p:txBody>
      </p:sp>
      <p:sp>
        <p:nvSpPr>
          <p:cNvPr id="36" name="Text Placeholder 5">
            <a:extLst>
              <a:ext uri="{FF2B5EF4-FFF2-40B4-BE49-F238E27FC236}">
                <a16:creationId xmlns:a16="http://schemas.microsoft.com/office/drawing/2014/main" id="{18C7D753-9D36-F1B2-C652-F7AEBB31B4DC}"/>
              </a:ext>
            </a:extLst>
          </p:cNvPr>
          <p:cNvSpPr txBox="1"/>
          <p:nvPr/>
        </p:nvSpPr>
        <p:spPr>
          <a:xfrm>
            <a:off x="6650687" y="541477"/>
            <a:ext cx="1984061" cy="2732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180" b="1" dirty="0">
                <a:solidFill>
                  <a:srgbClr val="00A5E6"/>
                </a:solidFill>
                <a:latin typeface="Arial" panose="020B0604020202020204" pitchFamily="34" charset="0"/>
                <a:ea typeface="LG EI Text Regular" panose="020B0500000101010101" pitchFamily="34" charset="-127"/>
                <a:cs typeface="Arial" panose="020B0604020202020204" pitchFamily="34" charset="0"/>
              </a:rPr>
              <a:t>30% </a:t>
            </a:r>
            <a:r>
              <a:rPr lang="en-US" sz="1180" b="1" dirty="0" err="1">
                <a:solidFill>
                  <a:srgbClr val="00A5E6"/>
                </a:solidFill>
                <a:latin typeface="Arial" panose="020B0604020202020204" pitchFamily="34" charset="0"/>
                <a:ea typeface="LG EI Text Regular" panose="020B0500000101010101" pitchFamily="34" charset="-127"/>
                <a:cs typeface="Arial" panose="020B0604020202020204" pitchFamily="34" charset="0"/>
              </a:rPr>
              <a:t>tổng</a:t>
            </a:r>
            <a:r>
              <a:rPr lang="en-US" sz="1180" b="1" dirty="0">
                <a:solidFill>
                  <a:srgbClr val="00A5E6"/>
                </a:solidFill>
                <a:latin typeface="Arial" panose="020B0604020202020204" pitchFamily="34" charset="0"/>
                <a:ea typeface="LG EI Text Regular" panose="020B0500000101010101" pitchFamily="34" charset="-127"/>
                <a:cs typeface="Arial" panose="020B0604020202020204" pitchFamily="34" charset="0"/>
              </a:rPr>
              <a:t> </a:t>
            </a:r>
            <a:r>
              <a:rPr lang="en-US" sz="1180" b="1" dirty="0" err="1">
                <a:solidFill>
                  <a:srgbClr val="00A5E6"/>
                </a:solidFill>
                <a:latin typeface="Arial" panose="020B0604020202020204" pitchFamily="34" charset="0"/>
                <a:ea typeface="LG EI Text Regular" panose="020B0500000101010101" pitchFamily="34" charset="-127"/>
                <a:cs typeface="Arial" panose="020B0604020202020204" pitchFamily="34" charset="0"/>
              </a:rPr>
              <a:t>đóng</a:t>
            </a:r>
            <a:r>
              <a:rPr lang="en-US" sz="1180" b="1" dirty="0">
                <a:solidFill>
                  <a:srgbClr val="00A5E6"/>
                </a:solidFill>
                <a:latin typeface="Arial" panose="020B0604020202020204" pitchFamily="34" charset="0"/>
                <a:ea typeface="LG EI Text Regular" panose="020B0500000101010101" pitchFamily="34" charset="-127"/>
                <a:cs typeface="Arial" panose="020B0604020202020204" pitchFamily="34" charset="0"/>
              </a:rPr>
              <a:t> </a:t>
            </a:r>
            <a:r>
              <a:rPr lang="en-US" sz="1180" b="1" dirty="0" err="1">
                <a:solidFill>
                  <a:srgbClr val="00A5E6"/>
                </a:solidFill>
                <a:latin typeface="Arial" panose="020B0604020202020204" pitchFamily="34" charset="0"/>
                <a:ea typeface="LG EI Text Regular" panose="020B0500000101010101" pitchFamily="34" charset="-127"/>
                <a:cs typeface="Arial" panose="020B0604020202020204" pitchFamily="34" charset="0"/>
              </a:rPr>
              <a:t>góp</a:t>
            </a:r>
            <a:endParaRPr lang="en-US" sz="1180" b="1" dirty="0">
              <a:solidFill>
                <a:srgbClr val="00A5E6"/>
              </a:solidFill>
              <a:latin typeface="Arial" panose="020B0604020202020204" pitchFamily="34" charset="0"/>
              <a:ea typeface="LG EI Text Regular" panose="020B0500000101010101" pitchFamily="34" charset="-127"/>
              <a:cs typeface="Arial" panose="020B0604020202020204" pitchFamily="34" charset="0"/>
            </a:endParaRPr>
          </a:p>
          <a:p>
            <a:pPr marL="0" indent="0">
              <a:lnSpc>
                <a:spcPct val="100000"/>
              </a:lnSpc>
              <a:buNone/>
            </a:pPr>
            <a:endParaRPr lang="en-US" sz="1180" b="1" dirty="0">
              <a:solidFill>
                <a:schemeClr val="accent6"/>
              </a:solidFill>
              <a:latin typeface="Arial" panose="020B0604020202020204" pitchFamily="34" charset="0"/>
              <a:ea typeface="LG EI Text Regular" panose="020B0500000101010101" pitchFamily="34" charset="-127"/>
              <a:cs typeface="Arial" panose="020B0604020202020204" pitchFamily="34" charset="0"/>
            </a:endParaRPr>
          </a:p>
        </p:txBody>
      </p:sp>
      <p:sp>
        <p:nvSpPr>
          <p:cNvPr id="37" name="Text Placeholder 5">
            <a:extLst>
              <a:ext uri="{FF2B5EF4-FFF2-40B4-BE49-F238E27FC236}">
                <a16:creationId xmlns:a16="http://schemas.microsoft.com/office/drawing/2014/main" id="{684DE83F-863E-72D5-F314-FA419B5F9FC3}"/>
              </a:ext>
            </a:extLst>
          </p:cNvPr>
          <p:cNvSpPr txBox="1"/>
          <p:nvPr/>
        </p:nvSpPr>
        <p:spPr>
          <a:xfrm>
            <a:off x="4125063" y="2041342"/>
            <a:ext cx="1655873" cy="2732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180" b="1" dirty="0">
                <a:solidFill>
                  <a:srgbClr val="58B84A"/>
                </a:solidFill>
                <a:latin typeface="Arial" panose="020B0604020202020204" pitchFamily="34" charset="0"/>
                <a:ea typeface="LG EI Text Regular" panose="020B0500000101010101" pitchFamily="34" charset="-127"/>
                <a:cs typeface="Arial" panose="020B0604020202020204" pitchFamily="34" charset="0"/>
              </a:rPr>
              <a:t>10% </a:t>
            </a:r>
            <a:r>
              <a:rPr lang="en-US" sz="1180" b="1" dirty="0" err="1">
                <a:solidFill>
                  <a:srgbClr val="58B84A"/>
                </a:solidFill>
                <a:latin typeface="Arial" panose="020B0604020202020204" pitchFamily="34" charset="0"/>
                <a:ea typeface="LG EI Text Regular" panose="020B0500000101010101" pitchFamily="34" charset="-127"/>
                <a:cs typeface="Arial" panose="020B0604020202020204" pitchFamily="34" charset="0"/>
              </a:rPr>
              <a:t>tổng</a:t>
            </a:r>
            <a:r>
              <a:rPr lang="en-US" sz="1180" b="1" dirty="0">
                <a:solidFill>
                  <a:srgbClr val="58B84A"/>
                </a:solidFill>
                <a:latin typeface="Arial" panose="020B0604020202020204" pitchFamily="34" charset="0"/>
                <a:ea typeface="LG EI Text Regular" panose="020B0500000101010101" pitchFamily="34" charset="-127"/>
                <a:cs typeface="Arial" panose="020B0604020202020204" pitchFamily="34" charset="0"/>
              </a:rPr>
              <a:t> </a:t>
            </a:r>
            <a:r>
              <a:rPr lang="en-US" sz="1180" b="1" dirty="0" err="1">
                <a:solidFill>
                  <a:srgbClr val="58B84A"/>
                </a:solidFill>
                <a:latin typeface="Arial" panose="020B0604020202020204" pitchFamily="34" charset="0"/>
                <a:ea typeface="LG EI Text Regular" panose="020B0500000101010101" pitchFamily="34" charset="-127"/>
                <a:cs typeface="Arial" panose="020B0604020202020204" pitchFamily="34" charset="0"/>
              </a:rPr>
              <a:t>điểm</a:t>
            </a:r>
            <a:endParaRPr lang="en-US" sz="1180" b="1" dirty="0">
              <a:solidFill>
                <a:srgbClr val="58B84A"/>
              </a:solidFill>
              <a:latin typeface="Arial" panose="020B0604020202020204" pitchFamily="34" charset="0"/>
              <a:ea typeface="LG EI Text Regular" panose="020B0500000101010101" pitchFamily="34" charset="-127"/>
              <a:cs typeface="Arial" panose="020B0604020202020204" pitchFamily="34" charset="0"/>
            </a:endParaRPr>
          </a:p>
          <a:p>
            <a:pPr marL="0" indent="0">
              <a:lnSpc>
                <a:spcPct val="100000"/>
              </a:lnSpc>
              <a:buNone/>
            </a:pPr>
            <a:endParaRPr lang="en-US" sz="1180" b="1" dirty="0">
              <a:solidFill>
                <a:schemeClr val="accent6"/>
              </a:solidFill>
              <a:latin typeface="Arial" panose="020B0604020202020204" pitchFamily="34" charset="0"/>
              <a:ea typeface="LG EI Text Regular" panose="020B0500000101010101" pitchFamily="34" charset="-127"/>
              <a:cs typeface="Arial" panose="020B0604020202020204" pitchFamily="34" charset="0"/>
            </a:endParaRPr>
          </a:p>
        </p:txBody>
      </p:sp>
      <p:cxnSp>
        <p:nvCxnSpPr>
          <p:cNvPr id="48" name="Straight Connector 47">
            <a:extLst>
              <a:ext uri="{FF2B5EF4-FFF2-40B4-BE49-F238E27FC236}">
                <a16:creationId xmlns:a16="http://schemas.microsoft.com/office/drawing/2014/main" id="{34C2897E-ED21-1E35-2B1F-79D874180155}"/>
              </a:ext>
            </a:extLst>
          </p:cNvPr>
          <p:cNvCxnSpPr>
            <a:cxnSpLocks/>
            <a:stCxn id="24" idx="3"/>
            <a:endCxn id="34" idx="1"/>
          </p:cNvCxnSpPr>
          <p:nvPr/>
        </p:nvCxnSpPr>
        <p:spPr>
          <a:xfrm>
            <a:off x="2475348" y="2332397"/>
            <a:ext cx="1230508" cy="877062"/>
          </a:xfrm>
          <a:prstGeom prst="line">
            <a:avLst/>
          </a:prstGeom>
          <a:ln w="19050">
            <a:solidFill>
              <a:srgbClr val="58B84A"/>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752AE751-1EBE-ACF3-016E-C4A3E7AC5F01}"/>
              </a:ext>
            </a:extLst>
          </p:cNvPr>
          <p:cNvCxnSpPr>
            <a:cxnSpLocks/>
            <a:stCxn id="25" idx="3"/>
            <a:endCxn id="34" idx="1"/>
          </p:cNvCxnSpPr>
          <p:nvPr/>
        </p:nvCxnSpPr>
        <p:spPr>
          <a:xfrm>
            <a:off x="2475348" y="2741791"/>
            <a:ext cx="1230508" cy="467668"/>
          </a:xfrm>
          <a:prstGeom prst="line">
            <a:avLst/>
          </a:prstGeom>
          <a:ln w="19050">
            <a:solidFill>
              <a:srgbClr val="58B84A"/>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97B53260-BF5E-1E45-3087-3CF735FFAF98}"/>
              </a:ext>
            </a:extLst>
          </p:cNvPr>
          <p:cNvCxnSpPr>
            <a:cxnSpLocks/>
            <a:stCxn id="26" idx="3"/>
            <a:endCxn id="34" idx="1"/>
          </p:cNvCxnSpPr>
          <p:nvPr/>
        </p:nvCxnSpPr>
        <p:spPr>
          <a:xfrm>
            <a:off x="2471291" y="3171100"/>
            <a:ext cx="1234565" cy="38359"/>
          </a:xfrm>
          <a:prstGeom prst="line">
            <a:avLst/>
          </a:prstGeom>
          <a:ln w="19050">
            <a:solidFill>
              <a:srgbClr val="58B84A"/>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C6B0C5CE-F2C4-FC70-6DD3-53C6B0836217}"/>
              </a:ext>
            </a:extLst>
          </p:cNvPr>
          <p:cNvCxnSpPr>
            <a:cxnSpLocks/>
            <a:stCxn id="27" idx="3"/>
            <a:endCxn id="34" idx="1"/>
          </p:cNvCxnSpPr>
          <p:nvPr/>
        </p:nvCxnSpPr>
        <p:spPr>
          <a:xfrm flipV="1">
            <a:off x="2479104" y="3209459"/>
            <a:ext cx="1226752" cy="369537"/>
          </a:xfrm>
          <a:prstGeom prst="line">
            <a:avLst/>
          </a:prstGeom>
          <a:ln w="19050">
            <a:solidFill>
              <a:srgbClr val="58B84A"/>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606E9A97-C29E-65B0-A1C3-5E0FCD745D25}"/>
              </a:ext>
            </a:extLst>
          </p:cNvPr>
          <p:cNvCxnSpPr>
            <a:cxnSpLocks/>
            <a:stCxn id="28" idx="3"/>
            <a:endCxn id="34" idx="1"/>
          </p:cNvCxnSpPr>
          <p:nvPr/>
        </p:nvCxnSpPr>
        <p:spPr>
          <a:xfrm flipV="1">
            <a:off x="2471291" y="3209459"/>
            <a:ext cx="1234565" cy="779524"/>
          </a:xfrm>
          <a:prstGeom prst="line">
            <a:avLst/>
          </a:prstGeom>
          <a:ln w="19050">
            <a:solidFill>
              <a:srgbClr val="58B84A"/>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BAB87A54-A901-9EE4-B184-A29D2C2505E4}"/>
              </a:ext>
            </a:extLst>
          </p:cNvPr>
          <p:cNvCxnSpPr>
            <a:cxnSpLocks/>
            <a:stCxn id="29" idx="3"/>
            <a:endCxn id="34" idx="1"/>
          </p:cNvCxnSpPr>
          <p:nvPr/>
        </p:nvCxnSpPr>
        <p:spPr>
          <a:xfrm flipV="1">
            <a:off x="2471291" y="3209459"/>
            <a:ext cx="1234565" cy="1150980"/>
          </a:xfrm>
          <a:prstGeom prst="line">
            <a:avLst/>
          </a:prstGeom>
          <a:ln w="19050">
            <a:solidFill>
              <a:srgbClr val="58B84A"/>
            </a:solidFill>
          </a:ln>
        </p:spPr>
        <p:style>
          <a:lnRef idx="1">
            <a:schemeClr val="accent1"/>
          </a:lnRef>
          <a:fillRef idx="0">
            <a:schemeClr val="accent1"/>
          </a:fillRef>
          <a:effectRef idx="0">
            <a:schemeClr val="accent1"/>
          </a:effectRef>
          <a:fontRef idx="minor">
            <a:schemeClr val="tx1"/>
          </a:fontRef>
        </p:style>
      </p:cxnSp>
      <p:cxnSp>
        <p:nvCxnSpPr>
          <p:cNvPr id="1026" name="Straight Connector 1025">
            <a:extLst>
              <a:ext uri="{FF2B5EF4-FFF2-40B4-BE49-F238E27FC236}">
                <a16:creationId xmlns:a16="http://schemas.microsoft.com/office/drawing/2014/main" id="{1E8D33EB-EE83-D1CB-6A6D-4FC2F713307A}"/>
              </a:ext>
            </a:extLst>
          </p:cNvPr>
          <p:cNvCxnSpPr>
            <a:cxnSpLocks/>
            <a:stCxn id="30" idx="3"/>
            <a:endCxn id="34" idx="1"/>
          </p:cNvCxnSpPr>
          <p:nvPr/>
        </p:nvCxnSpPr>
        <p:spPr>
          <a:xfrm flipV="1">
            <a:off x="2479104" y="3209459"/>
            <a:ext cx="1226752" cy="1708030"/>
          </a:xfrm>
          <a:prstGeom prst="line">
            <a:avLst/>
          </a:prstGeom>
          <a:ln w="19050">
            <a:solidFill>
              <a:srgbClr val="58B84A"/>
            </a:solidFill>
          </a:ln>
        </p:spPr>
        <p:style>
          <a:lnRef idx="1">
            <a:schemeClr val="accent1"/>
          </a:lnRef>
          <a:fillRef idx="0">
            <a:schemeClr val="accent1"/>
          </a:fillRef>
          <a:effectRef idx="0">
            <a:schemeClr val="accent1"/>
          </a:effectRef>
          <a:fontRef idx="minor">
            <a:schemeClr val="tx1"/>
          </a:fontRef>
        </p:style>
      </p:cxnSp>
      <p:cxnSp>
        <p:nvCxnSpPr>
          <p:cNvPr id="1029" name="Straight Connector 1028">
            <a:extLst>
              <a:ext uri="{FF2B5EF4-FFF2-40B4-BE49-F238E27FC236}">
                <a16:creationId xmlns:a16="http://schemas.microsoft.com/office/drawing/2014/main" id="{5D06AC6B-729F-A053-BB65-52C9908F6CAE}"/>
              </a:ext>
            </a:extLst>
          </p:cNvPr>
          <p:cNvCxnSpPr>
            <a:cxnSpLocks/>
            <a:stCxn id="31" idx="3"/>
            <a:endCxn id="34" idx="1"/>
          </p:cNvCxnSpPr>
          <p:nvPr/>
        </p:nvCxnSpPr>
        <p:spPr>
          <a:xfrm flipV="1">
            <a:off x="2477173" y="3209459"/>
            <a:ext cx="1228683" cy="2086215"/>
          </a:xfrm>
          <a:prstGeom prst="line">
            <a:avLst/>
          </a:prstGeom>
          <a:ln w="19050">
            <a:solidFill>
              <a:srgbClr val="58B84A"/>
            </a:solidFill>
          </a:ln>
        </p:spPr>
        <p:style>
          <a:lnRef idx="1">
            <a:schemeClr val="accent1"/>
          </a:lnRef>
          <a:fillRef idx="0">
            <a:schemeClr val="accent1"/>
          </a:fillRef>
          <a:effectRef idx="0">
            <a:schemeClr val="accent1"/>
          </a:effectRef>
          <a:fontRef idx="minor">
            <a:schemeClr val="tx1"/>
          </a:fontRef>
        </p:style>
      </p:cxnSp>
      <p:cxnSp>
        <p:nvCxnSpPr>
          <p:cNvPr id="1039" name="Straight Connector 1038">
            <a:extLst>
              <a:ext uri="{FF2B5EF4-FFF2-40B4-BE49-F238E27FC236}">
                <a16:creationId xmlns:a16="http://schemas.microsoft.com/office/drawing/2014/main" id="{D4084667-BEF2-90F7-210D-24DD95C2D7A6}"/>
              </a:ext>
            </a:extLst>
          </p:cNvPr>
          <p:cNvCxnSpPr>
            <a:cxnSpLocks/>
            <a:stCxn id="24" idx="3"/>
          </p:cNvCxnSpPr>
          <p:nvPr/>
        </p:nvCxnSpPr>
        <p:spPr>
          <a:xfrm flipV="1">
            <a:off x="2475348" y="1556792"/>
            <a:ext cx="1230508" cy="775605"/>
          </a:xfrm>
          <a:prstGeom prst="line">
            <a:avLst/>
          </a:prstGeom>
          <a:ln w="19050">
            <a:solidFill>
              <a:srgbClr val="00A5E6"/>
            </a:solidFill>
          </a:ln>
        </p:spPr>
        <p:style>
          <a:lnRef idx="1">
            <a:schemeClr val="accent1"/>
          </a:lnRef>
          <a:fillRef idx="0">
            <a:schemeClr val="accent1"/>
          </a:fillRef>
          <a:effectRef idx="0">
            <a:schemeClr val="accent1"/>
          </a:effectRef>
          <a:fontRef idx="minor">
            <a:schemeClr val="tx1"/>
          </a:fontRef>
        </p:style>
      </p:cxnSp>
      <p:cxnSp>
        <p:nvCxnSpPr>
          <p:cNvPr id="1042" name="Straight Connector 1041">
            <a:extLst>
              <a:ext uri="{FF2B5EF4-FFF2-40B4-BE49-F238E27FC236}">
                <a16:creationId xmlns:a16="http://schemas.microsoft.com/office/drawing/2014/main" id="{6705B95A-CF0A-7F6D-5DD5-8C5191F82155}"/>
              </a:ext>
            </a:extLst>
          </p:cNvPr>
          <p:cNvCxnSpPr>
            <a:cxnSpLocks/>
            <a:stCxn id="30" idx="3"/>
          </p:cNvCxnSpPr>
          <p:nvPr/>
        </p:nvCxnSpPr>
        <p:spPr>
          <a:xfrm flipV="1">
            <a:off x="2479104" y="1556792"/>
            <a:ext cx="1226752" cy="3360697"/>
          </a:xfrm>
          <a:prstGeom prst="line">
            <a:avLst/>
          </a:prstGeom>
          <a:ln w="19050">
            <a:solidFill>
              <a:srgbClr val="00A5E6"/>
            </a:solidFill>
          </a:ln>
        </p:spPr>
        <p:style>
          <a:lnRef idx="1">
            <a:schemeClr val="accent1"/>
          </a:lnRef>
          <a:fillRef idx="0">
            <a:schemeClr val="accent1"/>
          </a:fillRef>
          <a:effectRef idx="0">
            <a:schemeClr val="accent1"/>
          </a:effectRef>
          <a:fontRef idx="minor">
            <a:schemeClr val="tx1"/>
          </a:fontRef>
        </p:style>
      </p:cxnSp>
      <p:cxnSp>
        <p:nvCxnSpPr>
          <p:cNvPr id="1054" name="Straight Connector 1053">
            <a:extLst>
              <a:ext uri="{FF2B5EF4-FFF2-40B4-BE49-F238E27FC236}">
                <a16:creationId xmlns:a16="http://schemas.microsoft.com/office/drawing/2014/main" id="{AFF823CB-9D01-9F18-EFFA-98D46036EF73}"/>
              </a:ext>
            </a:extLst>
          </p:cNvPr>
          <p:cNvCxnSpPr>
            <a:cxnSpLocks/>
            <a:stCxn id="25" idx="3"/>
          </p:cNvCxnSpPr>
          <p:nvPr/>
        </p:nvCxnSpPr>
        <p:spPr>
          <a:xfrm>
            <a:off x="2475348" y="2741791"/>
            <a:ext cx="1181508" cy="2175698"/>
          </a:xfrm>
          <a:prstGeom prst="line">
            <a:avLst/>
          </a:prstGeom>
          <a:ln w="19050">
            <a:solidFill>
              <a:srgbClr val="7F8083"/>
            </a:solidFill>
          </a:ln>
        </p:spPr>
        <p:style>
          <a:lnRef idx="1">
            <a:schemeClr val="accent1"/>
          </a:lnRef>
          <a:fillRef idx="0">
            <a:schemeClr val="accent1"/>
          </a:fillRef>
          <a:effectRef idx="0">
            <a:schemeClr val="accent1"/>
          </a:effectRef>
          <a:fontRef idx="minor">
            <a:schemeClr val="tx1"/>
          </a:fontRef>
        </p:style>
      </p:cxnSp>
      <p:cxnSp>
        <p:nvCxnSpPr>
          <p:cNvPr id="1057" name="Straight Connector 1056">
            <a:extLst>
              <a:ext uri="{FF2B5EF4-FFF2-40B4-BE49-F238E27FC236}">
                <a16:creationId xmlns:a16="http://schemas.microsoft.com/office/drawing/2014/main" id="{63E7BDDF-96A9-488C-7728-8D2AA189FCAD}"/>
              </a:ext>
            </a:extLst>
          </p:cNvPr>
          <p:cNvCxnSpPr>
            <a:cxnSpLocks/>
            <a:stCxn id="26" idx="3"/>
          </p:cNvCxnSpPr>
          <p:nvPr/>
        </p:nvCxnSpPr>
        <p:spPr>
          <a:xfrm>
            <a:off x="2471291" y="3171100"/>
            <a:ext cx="1185565" cy="1746389"/>
          </a:xfrm>
          <a:prstGeom prst="line">
            <a:avLst/>
          </a:prstGeom>
          <a:ln w="19050">
            <a:solidFill>
              <a:srgbClr val="7F8083"/>
            </a:solidFill>
          </a:ln>
        </p:spPr>
        <p:style>
          <a:lnRef idx="1">
            <a:schemeClr val="accent1"/>
          </a:lnRef>
          <a:fillRef idx="0">
            <a:schemeClr val="accent1"/>
          </a:fillRef>
          <a:effectRef idx="0">
            <a:schemeClr val="accent1"/>
          </a:effectRef>
          <a:fontRef idx="minor">
            <a:schemeClr val="tx1"/>
          </a:fontRef>
        </p:style>
      </p:cxnSp>
      <p:cxnSp>
        <p:nvCxnSpPr>
          <p:cNvPr id="1060" name="Straight Connector 1059">
            <a:extLst>
              <a:ext uri="{FF2B5EF4-FFF2-40B4-BE49-F238E27FC236}">
                <a16:creationId xmlns:a16="http://schemas.microsoft.com/office/drawing/2014/main" id="{4267D3C4-B63F-7F36-2ED6-685531DFCC0F}"/>
              </a:ext>
            </a:extLst>
          </p:cNvPr>
          <p:cNvCxnSpPr>
            <a:cxnSpLocks/>
            <a:stCxn id="27" idx="3"/>
          </p:cNvCxnSpPr>
          <p:nvPr/>
        </p:nvCxnSpPr>
        <p:spPr>
          <a:xfrm>
            <a:off x="2479104" y="3578996"/>
            <a:ext cx="1177752" cy="1338493"/>
          </a:xfrm>
          <a:prstGeom prst="line">
            <a:avLst/>
          </a:prstGeom>
          <a:ln w="19050">
            <a:solidFill>
              <a:srgbClr val="7F8083"/>
            </a:solidFill>
          </a:ln>
        </p:spPr>
        <p:style>
          <a:lnRef idx="1">
            <a:schemeClr val="accent1"/>
          </a:lnRef>
          <a:fillRef idx="0">
            <a:schemeClr val="accent1"/>
          </a:fillRef>
          <a:effectRef idx="0">
            <a:schemeClr val="accent1"/>
          </a:effectRef>
          <a:fontRef idx="minor">
            <a:schemeClr val="tx1"/>
          </a:fontRef>
        </p:style>
      </p:cxnSp>
      <p:cxnSp>
        <p:nvCxnSpPr>
          <p:cNvPr id="1063" name="Straight Connector 1062">
            <a:extLst>
              <a:ext uri="{FF2B5EF4-FFF2-40B4-BE49-F238E27FC236}">
                <a16:creationId xmlns:a16="http://schemas.microsoft.com/office/drawing/2014/main" id="{D06BEE22-F39E-A452-3E46-70F92F3BE2BF}"/>
              </a:ext>
            </a:extLst>
          </p:cNvPr>
          <p:cNvCxnSpPr>
            <a:cxnSpLocks/>
            <a:stCxn id="29" idx="3"/>
          </p:cNvCxnSpPr>
          <p:nvPr/>
        </p:nvCxnSpPr>
        <p:spPr>
          <a:xfrm>
            <a:off x="2471291" y="4360439"/>
            <a:ext cx="1185565" cy="557050"/>
          </a:xfrm>
          <a:prstGeom prst="line">
            <a:avLst/>
          </a:prstGeom>
          <a:ln w="19050">
            <a:solidFill>
              <a:srgbClr val="7F8083"/>
            </a:solidFill>
          </a:ln>
        </p:spPr>
        <p:style>
          <a:lnRef idx="1">
            <a:schemeClr val="accent1"/>
          </a:lnRef>
          <a:fillRef idx="0">
            <a:schemeClr val="accent1"/>
          </a:fillRef>
          <a:effectRef idx="0">
            <a:schemeClr val="accent1"/>
          </a:effectRef>
          <a:fontRef idx="minor">
            <a:schemeClr val="tx1"/>
          </a:fontRef>
        </p:style>
      </p:cxnSp>
      <p:cxnSp>
        <p:nvCxnSpPr>
          <p:cNvPr id="1066" name="Straight Connector 1065">
            <a:extLst>
              <a:ext uri="{FF2B5EF4-FFF2-40B4-BE49-F238E27FC236}">
                <a16:creationId xmlns:a16="http://schemas.microsoft.com/office/drawing/2014/main" id="{55D55CA7-C2C2-44F5-02D2-95F93191AF6D}"/>
              </a:ext>
            </a:extLst>
          </p:cNvPr>
          <p:cNvCxnSpPr>
            <a:cxnSpLocks/>
            <a:stCxn id="30" idx="3"/>
          </p:cNvCxnSpPr>
          <p:nvPr/>
        </p:nvCxnSpPr>
        <p:spPr>
          <a:xfrm>
            <a:off x="2479104" y="4917489"/>
            <a:ext cx="1177752" cy="0"/>
          </a:xfrm>
          <a:prstGeom prst="line">
            <a:avLst/>
          </a:prstGeom>
          <a:ln w="19050">
            <a:solidFill>
              <a:srgbClr val="7F8083"/>
            </a:solidFill>
          </a:ln>
        </p:spPr>
        <p:style>
          <a:lnRef idx="1">
            <a:schemeClr val="accent1"/>
          </a:lnRef>
          <a:fillRef idx="0">
            <a:schemeClr val="accent1"/>
          </a:fillRef>
          <a:effectRef idx="0">
            <a:schemeClr val="accent1"/>
          </a:effectRef>
          <a:fontRef idx="minor">
            <a:schemeClr val="tx1"/>
          </a:fontRef>
        </p:style>
      </p:cxnSp>
      <p:cxnSp>
        <p:nvCxnSpPr>
          <p:cNvPr id="1069" name="Straight Connector 1068">
            <a:extLst>
              <a:ext uri="{FF2B5EF4-FFF2-40B4-BE49-F238E27FC236}">
                <a16:creationId xmlns:a16="http://schemas.microsoft.com/office/drawing/2014/main" id="{E57A5187-E2D7-4849-1CA3-7828562908FC}"/>
              </a:ext>
            </a:extLst>
          </p:cNvPr>
          <p:cNvCxnSpPr>
            <a:cxnSpLocks/>
            <a:stCxn id="31" idx="3"/>
          </p:cNvCxnSpPr>
          <p:nvPr/>
        </p:nvCxnSpPr>
        <p:spPr>
          <a:xfrm flipV="1">
            <a:off x="2477173" y="4917489"/>
            <a:ext cx="1179683" cy="378185"/>
          </a:xfrm>
          <a:prstGeom prst="line">
            <a:avLst/>
          </a:prstGeom>
          <a:ln w="19050">
            <a:solidFill>
              <a:srgbClr val="7F8083"/>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CC14E4EA-C590-F2DD-9BD6-2DA12FE33177}"/>
              </a:ext>
            </a:extLst>
          </p:cNvPr>
          <p:cNvCxnSpPr>
            <a:cxnSpLocks/>
          </p:cNvCxnSpPr>
          <p:nvPr/>
        </p:nvCxnSpPr>
        <p:spPr>
          <a:xfrm flipV="1">
            <a:off x="2475348" y="1556792"/>
            <a:ext cx="1230508" cy="1184999"/>
          </a:xfrm>
          <a:prstGeom prst="line">
            <a:avLst/>
          </a:prstGeom>
          <a:ln w="19050">
            <a:solidFill>
              <a:srgbClr val="00A5E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123816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E5658E-1189-5EF0-784D-EF2D5039CF5A}"/>
            </a:ext>
          </a:extLst>
        </p:cNvPr>
        <p:cNvGrpSpPr/>
        <p:nvPr/>
      </p:nvGrpSpPr>
      <p:grpSpPr>
        <a:xfrm>
          <a:off x="0" y="0"/>
          <a:ext cx="0" cy="0"/>
          <a:chOff x="0" y="0"/>
          <a:chExt cx="0" cy="0"/>
        </a:xfrm>
      </p:grpSpPr>
      <p:sp>
        <p:nvSpPr>
          <p:cNvPr id="5" name="Text Box 4">
            <a:extLst>
              <a:ext uri="{FF2B5EF4-FFF2-40B4-BE49-F238E27FC236}">
                <a16:creationId xmlns:a16="http://schemas.microsoft.com/office/drawing/2014/main" id="{9A8BAFB8-AD0B-7301-1A9E-F033C4FD7F8C}"/>
              </a:ext>
            </a:extLst>
          </p:cNvPr>
          <p:cNvSpPr txBox="1">
            <a:spLocks noChangeArrowheads="1"/>
          </p:cNvSpPr>
          <p:nvPr/>
        </p:nvSpPr>
        <p:spPr bwMode="auto">
          <a:xfrm>
            <a:off x="94588" y="160061"/>
            <a:ext cx="9716838" cy="215632"/>
          </a:xfrm>
          <a:prstGeom prst="rect">
            <a:avLst/>
          </a:prstGeom>
          <a:noFill/>
          <a:ln w="9525">
            <a:no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n-US" altLang="en-US" sz="1200" b="1" dirty="0">
                <a:solidFill>
                  <a:schemeClr val="tx1">
                    <a:lumMod val="75000"/>
                    <a:lumOff val="25000"/>
                  </a:schemeClr>
                </a:solidFill>
              </a:rPr>
              <a:t>VẬT LIỆU &amp; CARBON TRONG CHỨNG NHẬN EDGE</a:t>
            </a:r>
          </a:p>
        </p:txBody>
      </p:sp>
      <p:grpSp>
        <p:nvGrpSpPr>
          <p:cNvPr id="9" name="Group 8">
            <a:extLst>
              <a:ext uri="{FF2B5EF4-FFF2-40B4-BE49-F238E27FC236}">
                <a16:creationId xmlns:a16="http://schemas.microsoft.com/office/drawing/2014/main" id="{2E0AFD62-AE28-0C60-B568-3CCAADF6DC24}"/>
              </a:ext>
            </a:extLst>
          </p:cNvPr>
          <p:cNvGrpSpPr/>
          <p:nvPr/>
        </p:nvGrpSpPr>
        <p:grpSpPr>
          <a:xfrm>
            <a:off x="8950637" y="800707"/>
            <a:ext cx="970915" cy="2263421"/>
            <a:chOff x="7821133" y="800707"/>
            <a:chExt cx="2100419" cy="4896547"/>
          </a:xfrm>
        </p:grpSpPr>
        <p:grpSp>
          <p:nvGrpSpPr>
            <p:cNvPr id="3" name="Group 2">
              <a:extLst>
                <a:ext uri="{FF2B5EF4-FFF2-40B4-BE49-F238E27FC236}">
                  <a16:creationId xmlns:a16="http://schemas.microsoft.com/office/drawing/2014/main" id="{9D74E795-B648-512E-D720-983EFC4F3356}"/>
                </a:ext>
              </a:extLst>
            </p:cNvPr>
            <p:cNvGrpSpPr/>
            <p:nvPr/>
          </p:nvGrpSpPr>
          <p:grpSpPr>
            <a:xfrm>
              <a:off x="7821133" y="800707"/>
              <a:ext cx="2100419" cy="1584177"/>
              <a:chOff x="7821133" y="800707"/>
              <a:chExt cx="2100419" cy="1584177"/>
            </a:xfrm>
          </p:grpSpPr>
          <p:pic>
            <p:nvPicPr>
              <p:cNvPr id="1030" name="Picture 6" descr="AI generated image">
                <a:extLst>
                  <a:ext uri="{FF2B5EF4-FFF2-40B4-BE49-F238E27FC236}">
                    <a16:creationId xmlns:a16="http://schemas.microsoft.com/office/drawing/2014/main" id="{C235681F-F8AB-330B-0121-812B74281B2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6020" t="1631" r="5822" b="69215"/>
              <a:stretch>
                <a:fillRect/>
              </a:stretch>
            </p:blipFill>
            <p:spPr bwMode="auto">
              <a:xfrm>
                <a:off x="7833320" y="800707"/>
                <a:ext cx="2088232" cy="1584177"/>
              </a:xfrm>
              <a:prstGeom prst="rect">
                <a:avLst/>
              </a:prstGeom>
              <a:noFill/>
              <a:extLst>
                <a:ext uri="{909E8E84-426E-40DD-AFC4-6F175D3DCCD1}">
                  <a14:hiddenFill xmlns:a14="http://schemas.microsoft.com/office/drawing/2010/main">
                    <a:solidFill>
                      <a:srgbClr val="FFFFFF"/>
                    </a:solidFill>
                  </a14:hiddenFill>
                </a:ext>
              </a:extLst>
            </p:spPr>
          </p:pic>
          <p:sp>
            <p:nvSpPr>
              <p:cNvPr id="14" name="Isosceles Triangle 13">
                <a:extLst>
                  <a:ext uri="{FF2B5EF4-FFF2-40B4-BE49-F238E27FC236}">
                    <a16:creationId xmlns:a16="http://schemas.microsoft.com/office/drawing/2014/main" id="{7E823B03-6FDA-D0C7-0CC3-A01E24AA9E21}"/>
                  </a:ext>
                </a:extLst>
              </p:cNvPr>
              <p:cNvSpPr/>
              <p:nvPr/>
            </p:nvSpPr>
            <p:spPr>
              <a:xfrm rot="10800000">
                <a:off x="7821135" y="804224"/>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AA1D5B86-F3FF-1698-5125-7475CE29914C}"/>
                  </a:ext>
                </a:extLst>
              </p:cNvPr>
              <p:cNvSpPr/>
              <p:nvPr/>
            </p:nvSpPr>
            <p:spPr>
              <a:xfrm>
                <a:off x="7821133" y="1632316"/>
                <a:ext cx="552243" cy="752568"/>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3">
              <a:extLst>
                <a:ext uri="{FF2B5EF4-FFF2-40B4-BE49-F238E27FC236}">
                  <a16:creationId xmlns:a16="http://schemas.microsoft.com/office/drawing/2014/main" id="{BC269100-282F-6A8D-6434-EF5D9C97EA02}"/>
                </a:ext>
              </a:extLst>
            </p:cNvPr>
            <p:cNvGrpSpPr/>
            <p:nvPr/>
          </p:nvGrpSpPr>
          <p:grpSpPr>
            <a:xfrm>
              <a:off x="7821133" y="2456892"/>
              <a:ext cx="2100419" cy="1584177"/>
              <a:chOff x="7821133" y="2456892"/>
              <a:chExt cx="2100419" cy="1584177"/>
            </a:xfrm>
          </p:grpSpPr>
          <p:pic>
            <p:nvPicPr>
              <p:cNvPr id="6" name="Picture 6" descr="AI generated image">
                <a:extLst>
                  <a:ext uri="{FF2B5EF4-FFF2-40B4-BE49-F238E27FC236}">
                    <a16:creationId xmlns:a16="http://schemas.microsoft.com/office/drawing/2014/main" id="{BDF6E458-8337-9595-3BFE-613E2C41732C}"/>
                  </a:ext>
                </a:extLst>
              </p:cNvPr>
              <p:cNvPicPr>
                <a:picLocks noChangeAspect="1" noChangeArrowheads="1"/>
              </p:cNvPicPr>
              <p:nvPr/>
            </p:nvPicPr>
            <p:blipFill rotWithShape="1">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l="66020" t="32057" r="5822" b="38789"/>
              <a:stretch>
                <a:fillRect/>
              </a:stretch>
            </p:blipFill>
            <p:spPr bwMode="auto">
              <a:xfrm>
                <a:off x="7833320" y="2456892"/>
                <a:ext cx="2088232" cy="1584177"/>
              </a:xfrm>
              <a:prstGeom prst="rect">
                <a:avLst/>
              </a:prstGeom>
              <a:noFill/>
              <a:extLst>
                <a:ext uri="{909E8E84-426E-40DD-AFC4-6F175D3DCCD1}">
                  <a14:hiddenFill xmlns:a14="http://schemas.microsoft.com/office/drawing/2010/main">
                    <a:solidFill>
                      <a:srgbClr val="FFFFFF"/>
                    </a:solidFill>
                  </a14:hiddenFill>
                </a:ext>
              </a:extLst>
            </p:spPr>
          </p:pic>
          <p:sp>
            <p:nvSpPr>
              <p:cNvPr id="15" name="Isosceles Triangle 14">
                <a:extLst>
                  <a:ext uri="{FF2B5EF4-FFF2-40B4-BE49-F238E27FC236}">
                    <a16:creationId xmlns:a16="http://schemas.microsoft.com/office/drawing/2014/main" id="{20CBC92B-B04F-F1DA-BEDE-ABE8518DBB34}"/>
                  </a:ext>
                </a:extLst>
              </p:cNvPr>
              <p:cNvSpPr/>
              <p:nvPr/>
            </p:nvSpPr>
            <p:spPr>
              <a:xfrm rot="10800000">
                <a:off x="7821134" y="2456892"/>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031C4955-E307-2E30-722D-909EA6718000}"/>
                  </a:ext>
                </a:extLst>
              </p:cNvPr>
              <p:cNvSpPr/>
              <p:nvPr/>
            </p:nvSpPr>
            <p:spPr>
              <a:xfrm>
                <a:off x="7821133" y="3288501"/>
                <a:ext cx="552243" cy="752568"/>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a:extLst>
                <a:ext uri="{FF2B5EF4-FFF2-40B4-BE49-F238E27FC236}">
                  <a16:creationId xmlns:a16="http://schemas.microsoft.com/office/drawing/2014/main" id="{9133130F-DDE2-9E59-695E-E4542E70B6DC}"/>
                </a:ext>
              </a:extLst>
            </p:cNvPr>
            <p:cNvGrpSpPr/>
            <p:nvPr/>
          </p:nvGrpSpPr>
          <p:grpSpPr>
            <a:xfrm>
              <a:off x="7821133" y="4113077"/>
              <a:ext cx="2088239" cy="1584177"/>
              <a:chOff x="7821133" y="4113077"/>
              <a:chExt cx="2088239" cy="1584177"/>
            </a:xfrm>
          </p:grpSpPr>
          <p:pic>
            <p:nvPicPr>
              <p:cNvPr id="7" name="Picture 6" descr="AI generated image">
                <a:extLst>
                  <a:ext uri="{FF2B5EF4-FFF2-40B4-BE49-F238E27FC236}">
                    <a16:creationId xmlns:a16="http://schemas.microsoft.com/office/drawing/2014/main" id="{4E3232DF-6968-7BA3-21E4-A09FACED66F0}"/>
                  </a:ext>
                </a:extLst>
              </p:cNvPr>
              <p:cNvPicPr>
                <a:picLocks noChangeAspect="1" noChangeArrowheads="1"/>
              </p:cNvPicPr>
              <p:nvPr/>
            </p:nvPicPr>
            <p:blipFill rotWithShape="1">
              <a:blip r:embed="rId4" cstate="print">
                <a:duotone>
                  <a:schemeClr val="accent3">
                    <a:shade val="45000"/>
                    <a:satMod val="135000"/>
                  </a:schemeClr>
                  <a:prstClr val="white"/>
                </a:duotone>
                <a:extLst>
                  <a:ext uri="{28A0092B-C50C-407E-A947-70E740481C1C}">
                    <a14:useLocalDpi xmlns:a14="http://schemas.microsoft.com/office/drawing/2010/main" val="0"/>
                  </a:ext>
                </a:extLst>
              </a:blip>
              <a:srcRect l="66020" t="63021" r="5822" b="7825"/>
              <a:stretch>
                <a:fillRect/>
              </a:stretch>
            </p:blipFill>
            <p:spPr bwMode="auto">
              <a:xfrm>
                <a:off x="7821139" y="4113077"/>
                <a:ext cx="2088233" cy="1584177"/>
              </a:xfrm>
              <a:prstGeom prst="rect">
                <a:avLst/>
              </a:prstGeom>
              <a:noFill/>
              <a:extLst>
                <a:ext uri="{909E8E84-426E-40DD-AFC4-6F175D3DCCD1}">
                  <a14:hiddenFill xmlns:a14="http://schemas.microsoft.com/office/drawing/2010/main">
                    <a:solidFill>
                      <a:srgbClr val="FFFFFF"/>
                    </a:solidFill>
                  </a14:hiddenFill>
                </a:ext>
              </a:extLst>
            </p:spPr>
          </p:pic>
          <p:sp>
            <p:nvSpPr>
              <p:cNvPr id="16" name="Isosceles Triangle 15">
                <a:extLst>
                  <a:ext uri="{FF2B5EF4-FFF2-40B4-BE49-F238E27FC236}">
                    <a16:creationId xmlns:a16="http://schemas.microsoft.com/office/drawing/2014/main" id="{B4136DB3-8B01-01EB-8E8F-BDF45DBCCE65}"/>
                  </a:ext>
                </a:extLst>
              </p:cNvPr>
              <p:cNvSpPr/>
              <p:nvPr/>
            </p:nvSpPr>
            <p:spPr>
              <a:xfrm rot="10800000">
                <a:off x="7822959" y="4116593"/>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3FC78849-3F2E-A719-74B1-31B4DFDB0832}"/>
                  </a:ext>
                </a:extLst>
              </p:cNvPr>
              <p:cNvSpPr/>
              <p:nvPr/>
            </p:nvSpPr>
            <p:spPr>
              <a:xfrm>
                <a:off x="7821133" y="4869162"/>
                <a:ext cx="552243" cy="828092"/>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1" name="Rectangle: Rounded Corners 10">
            <a:extLst>
              <a:ext uri="{FF2B5EF4-FFF2-40B4-BE49-F238E27FC236}">
                <a16:creationId xmlns:a16="http://schemas.microsoft.com/office/drawing/2014/main" id="{6FFD44D5-7666-3FA9-698F-218FDCC3408A}"/>
              </a:ext>
            </a:extLst>
          </p:cNvPr>
          <p:cNvSpPr/>
          <p:nvPr/>
        </p:nvSpPr>
        <p:spPr>
          <a:xfrm>
            <a:off x="200473" y="800707"/>
            <a:ext cx="8640960" cy="5544617"/>
          </a:xfrm>
          <a:prstGeom prst="roundRect">
            <a:avLst>
              <a:gd name="adj" fmla="val 3709"/>
            </a:avLst>
          </a:prstGeom>
          <a:noFill/>
          <a:ln w="38100">
            <a:solidFill>
              <a:srgbClr val="7F8083"/>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3" name="Table 12">
            <a:extLst>
              <a:ext uri="{FF2B5EF4-FFF2-40B4-BE49-F238E27FC236}">
                <a16:creationId xmlns:a16="http://schemas.microsoft.com/office/drawing/2014/main" id="{6F168D8E-9547-2A28-6F10-E3E55892ECA6}"/>
              </a:ext>
            </a:extLst>
          </p:cNvPr>
          <p:cNvGraphicFramePr>
            <a:graphicFrameLocks noGrp="1"/>
          </p:cNvGraphicFramePr>
          <p:nvPr>
            <p:extLst>
              <p:ext uri="{D42A27DB-BD31-4B8C-83A1-F6EECF244321}">
                <p14:modId xmlns:p14="http://schemas.microsoft.com/office/powerpoint/2010/main" val="1561828319"/>
              </p:ext>
            </p:extLst>
          </p:nvPr>
        </p:nvGraphicFramePr>
        <p:xfrm>
          <a:off x="380492" y="976269"/>
          <a:ext cx="3564396" cy="5261044"/>
        </p:xfrm>
        <a:graphic>
          <a:graphicData uri="http://schemas.openxmlformats.org/drawingml/2006/table">
            <a:tbl>
              <a:tblPr firstRow="1" bandRow="1">
                <a:tableStyleId>{5C22544A-7EE6-4342-B048-85BDC9FD1C3A}</a:tableStyleId>
              </a:tblPr>
              <a:tblGrid>
                <a:gridCol w="869364">
                  <a:extLst>
                    <a:ext uri="{9D8B030D-6E8A-4147-A177-3AD203B41FA5}">
                      <a16:colId xmlns:a16="http://schemas.microsoft.com/office/drawing/2014/main" val="20000"/>
                    </a:ext>
                  </a:extLst>
                </a:gridCol>
                <a:gridCol w="2695032">
                  <a:extLst>
                    <a:ext uri="{9D8B030D-6E8A-4147-A177-3AD203B41FA5}">
                      <a16:colId xmlns:a16="http://schemas.microsoft.com/office/drawing/2014/main" val="2159886162"/>
                    </a:ext>
                  </a:extLst>
                </a:gridCol>
              </a:tblGrid>
              <a:tr h="924327">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EMBODIED CARBON EFFICIENCY MEASURES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GIẢI PHÁP GIẢM CARBON HÀM CHỨA</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hMerge="1">
                  <a:txBody>
                    <a:bodyPr/>
                    <a:lstStyle/>
                    <a:p>
                      <a:endParaRPr lang="en-US"/>
                    </a:p>
                  </a:txBody>
                  <a:tcPr/>
                </a:tc>
                <a:extLst>
                  <a:ext uri="{0D108BD9-81ED-4DB2-BD59-A6C34878D82A}">
                    <a16:rowId xmlns:a16="http://schemas.microsoft.com/office/drawing/2014/main" val="765374516"/>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EM01</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Bottom floor construction </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extLst>
                  <a:ext uri="{0D108BD9-81ED-4DB2-BD59-A6C34878D82A}">
                    <a16:rowId xmlns:a16="http://schemas.microsoft.com/office/drawing/2014/main" val="10001"/>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EM02</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tc>
                  <a:txBody>
                    <a:bodyPr/>
                    <a:lstStyle/>
                    <a:p>
                      <a:pPr marL="0" indent="0" algn="l">
                        <a:lnSpc>
                          <a:spcPct val="100000"/>
                        </a:lnSpc>
                      </a:pPr>
                      <a:r>
                        <a:rPr lang="en-US" sz="1200" b="1" strike="noStrike" dirty="0">
                          <a:solidFill>
                            <a:schemeClr val="tx1">
                              <a:lumMod val="75000"/>
                              <a:lumOff val="25000"/>
                            </a:schemeClr>
                          </a:solidFill>
                          <a:latin typeface="Arial" panose="020B0604020202020204" pitchFamily="34" charset="0"/>
                          <a:cs typeface="Arial" panose="020B0604020202020204" pitchFamily="34" charset="0"/>
                        </a:rPr>
                        <a:t>Intermediate floor construction </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extLst>
                  <a:ext uri="{0D108BD9-81ED-4DB2-BD59-A6C34878D82A}">
                    <a16:rowId xmlns:a16="http://schemas.microsoft.com/office/drawing/2014/main" val="10002"/>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EM03</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Floor finish</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extLst>
                  <a:ext uri="{0D108BD9-81ED-4DB2-BD59-A6C34878D82A}">
                    <a16:rowId xmlns:a16="http://schemas.microsoft.com/office/drawing/2014/main" val="10003"/>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EM04</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Roof construction</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extLst>
                  <a:ext uri="{0D108BD9-81ED-4DB2-BD59-A6C34878D82A}">
                    <a16:rowId xmlns:a16="http://schemas.microsoft.com/office/drawing/2014/main" val="10004"/>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EM05</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External walls </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extLst>
                  <a:ext uri="{0D108BD9-81ED-4DB2-BD59-A6C34878D82A}">
                    <a16:rowId xmlns:a16="http://schemas.microsoft.com/office/drawing/2014/main" val="2362056520"/>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EM06</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Internal walls </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extLst>
                  <a:ext uri="{0D108BD9-81ED-4DB2-BD59-A6C34878D82A}">
                    <a16:rowId xmlns:a16="http://schemas.microsoft.com/office/drawing/2014/main" val="343990733"/>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EM07</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Window frames </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extLst>
                  <a:ext uri="{0D108BD9-81ED-4DB2-BD59-A6C34878D82A}">
                    <a16:rowId xmlns:a16="http://schemas.microsoft.com/office/drawing/2014/main" val="332723687"/>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EM08</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Window glazing</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extLst>
                  <a:ext uri="{0D108BD9-81ED-4DB2-BD59-A6C34878D82A}">
                    <a16:rowId xmlns:a16="http://schemas.microsoft.com/office/drawing/2014/main" val="3098175579"/>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EM09</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Roof insulation</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extLst>
                  <a:ext uri="{0D108BD9-81ED-4DB2-BD59-A6C34878D82A}">
                    <a16:rowId xmlns:a16="http://schemas.microsoft.com/office/drawing/2014/main" val="2312144339"/>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EM10</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Wall insulation</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extLst>
                  <a:ext uri="{0D108BD9-81ED-4DB2-BD59-A6C34878D82A}">
                    <a16:rowId xmlns:a16="http://schemas.microsoft.com/office/drawing/2014/main" val="10008"/>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EM11</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tc>
                  <a:txBody>
                    <a:bodyPr/>
                    <a:lstStyle/>
                    <a:p>
                      <a:pPr marL="0" indent="0" algn="l">
                        <a:lnSpc>
                          <a:spcPct val="100000"/>
                        </a:lnSpc>
                      </a:pPr>
                      <a:r>
                        <a:rPr kumimoji="0" lang="en-US" sz="1200" b="1" i="0" u="none" strike="noStrike" kern="1200" cap="none" spc="0" normalizeH="0" baseline="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Floor insulation</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extLst>
                  <a:ext uri="{0D108BD9-81ED-4DB2-BD59-A6C34878D82A}">
                    <a16:rowId xmlns:a16="http://schemas.microsoft.com/office/drawing/2014/main" val="10009"/>
                  </a:ext>
                </a:extLst>
              </a:tr>
            </a:tbl>
          </a:graphicData>
        </a:graphic>
      </p:graphicFrame>
      <p:pic>
        <p:nvPicPr>
          <p:cNvPr id="23" name="Picture 22">
            <a:extLst>
              <a:ext uri="{FF2B5EF4-FFF2-40B4-BE49-F238E27FC236}">
                <a16:creationId xmlns:a16="http://schemas.microsoft.com/office/drawing/2014/main" id="{025CF2A0-AC62-113B-655F-50BF47B43DD7}"/>
              </a:ext>
            </a:extLst>
          </p:cNvPr>
          <p:cNvPicPr>
            <a:picLocks noChangeAspect="1"/>
          </p:cNvPicPr>
          <p:nvPr/>
        </p:nvPicPr>
        <p:blipFill>
          <a:blip r:embed="rId5"/>
          <a:stretch>
            <a:fillRect/>
          </a:stretch>
        </p:blipFill>
        <p:spPr>
          <a:xfrm>
            <a:off x="4031587" y="976269"/>
            <a:ext cx="4700971" cy="2087859"/>
          </a:xfrm>
          <a:prstGeom prst="rect">
            <a:avLst/>
          </a:prstGeom>
        </p:spPr>
      </p:pic>
      <p:pic>
        <p:nvPicPr>
          <p:cNvPr id="39" name="Picture 38">
            <a:extLst>
              <a:ext uri="{FF2B5EF4-FFF2-40B4-BE49-F238E27FC236}">
                <a16:creationId xmlns:a16="http://schemas.microsoft.com/office/drawing/2014/main" id="{AF3C0C64-F2D9-63B8-786A-EFF2EEBD91C3}"/>
              </a:ext>
            </a:extLst>
          </p:cNvPr>
          <p:cNvPicPr>
            <a:picLocks noChangeAspect="1"/>
          </p:cNvPicPr>
          <p:nvPr/>
        </p:nvPicPr>
        <p:blipFill>
          <a:blip r:embed="rId5"/>
          <a:srcRect l="77572" t="17007" r="10940" b="69791"/>
          <a:stretch>
            <a:fillRect/>
          </a:stretch>
        </p:blipFill>
        <p:spPr>
          <a:xfrm>
            <a:off x="7173019" y="1047279"/>
            <a:ext cx="1278240" cy="903407"/>
          </a:xfrm>
          <a:prstGeom prst="ellipse">
            <a:avLst/>
          </a:prstGeom>
          <a:ln w="38100">
            <a:solidFill>
              <a:srgbClr val="C00000"/>
            </a:solidFill>
            <a:prstDash val="sysDash"/>
          </a:ln>
        </p:spPr>
      </p:pic>
      <p:pic>
        <p:nvPicPr>
          <p:cNvPr id="1026" name="Picture 2" descr="Reinforced Concrete Slab Design to Australian Standards AS 3600 | Calcs.com">
            <a:extLst>
              <a:ext uri="{FF2B5EF4-FFF2-40B4-BE49-F238E27FC236}">
                <a16:creationId xmlns:a16="http://schemas.microsoft.com/office/drawing/2014/main" id="{AFDC68A6-6795-C25F-8267-B124489B947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031587" y="3135138"/>
            <a:ext cx="1929527" cy="108696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he Benefits of Reinforced Concrete Flooring - Concrete Flooring Solutions">
            <a:extLst>
              <a:ext uri="{FF2B5EF4-FFF2-40B4-BE49-F238E27FC236}">
                <a16:creationId xmlns:a16="http://schemas.microsoft.com/office/drawing/2014/main" id="{36C71E9A-93AB-702B-EECC-657A58AF10B6}"/>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00172" y="4264669"/>
            <a:ext cx="1932386" cy="1086967"/>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Best Timber Floor Finishes for 2022 &amp; Beyond">
            <a:extLst>
              <a:ext uri="{FF2B5EF4-FFF2-40B4-BE49-F238E27FC236}">
                <a16:creationId xmlns:a16="http://schemas.microsoft.com/office/drawing/2014/main" id="{294C9149-A90B-B5E3-166B-008957496990}"/>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047813" y="3127822"/>
            <a:ext cx="2684745" cy="108994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oncrete Roof Construction | Concrete Roof Construction Steps">
            <a:extLst>
              <a:ext uri="{FF2B5EF4-FFF2-40B4-BE49-F238E27FC236}">
                <a16:creationId xmlns:a16="http://schemas.microsoft.com/office/drawing/2014/main" id="{FBDA4639-0B70-000A-DFE7-3359F6A61F1E}"/>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031587" y="4264669"/>
            <a:ext cx="1747370" cy="108696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onstruction systems | YourHome">
            <a:extLst>
              <a:ext uri="{FF2B5EF4-FFF2-40B4-BE49-F238E27FC236}">
                <a16:creationId xmlns:a16="http://schemas.microsoft.com/office/drawing/2014/main" id="{5267AEF9-730C-3509-2B75-A4915FB20CDE}"/>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841000" y="4264669"/>
            <a:ext cx="897129" cy="108696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Rigid Foam Board Insulation in Connecticut | Nealon Insulation">
            <a:extLst>
              <a:ext uri="{FF2B5EF4-FFF2-40B4-BE49-F238E27FC236}">
                <a16:creationId xmlns:a16="http://schemas.microsoft.com/office/drawing/2014/main" id="{7260814B-E1C7-18B8-41DF-2E48AF50FA87}"/>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031587" y="5394200"/>
            <a:ext cx="1510487" cy="843113"/>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Ways To Prevent Window Damage During Construction -">
            <a:extLst>
              <a:ext uri="{FF2B5EF4-FFF2-40B4-BE49-F238E27FC236}">
                <a16:creationId xmlns:a16="http://schemas.microsoft.com/office/drawing/2014/main" id="{882DDAD1-41A1-C28D-D00E-ECA7CA6E6F9B}"/>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606626" y="5394200"/>
            <a:ext cx="1264671" cy="843114"/>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How to build a brick wall in a construction site - step by step">
            <a:extLst>
              <a:ext uri="{FF2B5EF4-FFF2-40B4-BE49-F238E27FC236}">
                <a16:creationId xmlns:a16="http://schemas.microsoft.com/office/drawing/2014/main" id="{E3F05490-15D0-A1C7-CA68-B8531800FBB0}"/>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930143" y="5394201"/>
            <a:ext cx="1802415" cy="843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3810598"/>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569DD-8DDF-1109-D960-D96F70ED07F9}"/>
            </a:ext>
          </a:extLst>
        </p:cNvPr>
        <p:cNvGrpSpPr/>
        <p:nvPr/>
      </p:nvGrpSpPr>
      <p:grpSpPr>
        <a:xfrm>
          <a:off x="0" y="0"/>
          <a:ext cx="0" cy="0"/>
          <a:chOff x="0" y="0"/>
          <a:chExt cx="0" cy="0"/>
        </a:xfrm>
      </p:grpSpPr>
      <p:grpSp>
        <p:nvGrpSpPr>
          <p:cNvPr id="9" name="Group 8">
            <a:extLst>
              <a:ext uri="{FF2B5EF4-FFF2-40B4-BE49-F238E27FC236}">
                <a16:creationId xmlns:a16="http://schemas.microsoft.com/office/drawing/2014/main" id="{0E7F527F-664C-556E-6696-DA8B94B6840F}"/>
              </a:ext>
            </a:extLst>
          </p:cNvPr>
          <p:cNvGrpSpPr/>
          <p:nvPr/>
        </p:nvGrpSpPr>
        <p:grpSpPr>
          <a:xfrm>
            <a:off x="8950637" y="800707"/>
            <a:ext cx="970915" cy="2263421"/>
            <a:chOff x="7821133" y="800707"/>
            <a:chExt cx="2100419" cy="4896547"/>
          </a:xfrm>
        </p:grpSpPr>
        <p:grpSp>
          <p:nvGrpSpPr>
            <p:cNvPr id="3" name="Group 2">
              <a:extLst>
                <a:ext uri="{FF2B5EF4-FFF2-40B4-BE49-F238E27FC236}">
                  <a16:creationId xmlns:a16="http://schemas.microsoft.com/office/drawing/2014/main" id="{286BC093-7473-ABDD-157C-C9F7273C955E}"/>
                </a:ext>
              </a:extLst>
            </p:cNvPr>
            <p:cNvGrpSpPr/>
            <p:nvPr/>
          </p:nvGrpSpPr>
          <p:grpSpPr>
            <a:xfrm>
              <a:off x="7821133" y="800707"/>
              <a:ext cx="2100419" cy="1584177"/>
              <a:chOff x="7821133" y="800707"/>
              <a:chExt cx="2100419" cy="1584177"/>
            </a:xfrm>
          </p:grpSpPr>
          <p:pic>
            <p:nvPicPr>
              <p:cNvPr id="1030" name="Picture 6" descr="AI generated image">
                <a:extLst>
                  <a:ext uri="{FF2B5EF4-FFF2-40B4-BE49-F238E27FC236}">
                    <a16:creationId xmlns:a16="http://schemas.microsoft.com/office/drawing/2014/main" id="{EDBFB344-176F-F49A-7C4F-3C368246E27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6020" t="1631" r="5822" b="69215"/>
              <a:stretch>
                <a:fillRect/>
              </a:stretch>
            </p:blipFill>
            <p:spPr bwMode="auto">
              <a:xfrm>
                <a:off x="7833320" y="800707"/>
                <a:ext cx="2088232" cy="1584177"/>
              </a:xfrm>
              <a:prstGeom prst="rect">
                <a:avLst/>
              </a:prstGeom>
              <a:noFill/>
              <a:extLst>
                <a:ext uri="{909E8E84-426E-40DD-AFC4-6F175D3DCCD1}">
                  <a14:hiddenFill xmlns:a14="http://schemas.microsoft.com/office/drawing/2010/main">
                    <a:solidFill>
                      <a:srgbClr val="FFFFFF"/>
                    </a:solidFill>
                  </a14:hiddenFill>
                </a:ext>
              </a:extLst>
            </p:spPr>
          </p:pic>
          <p:sp>
            <p:nvSpPr>
              <p:cNvPr id="14" name="Isosceles Triangle 13">
                <a:extLst>
                  <a:ext uri="{FF2B5EF4-FFF2-40B4-BE49-F238E27FC236}">
                    <a16:creationId xmlns:a16="http://schemas.microsoft.com/office/drawing/2014/main" id="{4C0A6A1F-8886-986F-0F98-D82E8FCDFA3B}"/>
                  </a:ext>
                </a:extLst>
              </p:cNvPr>
              <p:cNvSpPr/>
              <p:nvPr/>
            </p:nvSpPr>
            <p:spPr>
              <a:xfrm rot="10800000">
                <a:off x="7821135" y="804224"/>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19FE0FE2-D83F-7DB2-AC36-83C1EDA38A54}"/>
                  </a:ext>
                </a:extLst>
              </p:cNvPr>
              <p:cNvSpPr/>
              <p:nvPr/>
            </p:nvSpPr>
            <p:spPr>
              <a:xfrm>
                <a:off x="7821133" y="1632316"/>
                <a:ext cx="552243" cy="752568"/>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3">
              <a:extLst>
                <a:ext uri="{FF2B5EF4-FFF2-40B4-BE49-F238E27FC236}">
                  <a16:creationId xmlns:a16="http://schemas.microsoft.com/office/drawing/2014/main" id="{86F36660-25FF-D462-8309-36E7C495222F}"/>
                </a:ext>
              </a:extLst>
            </p:cNvPr>
            <p:cNvGrpSpPr/>
            <p:nvPr/>
          </p:nvGrpSpPr>
          <p:grpSpPr>
            <a:xfrm>
              <a:off x="7821133" y="2456892"/>
              <a:ext cx="2100419" cy="1584177"/>
              <a:chOff x="7821133" y="2456892"/>
              <a:chExt cx="2100419" cy="1584177"/>
            </a:xfrm>
          </p:grpSpPr>
          <p:pic>
            <p:nvPicPr>
              <p:cNvPr id="6" name="Picture 6" descr="AI generated image">
                <a:extLst>
                  <a:ext uri="{FF2B5EF4-FFF2-40B4-BE49-F238E27FC236}">
                    <a16:creationId xmlns:a16="http://schemas.microsoft.com/office/drawing/2014/main" id="{8D8AED3E-CE67-C99B-30A8-3160142BD9AA}"/>
                  </a:ext>
                </a:extLst>
              </p:cNvPr>
              <p:cNvPicPr>
                <a:picLocks noChangeAspect="1" noChangeArrowheads="1"/>
              </p:cNvPicPr>
              <p:nvPr/>
            </p:nvPicPr>
            <p:blipFill rotWithShape="1">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l="66020" t="32057" r="5822" b="38789"/>
              <a:stretch>
                <a:fillRect/>
              </a:stretch>
            </p:blipFill>
            <p:spPr bwMode="auto">
              <a:xfrm>
                <a:off x="7833320" y="2456892"/>
                <a:ext cx="2088232" cy="1584177"/>
              </a:xfrm>
              <a:prstGeom prst="rect">
                <a:avLst/>
              </a:prstGeom>
              <a:noFill/>
              <a:extLst>
                <a:ext uri="{909E8E84-426E-40DD-AFC4-6F175D3DCCD1}">
                  <a14:hiddenFill xmlns:a14="http://schemas.microsoft.com/office/drawing/2010/main">
                    <a:solidFill>
                      <a:srgbClr val="FFFFFF"/>
                    </a:solidFill>
                  </a14:hiddenFill>
                </a:ext>
              </a:extLst>
            </p:spPr>
          </p:pic>
          <p:sp>
            <p:nvSpPr>
              <p:cNvPr id="15" name="Isosceles Triangle 14">
                <a:extLst>
                  <a:ext uri="{FF2B5EF4-FFF2-40B4-BE49-F238E27FC236}">
                    <a16:creationId xmlns:a16="http://schemas.microsoft.com/office/drawing/2014/main" id="{71CA0041-6910-174F-70E5-73BB78C619D7}"/>
                  </a:ext>
                </a:extLst>
              </p:cNvPr>
              <p:cNvSpPr/>
              <p:nvPr/>
            </p:nvSpPr>
            <p:spPr>
              <a:xfrm rot="10800000">
                <a:off x="7821134" y="2456892"/>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85CA285D-0E1C-CD60-733C-1AB1233BC15F}"/>
                  </a:ext>
                </a:extLst>
              </p:cNvPr>
              <p:cNvSpPr/>
              <p:nvPr/>
            </p:nvSpPr>
            <p:spPr>
              <a:xfrm>
                <a:off x="7821133" y="3288501"/>
                <a:ext cx="552243" cy="752568"/>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a:extLst>
                <a:ext uri="{FF2B5EF4-FFF2-40B4-BE49-F238E27FC236}">
                  <a16:creationId xmlns:a16="http://schemas.microsoft.com/office/drawing/2014/main" id="{EB2C2BDA-86B0-7863-843E-453D61FEF959}"/>
                </a:ext>
              </a:extLst>
            </p:cNvPr>
            <p:cNvGrpSpPr/>
            <p:nvPr/>
          </p:nvGrpSpPr>
          <p:grpSpPr>
            <a:xfrm>
              <a:off x="7821133" y="4113077"/>
              <a:ext cx="2088239" cy="1584177"/>
              <a:chOff x="7821133" y="4113077"/>
              <a:chExt cx="2088239" cy="1584177"/>
            </a:xfrm>
          </p:grpSpPr>
          <p:pic>
            <p:nvPicPr>
              <p:cNvPr id="7" name="Picture 6" descr="AI generated image">
                <a:extLst>
                  <a:ext uri="{FF2B5EF4-FFF2-40B4-BE49-F238E27FC236}">
                    <a16:creationId xmlns:a16="http://schemas.microsoft.com/office/drawing/2014/main" id="{CF2A92D7-CB7A-4D2F-3BE7-163224F7DD6D}"/>
                  </a:ext>
                </a:extLst>
              </p:cNvPr>
              <p:cNvPicPr>
                <a:picLocks noChangeAspect="1" noChangeArrowheads="1"/>
              </p:cNvPicPr>
              <p:nvPr/>
            </p:nvPicPr>
            <p:blipFill rotWithShape="1">
              <a:blip r:embed="rId4" cstate="print">
                <a:duotone>
                  <a:schemeClr val="accent3">
                    <a:shade val="45000"/>
                    <a:satMod val="135000"/>
                  </a:schemeClr>
                  <a:prstClr val="white"/>
                </a:duotone>
                <a:extLst>
                  <a:ext uri="{28A0092B-C50C-407E-A947-70E740481C1C}">
                    <a14:useLocalDpi xmlns:a14="http://schemas.microsoft.com/office/drawing/2010/main" val="0"/>
                  </a:ext>
                </a:extLst>
              </a:blip>
              <a:srcRect l="66020" t="63021" r="5822" b="7825"/>
              <a:stretch>
                <a:fillRect/>
              </a:stretch>
            </p:blipFill>
            <p:spPr bwMode="auto">
              <a:xfrm>
                <a:off x="7821139" y="4113077"/>
                <a:ext cx="2088233" cy="1584177"/>
              </a:xfrm>
              <a:prstGeom prst="rect">
                <a:avLst/>
              </a:prstGeom>
              <a:noFill/>
              <a:extLst>
                <a:ext uri="{909E8E84-426E-40DD-AFC4-6F175D3DCCD1}">
                  <a14:hiddenFill xmlns:a14="http://schemas.microsoft.com/office/drawing/2010/main">
                    <a:solidFill>
                      <a:srgbClr val="FFFFFF"/>
                    </a:solidFill>
                  </a14:hiddenFill>
                </a:ext>
              </a:extLst>
            </p:spPr>
          </p:pic>
          <p:sp>
            <p:nvSpPr>
              <p:cNvPr id="16" name="Isosceles Triangle 15">
                <a:extLst>
                  <a:ext uri="{FF2B5EF4-FFF2-40B4-BE49-F238E27FC236}">
                    <a16:creationId xmlns:a16="http://schemas.microsoft.com/office/drawing/2014/main" id="{130FCA3F-830D-A3A1-7FD8-AEDE55C03D09}"/>
                  </a:ext>
                </a:extLst>
              </p:cNvPr>
              <p:cNvSpPr/>
              <p:nvPr/>
            </p:nvSpPr>
            <p:spPr>
              <a:xfrm rot="10800000">
                <a:off x="7822959" y="4116593"/>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BAC4D277-F1FE-4C0C-39D6-109C4C49B5F4}"/>
                  </a:ext>
                </a:extLst>
              </p:cNvPr>
              <p:cNvSpPr/>
              <p:nvPr/>
            </p:nvSpPr>
            <p:spPr>
              <a:xfrm>
                <a:off x="7821133" y="4869162"/>
                <a:ext cx="552243" cy="828092"/>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1" name="Rectangle: Rounded Corners 10">
            <a:extLst>
              <a:ext uri="{FF2B5EF4-FFF2-40B4-BE49-F238E27FC236}">
                <a16:creationId xmlns:a16="http://schemas.microsoft.com/office/drawing/2014/main" id="{97D6AE7B-9D45-963B-B30B-E86B18DB137A}"/>
              </a:ext>
            </a:extLst>
          </p:cNvPr>
          <p:cNvSpPr/>
          <p:nvPr/>
        </p:nvSpPr>
        <p:spPr>
          <a:xfrm>
            <a:off x="200473" y="800707"/>
            <a:ext cx="8640960" cy="5544617"/>
          </a:xfrm>
          <a:prstGeom prst="roundRect">
            <a:avLst>
              <a:gd name="adj" fmla="val 3709"/>
            </a:avLst>
          </a:prstGeom>
          <a:noFill/>
          <a:ln w="38100">
            <a:solidFill>
              <a:srgbClr val="7F8083"/>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2" name="Table 11">
            <a:extLst>
              <a:ext uri="{FF2B5EF4-FFF2-40B4-BE49-F238E27FC236}">
                <a16:creationId xmlns:a16="http://schemas.microsoft.com/office/drawing/2014/main" id="{19CD37B5-D76B-89AF-FC53-D2D143B2FAD0}"/>
              </a:ext>
            </a:extLst>
          </p:cNvPr>
          <p:cNvGraphicFramePr>
            <a:graphicFrameLocks noGrp="1"/>
          </p:cNvGraphicFramePr>
          <p:nvPr>
            <p:extLst>
              <p:ext uri="{D42A27DB-BD31-4B8C-83A1-F6EECF244321}">
                <p14:modId xmlns:p14="http://schemas.microsoft.com/office/powerpoint/2010/main" val="1653010792"/>
              </p:ext>
            </p:extLst>
          </p:nvPr>
        </p:nvGraphicFramePr>
        <p:xfrm>
          <a:off x="380492" y="976269"/>
          <a:ext cx="3564396" cy="5261044"/>
        </p:xfrm>
        <a:graphic>
          <a:graphicData uri="http://schemas.openxmlformats.org/drawingml/2006/table">
            <a:tbl>
              <a:tblPr firstRow="1" bandRow="1">
                <a:tableStyleId>{5C22544A-7EE6-4342-B048-85BDC9FD1C3A}</a:tableStyleId>
              </a:tblPr>
              <a:tblGrid>
                <a:gridCol w="869364">
                  <a:extLst>
                    <a:ext uri="{9D8B030D-6E8A-4147-A177-3AD203B41FA5}">
                      <a16:colId xmlns:a16="http://schemas.microsoft.com/office/drawing/2014/main" val="20000"/>
                    </a:ext>
                  </a:extLst>
                </a:gridCol>
                <a:gridCol w="2695032">
                  <a:extLst>
                    <a:ext uri="{9D8B030D-6E8A-4147-A177-3AD203B41FA5}">
                      <a16:colId xmlns:a16="http://schemas.microsoft.com/office/drawing/2014/main" val="2159886162"/>
                    </a:ext>
                  </a:extLst>
                </a:gridCol>
              </a:tblGrid>
              <a:tr h="924327">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EMBODIED CARBON EFFICIENCY MEASURES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GIẢI PHÁP GIẢM CARBON HÀM CHỨA</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hMerge="1">
                  <a:txBody>
                    <a:bodyPr/>
                    <a:lstStyle/>
                    <a:p>
                      <a:endParaRPr lang="en-US"/>
                    </a:p>
                  </a:txBody>
                  <a:tcPr/>
                </a:tc>
                <a:extLst>
                  <a:ext uri="{0D108BD9-81ED-4DB2-BD59-A6C34878D82A}">
                    <a16:rowId xmlns:a16="http://schemas.microsoft.com/office/drawing/2014/main" val="765374516"/>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EM01</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Bottom floor construction </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extLst>
                  <a:ext uri="{0D108BD9-81ED-4DB2-BD59-A6C34878D82A}">
                    <a16:rowId xmlns:a16="http://schemas.microsoft.com/office/drawing/2014/main" val="10001"/>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EM02</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tc>
                  <a:txBody>
                    <a:bodyPr/>
                    <a:lstStyle/>
                    <a:p>
                      <a:pPr marL="0" indent="0" algn="l">
                        <a:lnSpc>
                          <a:spcPct val="100000"/>
                        </a:lnSpc>
                      </a:pPr>
                      <a:r>
                        <a:rPr lang="en-US" sz="1200" b="1" strike="noStrike" dirty="0">
                          <a:solidFill>
                            <a:schemeClr val="tx1">
                              <a:lumMod val="75000"/>
                              <a:lumOff val="25000"/>
                            </a:schemeClr>
                          </a:solidFill>
                          <a:latin typeface="Arial" panose="020B0604020202020204" pitchFamily="34" charset="0"/>
                          <a:cs typeface="Arial" panose="020B0604020202020204" pitchFamily="34" charset="0"/>
                        </a:rPr>
                        <a:t>Intermediate floor construction </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extLst>
                  <a:ext uri="{0D108BD9-81ED-4DB2-BD59-A6C34878D82A}">
                    <a16:rowId xmlns:a16="http://schemas.microsoft.com/office/drawing/2014/main" val="10002"/>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EM03</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Floor finish</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EM04</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Roof construction</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extLst>
                  <a:ext uri="{0D108BD9-81ED-4DB2-BD59-A6C34878D82A}">
                    <a16:rowId xmlns:a16="http://schemas.microsoft.com/office/drawing/2014/main" val="10004"/>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EM05</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External walls </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62056520"/>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EM06</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Internal walls </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3990733"/>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EM07</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Window frames </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2723687"/>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EM08</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Window glazing</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98175579"/>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EM09</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Roof insulation</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12144339"/>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EM10</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Wall insulation</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EM11</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indent="0" algn="l">
                        <a:lnSpc>
                          <a:spcPct val="100000"/>
                        </a:lnSpc>
                      </a:pPr>
                      <a:r>
                        <a:rPr kumimoji="0" lang="en-US" sz="1200" b="1" i="0" u="none" strike="noStrike" kern="1200" cap="none" spc="0" normalizeH="0" baseline="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Floor insulation</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9"/>
                  </a:ext>
                </a:extLst>
              </a:tr>
            </a:tbl>
          </a:graphicData>
        </a:graphic>
      </p:graphicFrame>
      <p:sp>
        <p:nvSpPr>
          <p:cNvPr id="13" name="Text Box 4">
            <a:extLst>
              <a:ext uri="{FF2B5EF4-FFF2-40B4-BE49-F238E27FC236}">
                <a16:creationId xmlns:a16="http://schemas.microsoft.com/office/drawing/2014/main" id="{B7803FE6-38BB-288C-B114-082DD66517E8}"/>
              </a:ext>
            </a:extLst>
          </p:cNvPr>
          <p:cNvSpPr txBox="1">
            <a:spLocks noChangeArrowheads="1"/>
          </p:cNvSpPr>
          <p:nvPr/>
        </p:nvSpPr>
        <p:spPr bwMode="auto">
          <a:xfrm>
            <a:off x="94588" y="160061"/>
            <a:ext cx="9716838" cy="215632"/>
          </a:xfrm>
          <a:prstGeom prst="rect">
            <a:avLst/>
          </a:prstGeom>
          <a:noFill/>
          <a:ln w="9525">
            <a:no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n-US" altLang="en-US" sz="1200" b="1" dirty="0">
                <a:solidFill>
                  <a:schemeClr val="tx1">
                    <a:lumMod val="75000"/>
                    <a:lumOff val="25000"/>
                  </a:schemeClr>
                </a:solidFill>
              </a:rPr>
              <a:t>VẬT LIỆU &amp; CARBON TRONG CHỨNG NHẬN EDGE</a:t>
            </a:r>
          </a:p>
        </p:txBody>
      </p:sp>
      <p:pic>
        <p:nvPicPr>
          <p:cNvPr id="2050" name="Picture 2" descr="Various Types of In-situ Concrete Floor Systems - CivilDigital -">
            <a:extLst>
              <a:ext uri="{FF2B5EF4-FFF2-40B4-BE49-F238E27FC236}">
                <a16:creationId xmlns:a16="http://schemas.microsoft.com/office/drawing/2014/main" id="{B56569F6-155A-F4A7-22CC-844A40DA604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54092" y="972690"/>
            <a:ext cx="2699108" cy="184214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hree decades a charm for voided slab technology – Concrete Products">
            <a:extLst>
              <a:ext uri="{FF2B5EF4-FFF2-40B4-BE49-F238E27FC236}">
                <a16:creationId xmlns:a16="http://schemas.microsoft.com/office/drawing/2014/main" id="{210702E2-7833-0C6E-0473-6A6A9A79151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054093" y="2872736"/>
            <a:ext cx="2699108" cy="142207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oncrete pre-slab - PLANK - SPC Industries Sdn Bhd - prestressed">
            <a:extLst>
              <a:ext uri="{FF2B5EF4-FFF2-40B4-BE49-F238E27FC236}">
                <a16:creationId xmlns:a16="http://schemas.microsoft.com/office/drawing/2014/main" id="{3EAA8B71-B731-680B-7F79-ECBE11F1C62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054092" y="4350656"/>
            <a:ext cx="2699108" cy="1891090"/>
          </a:xfrm>
          <a:prstGeom prst="rect">
            <a:avLst/>
          </a:prstGeom>
          <a:noFill/>
          <a:extLst>
            <a:ext uri="{909E8E84-426E-40DD-AFC4-6F175D3DCCD1}">
              <a14:hiddenFill xmlns:a14="http://schemas.microsoft.com/office/drawing/2010/main">
                <a:solidFill>
                  <a:srgbClr val="FFFFFF"/>
                </a:solidFill>
              </a14:hiddenFill>
            </a:ext>
          </a:extLst>
        </p:spPr>
      </p:pic>
      <p:sp>
        <p:nvSpPr>
          <p:cNvPr id="22" name="Text Placeholder 5">
            <a:extLst>
              <a:ext uri="{FF2B5EF4-FFF2-40B4-BE49-F238E27FC236}">
                <a16:creationId xmlns:a16="http://schemas.microsoft.com/office/drawing/2014/main" id="{29E9B986-8F6B-6F2A-14D3-F774ACAB2C3F}"/>
              </a:ext>
            </a:extLst>
          </p:cNvPr>
          <p:cNvSpPr txBox="1"/>
          <p:nvPr/>
        </p:nvSpPr>
        <p:spPr>
          <a:xfrm>
            <a:off x="6753200" y="971174"/>
            <a:ext cx="2052230" cy="52705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Sàn</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rỗng</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không</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dầm</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Sàn</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hộp</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sàn</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bóng</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a:t>
            </a:r>
          </a:p>
          <a:p>
            <a:pPr marL="0" indent="0">
              <a:lnSpc>
                <a:spcPct val="100000"/>
              </a:lnSpc>
              <a:buNone/>
            </a:pPr>
            <a:endPar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a:p>
            <a:pPr marL="0" indent="0">
              <a:lnSpc>
                <a:spcPct val="100000"/>
              </a:lnSpc>
              <a:buNone/>
            </a:pP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Sàn</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bê</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tông</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dự</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ứng</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lực</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đúc</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sẵn</a:t>
            </a:r>
            <a:endPar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a:p>
            <a:pPr marL="0" indent="0">
              <a:lnSpc>
                <a:spcPct val="100000"/>
              </a:lnSpc>
              <a:buNone/>
            </a:pPr>
            <a:endPar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a:p>
            <a:pPr marL="0" indent="0">
              <a:lnSpc>
                <a:spcPct val="100000"/>
              </a:lnSpc>
              <a:buNone/>
            </a:pP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Sàn</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Deck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Sàn</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liên</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hợp</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thép</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bê</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tông</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a:t>
            </a:r>
          </a:p>
          <a:p>
            <a:pPr marL="0" indent="0">
              <a:lnSpc>
                <a:spcPct val="100000"/>
              </a:lnSpc>
              <a:buNone/>
            </a:pPr>
            <a:endPar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a:p>
            <a:pPr marL="0" indent="0">
              <a:lnSpc>
                <a:spcPct val="100000"/>
              </a:lnSpc>
              <a:buNone/>
            </a:pPr>
            <a:r>
              <a:rPr lang="vi-VN"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Sàn ô cờ (Sàn sườn hai phương)</a:t>
            </a:r>
            <a:endPar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p:txBody>
      </p:sp>
    </p:spTree>
    <p:extLst>
      <p:ext uri="{BB962C8B-B14F-4D97-AF65-F5344CB8AC3E}">
        <p14:creationId xmlns:p14="http://schemas.microsoft.com/office/powerpoint/2010/main" val="2446369562"/>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B8FC2E-FD89-A187-35B4-32487E0499A0}"/>
            </a:ext>
          </a:extLst>
        </p:cNvPr>
        <p:cNvGrpSpPr/>
        <p:nvPr/>
      </p:nvGrpSpPr>
      <p:grpSpPr>
        <a:xfrm>
          <a:off x="0" y="0"/>
          <a:ext cx="0" cy="0"/>
          <a:chOff x="0" y="0"/>
          <a:chExt cx="0" cy="0"/>
        </a:xfrm>
      </p:grpSpPr>
      <p:grpSp>
        <p:nvGrpSpPr>
          <p:cNvPr id="9" name="Group 8">
            <a:extLst>
              <a:ext uri="{FF2B5EF4-FFF2-40B4-BE49-F238E27FC236}">
                <a16:creationId xmlns:a16="http://schemas.microsoft.com/office/drawing/2014/main" id="{AAD931CA-DE14-1FAC-9E66-B47A2E01B30D}"/>
              </a:ext>
            </a:extLst>
          </p:cNvPr>
          <p:cNvGrpSpPr/>
          <p:nvPr/>
        </p:nvGrpSpPr>
        <p:grpSpPr>
          <a:xfrm>
            <a:off x="8950637" y="800707"/>
            <a:ext cx="970915" cy="2263421"/>
            <a:chOff x="7821133" y="800707"/>
            <a:chExt cx="2100419" cy="4896547"/>
          </a:xfrm>
        </p:grpSpPr>
        <p:grpSp>
          <p:nvGrpSpPr>
            <p:cNvPr id="3" name="Group 2">
              <a:extLst>
                <a:ext uri="{FF2B5EF4-FFF2-40B4-BE49-F238E27FC236}">
                  <a16:creationId xmlns:a16="http://schemas.microsoft.com/office/drawing/2014/main" id="{0EE5BCDE-F54D-E252-32EF-031C6A9A4430}"/>
                </a:ext>
              </a:extLst>
            </p:cNvPr>
            <p:cNvGrpSpPr/>
            <p:nvPr/>
          </p:nvGrpSpPr>
          <p:grpSpPr>
            <a:xfrm>
              <a:off x="7821133" y="800707"/>
              <a:ext cx="2100419" cy="1584177"/>
              <a:chOff x="7821133" y="800707"/>
              <a:chExt cx="2100419" cy="1584177"/>
            </a:xfrm>
          </p:grpSpPr>
          <p:pic>
            <p:nvPicPr>
              <p:cNvPr id="1030" name="Picture 6" descr="AI generated image">
                <a:extLst>
                  <a:ext uri="{FF2B5EF4-FFF2-40B4-BE49-F238E27FC236}">
                    <a16:creationId xmlns:a16="http://schemas.microsoft.com/office/drawing/2014/main" id="{C7017314-72D6-6171-7E28-A38F7BEE662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6020" t="1631" r="5822" b="69215"/>
              <a:stretch>
                <a:fillRect/>
              </a:stretch>
            </p:blipFill>
            <p:spPr bwMode="auto">
              <a:xfrm>
                <a:off x="7833320" y="800707"/>
                <a:ext cx="2088232" cy="1584177"/>
              </a:xfrm>
              <a:prstGeom prst="rect">
                <a:avLst/>
              </a:prstGeom>
              <a:noFill/>
              <a:extLst>
                <a:ext uri="{909E8E84-426E-40DD-AFC4-6F175D3DCCD1}">
                  <a14:hiddenFill xmlns:a14="http://schemas.microsoft.com/office/drawing/2010/main">
                    <a:solidFill>
                      <a:srgbClr val="FFFFFF"/>
                    </a:solidFill>
                  </a14:hiddenFill>
                </a:ext>
              </a:extLst>
            </p:spPr>
          </p:pic>
          <p:sp>
            <p:nvSpPr>
              <p:cNvPr id="14" name="Isosceles Triangle 13">
                <a:extLst>
                  <a:ext uri="{FF2B5EF4-FFF2-40B4-BE49-F238E27FC236}">
                    <a16:creationId xmlns:a16="http://schemas.microsoft.com/office/drawing/2014/main" id="{F2CD6C2F-05AC-01AC-F0DC-1E699863A278}"/>
                  </a:ext>
                </a:extLst>
              </p:cNvPr>
              <p:cNvSpPr/>
              <p:nvPr/>
            </p:nvSpPr>
            <p:spPr>
              <a:xfrm rot="10800000">
                <a:off x="7821135" y="804224"/>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6F37D83D-05C2-DB70-334D-F1DB5897DB9B}"/>
                  </a:ext>
                </a:extLst>
              </p:cNvPr>
              <p:cNvSpPr/>
              <p:nvPr/>
            </p:nvSpPr>
            <p:spPr>
              <a:xfrm>
                <a:off x="7821133" y="1632316"/>
                <a:ext cx="552243" cy="752568"/>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3">
              <a:extLst>
                <a:ext uri="{FF2B5EF4-FFF2-40B4-BE49-F238E27FC236}">
                  <a16:creationId xmlns:a16="http://schemas.microsoft.com/office/drawing/2014/main" id="{EB1C53F0-92D4-52D9-2CEB-11772146106C}"/>
                </a:ext>
              </a:extLst>
            </p:cNvPr>
            <p:cNvGrpSpPr/>
            <p:nvPr/>
          </p:nvGrpSpPr>
          <p:grpSpPr>
            <a:xfrm>
              <a:off x="7821133" y="2456892"/>
              <a:ext cx="2100419" cy="1584177"/>
              <a:chOff x="7821133" y="2456892"/>
              <a:chExt cx="2100419" cy="1584177"/>
            </a:xfrm>
          </p:grpSpPr>
          <p:pic>
            <p:nvPicPr>
              <p:cNvPr id="6" name="Picture 6" descr="AI generated image">
                <a:extLst>
                  <a:ext uri="{FF2B5EF4-FFF2-40B4-BE49-F238E27FC236}">
                    <a16:creationId xmlns:a16="http://schemas.microsoft.com/office/drawing/2014/main" id="{B439751B-96F4-8FA0-D37A-FC3E25A69C34}"/>
                  </a:ext>
                </a:extLst>
              </p:cNvPr>
              <p:cNvPicPr>
                <a:picLocks noChangeAspect="1" noChangeArrowheads="1"/>
              </p:cNvPicPr>
              <p:nvPr/>
            </p:nvPicPr>
            <p:blipFill rotWithShape="1">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l="66020" t="32057" r="5822" b="38789"/>
              <a:stretch>
                <a:fillRect/>
              </a:stretch>
            </p:blipFill>
            <p:spPr bwMode="auto">
              <a:xfrm>
                <a:off x="7833320" y="2456892"/>
                <a:ext cx="2088232" cy="1584177"/>
              </a:xfrm>
              <a:prstGeom prst="rect">
                <a:avLst/>
              </a:prstGeom>
              <a:noFill/>
              <a:extLst>
                <a:ext uri="{909E8E84-426E-40DD-AFC4-6F175D3DCCD1}">
                  <a14:hiddenFill xmlns:a14="http://schemas.microsoft.com/office/drawing/2010/main">
                    <a:solidFill>
                      <a:srgbClr val="FFFFFF"/>
                    </a:solidFill>
                  </a14:hiddenFill>
                </a:ext>
              </a:extLst>
            </p:spPr>
          </p:pic>
          <p:sp>
            <p:nvSpPr>
              <p:cNvPr id="15" name="Isosceles Triangle 14">
                <a:extLst>
                  <a:ext uri="{FF2B5EF4-FFF2-40B4-BE49-F238E27FC236}">
                    <a16:creationId xmlns:a16="http://schemas.microsoft.com/office/drawing/2014/main" id="{96BC9A57-4940-0D82-31DD-AD51C7AB4B7A}"/>
                  </a:ext>
                </a:extLst>
              </p:cNvPr>
              <p:cNvSpPr/>
              <p:nvPr/>
            </p:nvSpPr>
            <p:spPr>
              <a:xfrm rot="10800000">
                <a:off x="7821134" y="2456892"/>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F11EB7F2-EEE0-3281-E38D-611EB6DAEAEA}"/>
                  </a:ext>
                </a:extLst>
              </p:cNvPr>
              <p:cNvSpPr/>
              <p:nvPr/>
            </p:nvSpPr>
            <p:spPr>
              <a:xfrm>
                <a:off x="7821133" y="3288501"/>
                <a:ext cx="552243" cy="752568"/>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a:extLst>
                <a:ext uri="{FF2B5EF4-FFF2-40B4-BE49-F238E27FC236}">
                  <a16:creationId xmlns:a16="http://schemas.microsoft.com/office/drawing/2014/main" id="{CAE0316F-B5C2-734B-A91E-F2D79BAC434C}"/>
                </a:ext>
              </a:extLst>
            </p:cNvPr>
            <p:cNvGrpSpPr/>
            <p:nvPr/>
          </p:nvGrpSpPr>
          <p:grpSpPr>
            <a:xfrm>
              <a:off x="7821133" y="4113077"/>
              <a:ext cx="2088239" cy="1584177"/>
              <a:chOff x="7821133" y="4113077"/>
              <a:chExt cx="2088239" cy="1584177"/>
            </a:xfrm>
          </p:grpSpPr>
          <p:pic>
            <p:nvPicPr>
              <p:cNvPr id="7" name="Picture 6" descr="AI generated image">
                <a:extLst>
                  <a:ext uri="{FF2B5EF4-FFF2-40B4-BE49-F238E27FC236}">
                    <a16:creationId xmlns:a16="http://schemas.microsoft.com/office/drawing/2014/main" id="{10145484-0550-7E04-A5B7-DD785FABF124}"/>
                  </a:ext>
                </a:extLst>
              </p:cNvPr>
              <p:cNvPicPr>
                <a:picLocks noChangeAspect="1" noChangeArrowheads="1"/>
              </p:cNvPicPr>
              <p:nvPr/>
            </p:nvPicPr>
            <p:blipFill rotWithShape="1">
              <a:blip r:embed="rId4" cstate="print">
                <a:duotone>
                  <a:schemeClr val="accent3">
                    <a:shade val="45000"/>
                    <a:satMod val="135000"/>
                  </a:schemeClr>
                  <a:prstClr val="white"/>
                </a:duotone>
                <a:extLst>
                  <a:ext uri="{28A0092B-C50C-407E-A947-70E740481C1C}">
                    <a14:useLocalDpi xmlns:a14="http://schemas.microsoft.com/office/drawing/2010/main" val="0"/>
                  </a:ext>
                </a:extLst>
              </a:blip>
              <a:srcRect l="66020" t="63021" r="5822" b="7825"/>
              <a:stretch>
                <a:fillRect/>
              </a:stretch>
            </p:blipFill>
            <p:spPr bwMode="auto">
              <a:xfrm>
                <a:off x="7821139" y="4113077"/>
                <a:ext cx="2088233" cy="1584177"/>
              </a:xfrm>
              <a:prstGeom prst="rect">
                <a:avLst/>
              </a:prstGeom>
              <a:noFill/>
              <a:extLst>
                <a:ext uri="{909E8E84-426E-40DD-AFC4-6F175D3DCCD1}">
                  <a14:hiddenFill xmlns:a14="http://schemas.microsoft.com/office/drawing/2010/main">
                    <a:solidFill>
                      <a:srgbClr val="FFFFFF"/>
                    </a:solidFill>
                  </a14:hiddenFill>
                </a:ext>
              </a:extLst>
            </p:spPr>
          </p:pic>
          <p:sp>
            <p:nvSpPr>
              <p:cNvPr id="16" name="Isosceles Triangle 15">
                <a:extLst>
                  <a:ext uri="{FF2B5EF4-FFF2-40B4-BE49-F238E27FC236}">
                    <a16:creationId xmlns:a16="http://schemas.microsoft.com/office/drawing/2014/main" id="{8D72AA39-892F-B3D4-8E96-8257A2932A15}"/>
                  </a:ext>
                </a:extLst>
              </p:cNvPr>
              <p:cNvSpPr/>
              <p:nvPr/>
            </p:nvSpPr>
            <p:spPr>
              <a:xfrm rot="10800000">
                <a:off x="7822959" y="4116593"/>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540E8C94-50CA-BCD3-0746-907A3E0C140E}"/>
                  </a:ext>
                </a:extLst>
              </p:cNvPr>
              <p:cNvSpPr/>
              <p:nvPr/>
            </p:nvSpPr>
            <p:spPr>
              <a:xfrm>
                <a:off x="7821133" y="4869162"/>
                <a:ext cx="552243" cy="828092"/>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1" name="Rectangle: Rounded Corners 10">
            <a:extLst>
              <a:ext uri="{FF2B5EF4-FFF2-40B4-BE49-F238E27FC236}">
                <a16:creationId xmlns:a16="http://schemas.microsoft.com/office/drawing/2014/main" id="{417EA6A1-2F7E-7CD0-F485-6532F45394F8}"/>
              </a:ext>
            </a:extLst>
          </p:cNvPr>
          <p:cNvSpPr/>
          <p:nvPr/>
        </p:nvSpPr>
        <p:spPr>
          <a:xfrm>
            <a:off x="200473" y="800707"/>
            <a:ext cx="8640960" cy="5544617"/>
          </a:xfrm>
          <a:prstGeom prst="roundRect">
            <a:avLst>
              <a:gd name="adj" fmla="val 3709"/>
            </a:avLst>
          </a:prstGeom>
          <a:noFill/>
          <a:ln w="38100">
            <a:solidFill>
              <a:srgbClr val="7F8083"/>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2" name="Table 11">
            <a:extLst>
              <a:ext uri="{FF2B5EF4-FFF2-40B4-BE49-F238E27FC236}">
                <a16:creationId xmlns:a16="http://schemas.microsoft.com/office/drawing/2014/main" id="{F6C14E87-4E8D-45B4-99D9-C825B045606F}"/>
              </a:ext>
            </a:extLst>
          </p:cNvPr>
          <p:cNvGraphicFramePr>
            <a:graphicFrameLocks noGrp="1"/>
          </p:cNvGraphicFramePr>
          <p:nvPr>
            <p:extLst>
              <p:ext uri="{D42A27DB-BD31-4B8C-83A1-F6EECF244321}">
                <p14:modId xmlns:p14="http://schemas.microsoft.com/office/powerpoint/2010/main" val="3237597802"/>
              </p:ext>
            </p:extLst>
          </p:nvPr>
        </p:nvGraphicFramePr>
        <p:xfrm>
          <a:off x="380492" y="976269"/>
          <a:ext cx="3564396" cy="5261044"/>
        </p:xfrm>
        <a:graphic>
          <a:graphicData uri="http://schemas.openxmlformats.org/drawingml/2006/table">
            <a:tbl>
              <a:tblPr firstRow="1" bandRow="1">
                <a:tableStyleId>{5C22544A-7EE6-4342-B048-85BDC9FD1C3A}</a:tableStyleId>
              </a:tblPr>
              <a:tblGrid>
                <a:gridCol w="869364">
                  <a:extLst>
                    <a:ext uri="{9D8B030D-6E8A-4147-A177-3AD203B41FA5}">
                      <a16:colId xmlns:a16="http://schemas.microsoft.com/office/drawing/2014/main" val="20000"/>
                    </a:ext>
                  </a:extLst>
                </a:gridCol>
                <a:gridCol w="2695032">
                  <a:extLst>
                    <a:ext uri="{9D8B030D-6E8A-4147-A177-3AD203B41FA5}">
                      <a16:colId xmlns:a16="http://schemas.microsoft.com/office/drawing/2014/main" val="2159886162"/>
                    </a:ext>
                  </a:extLst>
                </a:gridCol>
              </a:tblGrid>
              <a:tr h="924327">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EMBODIED CARBON EFFICIENCY MEASURES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GIẢI PHÁP GIẢM CARBON HÀM CHỨA</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hMerge="1">
                  <a:txBody>
                    <a:bodyPr/>
                    <a:lstStyle/>
                    <a:p>
                      <a:endParaRPr lang="en-US"/>
                    </a:p>
                  </a:txBody>
                  <a:tcPr/>
                </a:tc>
                <a:extLst>
                  <a:ext uri="{0D108BD9-81ED-4DB2-BD59-A6C34878D82A}">
                    <a16:rowId xmlns:a16="http://schemas.microsoft.com/office/drawing/2014/main" val="765374516"/>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EM01</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Bottom floor construction </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EM02</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indent="0" algn="l">
                        <a:lnSpc>
                          <a:spcPct val="100000"/>
                        </a:lnSpc>
                      </a:pPr>
                      <a:r>
                        <a:rPr kumimoji="0" lang="en-US" sz="1200" b="1" i="0" u="none" strike="noStrike" kern="1200" cap="none" spc="0" normalizeH="0" baseline="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Intermediate floor construction </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EM03</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Floor finish</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extLst>
                  <a:ext uri="{0D108BD9-81ED-4DB2-BD59-A6C34878D82A}">
                    <a16:rowId xmlns:a16="http://schemas.microsoft.com/office/drawing/2014/main" val="10003"/>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EM04</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Roof construction</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EM05</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External walls </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62056520"/>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EM06</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Internal walls </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3990733"/>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EM07</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Window frames </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2723687"/>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EM08</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Window glazing</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98175579"/>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EM09</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Roof insulation</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12144339"/>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EM10</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Wall insulation</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EM11</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indent="0" algn="l">
                        <a:lnSpc>
                          <a:spcPct val="100000"/>
                        </a:lnSpc>
                      </a:pPr>
                      <a:r>
                        <a:rPr kumimoji="0" lang="en-US" sz="1200" b="1" i="0" u="none" strike="noStrike" kern="1200" cap="none" spc="0" normalizeH="0" baseline="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Floor insulation</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9"/>
                  </a:ext>
                </a:extLst>
              </a:tr>
            </a:tbl>
          </a:graphicData>
        </a:graphic>
      </p:graphicFrame>
      <p:sp>
        <p:nvSpPr>
          <p:cNvPr id="2" name="Text Box 4">
            <a:extLst>
              <a:ext uri="{FF2B5EF4-FFF2-40B4-BE49-F238E27FC236}">
                <a16:creationId xmlns:a16="http://schemas.microsoft.com/office/drawing/2014/main" id="{78A34D87-27F0-E3A4-A7E2-273C690FEB9D}"/>
              </a:ext>
            </a:extLst>
          </p:cNvPr>
          <p:cNvSpPr txBox="1">
            <a:spLocks noChangeArrowheads="1"/>
          </p:cNvSpPr>
          <p:nvPr/>
        </p:nvSpPr>
        <p:spPr bwMode="auto">
          <a:xfrm>
            <a:off x="94588" y="160061"/>
            <a:ext cx="9716838" cy="215632"/>
          </a:xfrm>
          <a:prstGeom prst="rect">
            <a:avLst/>
          </a:prstGeom>
          <a:noFill/>
          <a:ln w="9525">
            <a:no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n-US" altLang="en-US" sz="1200" b="1" dirty="0">
                <a:solidFill>
                  <a:schemeClr val="tx1">
                    <a:lumMod val="75000"/>
                    <a:lumOff val="25000"/>
                  </a:schemeClr>
                </a:solidFill>
              </a:rPr>
              <a:t>VẬT LIỆU &amp; CARBON TRONG CHỨNG NHẬN EDGE</a:t>
            </a:r>
          </a:p>
        </p:txBody>
      </p:sp>
      <p:pic>
        <p:nvPicPr>
          <p:cNvPr id="3074" name="Picture 2" descr="Ceramic Floor Tiles | Shop CTM Ceramic Tiles Online | CTM">
            <a:extLst>
              <a:ext uri="{FF2B5EF4-FFF2-40B4-BE49-F238E27FC236}">
                <a16:creationId xmlns:a16="http://schemas.microsoft.com/office/drawing/2014/main" id="{7F00BFA8-4DFB-68CD-DF81-C63DDF0CB37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91" t="23593" r="291" b="26329"/>
          <a:stretch>
            <a:fillRect/>
          </a:stretch>
        </p:blipFill>
        <p:spPr bwMode="auto">
          <a:xfrm>
            <a:off x="4046221" y="976270"/>
            <a:ext cx="2706979" cy="135557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ow Tarkett LVT &amp; Vinyl Rolls Are Made &amp; Why They Last | Tarkett">
            <a:extLst>
              <a:ext uri="{FF2B5EF4-FFF2-40B4-BE49-F238E27FC236}">
                <a16:creationId xmlns:a16="http://schemas.microsoft.com/office/drawing/2014/main" id="{C3AA1C8B-20EA-4419-F54F-50764FB29D0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060241" y="2409797"/>
            <a:ext cx="2692959" cy="1515221"/>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Slabs - English">
            <a:extLst>
              <a:ext uri="{FF2B5EF4-FFF2-40B4-BE49-F238E27FC236}">
                <a16:creationId xmlns:a16="http://schemas.microsoft.com/office/drawing/2014/main" id="{17B3D0B6-8D21-3A64-B75D-8684974F4CE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060241" y="3997753"/>
            <a:ext cx="2692959" cy="2238927"/>
          </a:xfrm>
          <a:prstGeom prst="rect">
            <a:avLst/>
          </a:prstGeom>
          <a:noFill/>
          <a:extLst>
            <a:ext uri="{909E8E84-426E-40DD-AFC4-6F175D3DCCD1}">
              <a14:hiddenFill xmlns:a14="http://schemas.microsoft.com/office/drawing/2010/main">
                <a:solidFill>
                  <a:srgbClr val="FFFFFF"/>
                </a:solidFill>
              </a14:hiddenFill>
            </a:ext>
          </a:extLst>
        </p:spPr>
      </p:pic>
      <p:sp>
        <p:nvSpPr>
          <p:cNvPr id="13" name="Text Placeholder 5">
            <a:extLst>
              <a:ext uri="{FF2B5EF4-FFF2-40B4-BE49-F238E27FC236}">
                <a16:creationId xmlns:a16="http://schemas.microsoft.com/office/drawing/2014/main" id="{E68C9C23-FE86-7C4A-095D-6911E2A6BB50}"/>
              </a:ext>
            </a:extLst>
          </p:cNvPr>
          <p:cNvSpPr txBox="1"/>
          <p:nvPr/>
        </p:nvSpPr>
        <p:spPr>
          <a:xfrm>
            <a:off x="6753200" y="971174"/>
            <a:ext cx="2052230" cy="52705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Gạch</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ceramic</a:t>
            </a:r>
          </a:p>
          <a:p>
            <a:pPr marL="0" indent="0">
              <a:lnSpc>
                <a:spcPct val="100000"/>
              </a:lnSpc>
              <a:buNone/>
            </a:pP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Sàn</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vinyl</a:t>
            </a:r>
          </a:p>
          <a:p>
            <a:pPr marL="0" indent="0">
              <a:lnSpc>
                <a:spcPct val="100000"/>
              </a:lnSpc>
              <a:buNone/>
            </a:pP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Đá</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tự</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nhiên</a:t>
            </a:r>
            <a:endPar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a:p>
            <a:pPr marL="0" indent="0">
              <a:lnSpc>
                <a:spcPct val="100000"/>
              </a:lnSpc>
              <a:buNone/>
            </a:pP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Linoleum</a:t>
            </a:r>
          </a:p>
          <a:p>
            <a:pPr marL="0" indent="0">
              <a:lnSpc>
                <a:spcPct val="100000"/>
              </a:lnSpc>
              <a:buNone/>
            </a:pP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Chất</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hoàn</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thiện</a:t>
            </a:r>
            <a:endPar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a:p>
            <a:pPr marL="0" indent="0">
              <a:lnSpc>
                <a:spcPct val="100000"/>
              </a:lnSpc>
              <a:buNone/>
            </a:pP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Gỗ</a:t>
            </a:r>
            <a:endPar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a:p>
            <a:pPr marL="0" indent="0">
              <a:lnSpc>
                <a:spcPct val="100000"/>
              </a:lnSpc>
              <a:buNone/>
            </a:pP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Thảm</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sợi</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tự</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nhiên</a:t>
            </a:r>
            <a:endPar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a:p>
            <a:pPr marL="0" indent="0">
              <a:lnSpc>
                <a:spcPct val="100000"/>
              </a:lnSpc>
              <a:buNone/>
            </a:pP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Ván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gỗ</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vụn</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ép</a:t>
            </a:r>
            <a:endPar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a:p>
            <a:pPr marL="0" indent="0">
              <a:lnSpc>
                <a:spcPct val="100000"/>
              </a:lnSpc>
              <a:buNone/>
            </a:pP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Tái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sử</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dụng</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vật</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liệu</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cũ</a:t>
            </a:r>
            <a:endPar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p:txBody>
      </p:sp>
      <p:pic>
        <p:nvPicPr>
          <p:cNvPr id="3080" name="Picture 8" descr="Seagrass Broadloom Carpet | Natural Beauty | sisalcarpet.com">
            <a:extLst>
              <a:ext uri="{FF2B5EF4-FFF2-40B4-BE49-F238E27FC236}">
                <a16:creationId xmlns:a16="http://schemas.microsoft.com/office/drawing/2014/main" id="{5E604480-62E3-5567-2BF4-66DF8D9A26E5}"/>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803089" y="3997753"/>
            <a:ext cx="1952451" cy="22389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824683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BF164-73B2-0012-9379-EF152C2EBF10}"/>
            </a:ext>
          </a:extLst>
        </p:cNvPr>
        <p:cNvGrpSpPr/>
        <p:nvPr/>
      </p:nvGrpSpPr>
      <p:grpSpPr>
        <a:xfrm>
          <a:off x="0" y="0"/>
          <a:ext cx="0" cy="0"/>
          <a:chOff x="0" y="0"/>
          <a:chExt cx="0" cy="0"/>
        </a:xfrm>
      </p:grpSpPr>
      <p:grpSp>
        <p:nvGrpSpPr>
          <p:cNvPr id="9" name="Group 8">
            <a:extLst>
              <a:ext uri="{FF2B5EF4-FFF2-40B4-BE49-F238E27FC236}">
                <a16:creationId xmlns:a16="http://schemas.microsoft.com/office/drawing/2014/main" id="{5BB6A845-E76A-9F8B-C6CF-62A003853105}"/>
              </a:ext>
            </a:extLst>
          </p:cNvPr>
          <p:cNvGrpSpPr/>
          <p:nvPr/>
        </p:nvGrpSpPr>
        <p:grpSpPr>
          <a:xfrm>
            <a:off x="8950637" y="800707"/>
            <a:ext cx="970915" cy="2263421"/>
            <a:chOff x="7821133" y="800707"/>
            <a:chExt cx="2100419" cy="4896547"/>
          </a:xfrm>
        </p:grpSpPr>
        <p:grpSp>
          <p:nvGrpSpPr>
            <p:cNvPr id="3" name="Group 2">
              <a:extLst>
                <a:ext uri="{FF2B5EF4-FFF2-40B4-BE49-F238E27FC236}">
                  <a16:creationId xmlns:a16="http://schemas.microsoft.com/office/drawing/2014/main" id="{70E8AF72-5963-B93C-AF7C-E62AD55A0000}"/>
                </a:ext>
              </a:extLst>
            </p:cNvPr>
            <p:cNvGrpSpPr/>
            <p:nvPr/>
          </p:nvGrpSpPr>
          <p:grpSpPr>
            <a:xfrm>
              <a:off x="7821133" y="800707"/>
              <a:ext cx="2100419" cy="1584177"/>
              <a:chOff x="7821133" y="800707"/>
              <a:chExt cx="2100419" cy="1584177"/>
            </a:xfrm>
          </p:grpSpPr>
          <p:pic>
            <p:nvPicPr>
              <p:cNvPr id="1030" name="Picture 6" descr="AI generated image">
                <a:extLst>
                  <a:ext uri="{FF2B5EF4-FFF2-40B4-BE49-F238E27FC236}">
                    <a16:creationId xmlns:a16="http://schemas.microsoft.com/office/drawing/2014/main" id="{F5BBF2C4-6B47-EF2E-19F8-A2EB7942F89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6020" t="1631" r="5822" b="69215"/>
              <a:stretch>
                <a:fillRect/>
              </a:stretch>
            </p:blipFill>
            <p:spPr bwMode="auto">
              <a:xfrm>
                <a:off x="7833320" y="800707"/>
                <a:ext cx="2088232" cy="1584177"/>
              </a:xfrm>
              <a:prstGeom prst="rect">
                <a:avLst/>
              </a:prstGeom>
              <a:noFill/>
              <a:extLst>
                <a:ext uri="{909E8E84-426E-40DD-AFC4-6F175D3DCCD1}">
                  <a14:hiddenFill xmlns:a14="http://schemas.microsoft.com/office/drawing/2010/main">
                    <a:solidFill>
                      <a:srgbClr val="FFFFFF"/>
                    </a:solidFill>
                  </a14:hiddenFill>
                </a:ext>
              </a:extLst>
            </p:spPr>
          </p:pic>
          <p:sp>
            <p:nvSpPr>
              <p:cNvPr id="14" name="Isosceles Triangle 13">
                <a:extLst>
                  <a:ext uri="{FF2B5EF4-FFF2-40B4-BE49-F238E27FC236}">
                    <a16:creationId xmlns:a16="http://schemas.microsoft.com/office/drawing/2014/main" id="{6D7E6C18-E218-6084-3F1D-FD04196434B4}"/>
                  </a:ext>
                </a:extLst>
              </p:cNvPr>
              <p:cNvSpPr/>
              <p:nvPr/>
            </p:nvSpPr>
            <p:spPr>
              <a:xfrm rot="10800000">
                <a:off x="7821135" y="804224"/>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4AE38F4C-2BB8-471F-E486-0FD1D86A20F8}"/>
                  </a:ext>
                </a:extLst>
              </p:cNvPr>
              <p:cNvSpPr/>
              <p:nvPr/>
            </p:nvSpPr>
            <p:spPr>
              <a:xfrm>
                <a:off x="7821133" y="1632316"/>
                <a:ext cx="552243" cy="752568"/>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3">
              <a:extLst>
                <a:ext uri="{FF2B5EF4-FFF2-40B4-BE49-F238E27FC236}">
                  <a16:creationId xmlns:a16="http://schemas.microsoft.com/office/drawing/2014/main" id="{6FB20201-6B0B-21BD-3827-30C9A57D37AA}"/>
                </a:ext>
              </a:extLst>
            </p:cNvPr>
            <p:cNvGrpSpPr/>
            <p:nvPr/>
          </p:nvGrpSpPr>
          <p:grpSpPr>
            <a:xfrm>
              <a:off x="7821133" y="2456892"/>
              <a:ext cx="2100419" cy="1584177"/>
              <a:chOff x="7821133" y="2456892"/>
              <a:chExt cx="2100419" cy="1584177"/>
            </a:xfrm>
          </p:grpSpPr>
          <p:pic>
            <p:nvPicPr>
              <p:cNvPr id="6" name="Picture 6" descr="AI generated image">
                <a:extLst>
                  <a:ext uri="{FF2B5EF4-FFF2-40B4-BE49-F238E27FC236}">
                    <a16:creationId xmlns:a16="http://schemas.microsoft.com/office/drawing/2014/main" id="{10D1B1AC-4C0C-6488-8F4F-63CCD1FD84DA}"/>
                  </a:ext>
                </a:extLst>
              </p:cNvPr>
              <p:cNvPicPr>
                <a:picLocks noChangeAspect="1" noChangeArrowheads="1"/>
              </p:cNvPicPr>
              <p:nvPr/>
            </p:nvPicPr>
            <p:blipFill rotWithShape="1">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l="66020" t="32057" r="5822" b="38789"/>
              <a:stretch>
                <a:fillRect/>
              </a:stretch>
            </p:blipFill>
            <p:spPr bwMode="auto">
              <a:xfrm>
                <a:off x="7833320" y="2456892"/>
                <a:ext cx="2088232" cy="1584177"/>
              </a:xfrm>
              <a:prstGeom prst="rect">
                <a:avLst/>
              </a:prstGeom>
              <a:noFill/>
              <a:extLst>
                <a:ext uri="{909E8E84-426E-40DD-AFC4-6F175D3DCCD1}">
                  <a14:hiddenFill xmlns:a14="http://schemas.microsoft.com/office/drawing/2010/main">
                    <a:solidFill>
                      <a:srgbClr val="FFFFFF"/>
                    </a:solidFill>
                  </a14:hiddenFill>
                </a:ext>
              </a:extLst>
            </p:spPr>
          </p:pic>
          <p:sp>
            <p:nvSpPr>
              <p:cNvPr id="15" name="Isosceles Triangle 14">
                <a:extLst>
                  <a:ext uri="{FF2B5EF4-FFF2-40B4-BE49-F238E27FC236}">
                    <a16:creationId xmlns:a16="http://schemas.microsoft.com/office/drawing/2014/main" id="{FCBD78E8-64F0-85EF-B2D7-859225C818CE}"/>
                  </a:ext>
                </a:extLst>
              </p:cNvPr>
              <p:cNvSpPr/>
              <p:nvPr/>
            </p:nvSpPr>
            <p:spPr>
              <a:xfrm rot="10800000">
                <a:off x="7821134" y="2456892"/>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15BCFF43-A74E-93BB-E0EB-EECB0587499C}"/>
                  </a:ext>
                </a:extLst>
              </p:cNvPr>
              <p:cNvSpPr/>
              <p:nvPr/>
            </p:nvSpPr>
            <p:spPr>
              <a:xfrm>
                <a:off x="7821133" y="3288501"/>
                <a:ext cx="552243" cy="752568"/>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a:extLst>
                <a:ext uri="{FF2B5EF4-FFF2-40B4-BE49-F238E27FC236}">
                  <a16:creationId xmlns:a16="http://schemas.microsoft.com/office/drawing/2014/main" id="{A78749C8-5BEB-A505-4F8D-66FE8FEDBB10}"/>
                </a:ext>
              </a:extLst>
            </p:cNvPr>
            <p:cNvGrpSpPr/>
            <p:nvPr/>
          </p:nvGrpSpPr>
          <p:grpSpPr>
            <a:xfrm>
              <a:off x="7821133" y="4113077"/>
              <a:ext cx="2088239" cy="1584177"/>
              <a:chOff x="7821133" y="4113077"/>
              <a:chExt cx="2088239" cy="1584177"/>
            </a:xfrm>
          </p:grpSpPr>
          <p:pic>
            <p:nvPicPr>
              <p:cNvPr id="7" name="Picture 6" descr="AI generated image">
                <a:extLst>
                  <a:ext uri="{FF2B5EF4-FFF2-40B4-BE49-F238E27FC236}">
                    <a16:creationId xmlns:a16="http://schemas.microsoft.com/office/drawing/2014/main" id="{4B650CA5-8656-8D7A-E588-DD848DD4E084}"/>
                  </a:ext>
                </a:extLst>
              </p:cNvPr>
              <p:cNvPicPr>
                <a:picLocks noChangeAspect="1" noChangeArrowheads="1"/>
              </p:cNvPicPr>
              <p:nvPr/>
            </p:nvPicPr>
            <p:blipFill rotWithShape="1">
              <a:blip r:embed="rId4" cstate="print">
                <a:duotone>
                  <a:schemeClr val="accent3">
                    <a:shade val="45000"/>
                    <a:satMod val="135000"/>
                  </a:schemeClr>
                  <a:prstClr val="white"/>
                </a:duotone>
                <a:extLst>
                  <a:ext uri="{28A0092B-C50C-407E-A947-70E740481C1C}">
                    <a14:useLocalDpi xmlns:a14="http://schemas.microsoft.com/office/drawing/2010/main" val="0"/>
                  </a:ext>
                </a:extLst>
              </a:blip>
              <a:srcRect l="66020" t="63021" r="5822" b="7825"/>
              <a:stretch>
                <a:fillRect/>
              </a:stretch>
            </p:blipFill>
            <p:spPr bwMode="auto">
              <a:xfrm>
                <a:off x="7821139" y="4113077"/>
                <a:ext cx="2088233" cy="1584177"/>
              </a:xfrm>
              <a:prstGeom prst="rect">
                <a:avLst/>
              </a:prstGeom>
              <a:noFill/>
              <a:extLst>
                <a:ext uri="{909E8E84-426E-40DD-AFC4-6F175D3DCCD1}">
                  <a14:hiddenFill xmlns:a14="http://schemas.microsoft.com/office/drawing/2010/main">
                    <a:solidFill>
                      <a:srgbClr val="FFFFFF"/>
                    </a:solidFill>
                  </a14:hiddenFill>
                </a:ext>
              </a:extLst>
            </p:spPr>
          </p:pic>
          <p:sp>
            <p:nvSpPr>
              <p:cNvPr id="16" name="Isosceles Triangle 15">
                <a:extLst>
                  <a:ext uri="{FF2B5EF4-FFF2-40B4-BE49-F238E27FC236}">
                    <a16:creationId xmlns:a16="http://schemas.microsoft.com/office/drawing/2014/main" id="{FC807D30-D490-42FE-7515-95E6A6BF0594}"/>
                  </a:ext>
                </a:extLst>
              </p:cNvPr>
              <p:cNvSpPr/>
              <p:nvPr/>
            </p:nvSpPr>
            <p:spPr>
              <a:xfrm rot="10800000">
                <a:off x="7822959" y="4116593"/>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B9FBD007-1DD8-6500-A2BE-E381E25AA4E2}"/>
                  </a:ext>
                </a:extLst>
              </p:cNvPr>
              <p:cNvSpPr/>
              <p:nvPr/>
            </p:nvSpPr>
            <p:spPr>
              <a:xfrm>
                <a:off x="7821133" y="4869162"/>
                <a:ext cx="552243" cy="828092"/>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1" name="Rectangle: Rounded Corners 10">
            <a:extLst>
              <a:ext uri="{FF2B5EF4-FFF2-40B4-BE49-F238E27FC236}">
                <a16:creationId xmlns:a16="http://schemas.microsoft.com/office/drawing/2014/main" id="{D4FA837F-1380-3DDC-7D30-83BB583CC279}"/>
              </a:ext>
            </a:extLst>
          </p:cNvPr>
          <p:cNvSpPr/>
          <p:nvPr/>
        </p:nvSpPr>
        <p:spPr>
          <a:xfrm>
            <a:off x="200473" y="800707"/>
            <a:ext cx="8640960" cy="5544617"/>
          </a:xfrm>
          <a:prstGeom prst="roundRect">
            <a:avLst>
              <a:gd name="adj" fmla="val 3709"/>
            </a:avLst>
          </a:prstGeom>
          <a:noFill/>
          <a:ln w="38100">
            <a:solidFill>
              <a:srgbClr val="7F8083"/>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2" name="Table 11">
            <a:extLst>
              <a:ext uri="{FF2B5EF4-FFF2-40B4-BE49-F238E27FC236}">
                <a16:creationId xmlns:a16="http://schemas.microsoft.com/office/drawing/2014/main" id="{D882802E-04A9-2286-D004-086AFD73CD26}"/>
              </a:ext>
            </a:extLst>
          </p:cNvPr>
          <p:cNvGraphicFramePr>
            <a:graphicFrameLocks noGrp="1"/>
          </p:cNvGraphicFramePr>
          <p:nvPr>
            <p:extLst>
              <p:ext uri="{D42A27DB-BD31-4B8C-83A1-F6EECF244321}">
                <p14:modId xmlns:p14="http://schemas.microsoft.com/office/powerpoint/2010/main" val="277299126"/>
              </p:ext>
            </p:extLst>
          </p:nvPr>
        </p:nvGraphicFramePr>
        <p:xfrm>
          <a:off x="380492" y="976269"/>
          <a:ext cx="3564396" cy="5261044"/>
        </p:xfrm>
        <a:graphic>
          <a:graphicData uri="http://schemas.openxmlformats.org/drawingml/2006/table">
            <a:tbl>
              <a:tblPr firstRow="1" bandRow="1">
                <a:tableStyleId>{5C22544A-7EE6-4342-B048-85BDC9FD1C3A}</a:tableStyleId>
              </a:tblPr>
              <a:tblGrid>
                <a:gridCol w="869364">
                  <a:extLst>
                    <a:ext uri="{9D8B030D-6E8A-4147-A177-3AD203B41FA5}">
                      <a16:colId xmlns:a16="http://schemas.microsoft.com/office/drawing/2014/main" val="20000"/>
                    </a:ext>
                  </a:extLst>
                </a:gridCol>
                <a:gridCol w="2695032">
                  <a:extLst>
                    <a:ext uri="{9D8B030D-6E8A-4147-A177-3AD203B41FA5}">
                      <a16:colId xmlns:a16="http://schemas.microsoft.com/office/drawing/2014/main" val="2159886162"/>
                    </a:ext>
                  </a:extLst>
                </a:gridCol>
              </a:tblGrid>
              <a:tr h="924327">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EMBODIED CARBON EFFICIENCY MEASURES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GIẢI PHÁP GIẢM CARBON HÀM CHỨA</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hMerge="1">
                  <a:txBody>
                    <a:bodyPr/>
                    <a:lstStyle/>
                    <a:p>
                      <a:endParaRPr lang="en-US"/>
                    </a:p>
                  </a:txBody>
                  <a:tcPr/>
                </a:tc>
                <a:extLst>
                  <a:ext uri="{0D108BD9-81ED-4DB2-BD59-A6C34878D82A}">
                    <a16:rowId xmlns:a16="http://schemas.microsoft.com/office/drawing/2014/main" val="765374516"/>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EM01</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Bottom floor construction </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EM02</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indent="0" algn="l">
                        <a:lnSpc>
                          <a:spcPct val="100000"/>
                        </a:lnSpc>
                      </a:pPr>
                      <a:r>
                        <a:rPr kumimoji="0" lang="en-US" sz="1200" b="1" i="0" u="none" strike="noStrike" kern="1200" cap="none" spc="0" normalizeH="0" baseline="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Intermediate floor construction </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EM03</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Floor finish</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EM04</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Roof construction</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EM05</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External walls </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extLst>
                  <a:ext uri="{0D108BD9-81ED-4DB2-BD59-A6C34878D82A}">
                    <a16:rowId xmlns:a16="http://schemas.microsoft.com/office/drawing/2014/main" val="2362056520"/>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EM06</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Internal walls </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extLst>
                  <a:ext uri="{0D108BD9-81ED-4DB2-BD59-A6C34878D82A}">
                    <a16:rowId xmlns:a16="http://schemas.microsoft.com/office/drawing/2014/main" val="343990733"/>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EM07</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Window frames </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2723687"/>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EM08</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Window glazing</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98175579"/>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EM09</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Roof insulation</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12144339"/>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EM10</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Wall insulation</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EM11</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indent="0" algn="l">
                        <a:lnSpc>
                          <a:spcPct val="100000"/>
                        </a:lnSpc>
                      </a:pPr>
                      <a:r>
                        <a:rPr kumimoji="0" lang="en-US" sz="1200" b="1" i="0" u="none" strike="noStrike" kern="1200" cap="none" spc="0" normalizeH="0" baseline="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Floor insulation</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9"/>
                  </a:ext>
                </a:extLst>
              </a:tr>
            </a:tbl>
          </a:graphicData>
        </a:graphic>
      </p:graphicFrame>
      <p:sp>
        <p:nvSpPr>
          <p:cNvPr id="2" name="Text Box 4">
            <a:extLst>
              <a:ext uri="{FF2B5EF4-FFF2-40B4-BE49-F238E27FC236}">
                <a16:creationId xmlns:a16="http://schemas.microsoft.com/office/drawing/2014/main" id="{A0C165BD-1985-D8A9-D817-035A4788C4B3}"/>
              </a:ext>
            </a:extLst>
          </p:cNvPr>
          <p:cNvSpPr txBox="1">
            <a:spLocks noChangeArrowheads="1"/>
          </p:cNvSpPr>
          <p:nvPr/>
        </p:nvSpPr>
        <p:spPr bwMode="auto">
          <a:xfrm>
            <a:off x="94588" y="160061"/>
            <a:ext cx="9716838" cy="215632"/>
          </a:xfrm>
          <a:prstGeom prst="rect">
            <a:avLst/>
          </a:prstGeom>
          <a:noFill/>
          <a:ln w="9525">
            <a:no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n-US" altLang="en-US" sz="1200" b="1" dirty="0">
                <a:solidFill>
                  <a:schemeClr val="tx1">
                    <a:lumMod val="75000"/>
                    <a:lumOff val="25000"/>
                  </a:schemeClr>
                </a:solidFill>
              </a:rPr>
              <a:t>VẬT LIỆU &amp; CARBON TRONG CHỨNG NHẬN EDGE</a:t>
            </a:r>
          </a:p>
        </p:txBody>
      </p:sp>
      <p:pic>
        <p:nvPicPr>
          <p:cNvPr id="4098" name="Picture 2" descr="External Plaster thickness: Meaning and Types | JK Cement">
            <a:extLst>
              <a:ext uri="{FF2B5EF4-FFF2-40B4-BE49-F238E27FC236}">
                <a16:creationId xmlns:a16="http://schemas.microsoft.com/office/drawing/2014/main" id="{1C8180E6-C4E3-FA8B-C38E-6EFB33795AF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60242" y="975390"/>
            <a:ext cx="2686810" cy="135645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10 Reasons Porotherm Hollow Bricks Are Perfect For Your Dream Home | Go  Smart Bricks">
            <a:extLst>
              <a:ext uri="{FF2B5EF4-FFF2-40B4-BE49-F238E27FC236}">
                <a16:creationId xmlns:a16="http://schemas.microsoft.com/office/drawing/2014/main" id="{0C4D276F-3B51-012F-C847-B9B54C9A218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054092" y="2370915"/>
            <a:ext cx="2692959" cy="1142302"/>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100mm Solid Dense 7.3N Concrete Block">
            <a:extLst>
              <a:ext uri="{FF2B5EF4-FFF2-40B4-BE49-F238E27FC236}">
                <a16:creationId xmlns:a16="http://schemas.microsoft.com/office/drawing/2014/main" id="{B3D2589E-7E14-9250-8D90-E075EBDFE4F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054092" y="3574651"/>
            <a:ext cx="1294952" cy="1294952"/>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Autoclaved Aerated Concrete (AAC) Block | JSW One MSME Blog">
            <a:extLst>
              <a:ext uri="{FF2B5EF4-FFF2-40B4-BE49-F238E27FC236}">
                <a16:creationId xmlns:a16="http://schemas.microsoft.com/office/drawing/2014/main" id="{FE2738FD-9B70-349D-BAC8-1143DAADD073}"/>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r="31177"/>
          <a:stretch>
            <a:fillRect/>
          </a:stretch>
        </p:blipFill>
        <p:spPr bwMode="auto">
          <a:xfrm>
            <a:off x="5410218" y="3574651"/>
            <a:ext cx="1336833" cy="1294952"/>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EarthBlock | Building a Better Future">
            <a:extLst>
              <a:ext uri="{FF2B5EF4-FFF2-40B4-BE49-F238E27FC236}">
                <a16:creationId xmlns:a16="http://schemas.microsoft.com/office/drawing/2014/main" id="{49C0EBC1-EF5F-9D85-95FE-FE8B2A7BA21E}"/>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054092" y="4922825"/>
            <a:ext cx="1294952" cy="1314488"/>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What Are the Differences Between Green Gypsum Boards? - Gypsum Board Turkey  Company">
            <a:extLst>
              <a:ext uri="{FF2B5EF4-FFF2-40B4-BE49-F238E27FC236}">
                <a16:creationId xmlns:a16="http://schemas.microsoft.com/office/drawing/2014/main" id="{B393A881-E5EF-E1AD-3225-4E3900921813}"/>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r="22689"/>
          <a:stretch>
            <a:fillRect/>
          </a:stretch>
        </p:blipFill>
        <p:spPr bwMode="auto">
          <a:xfrm>
            <a:off x="5410218" y="4922825"/>
            <a:ext cx="1336833" cy="1314488"/>
          </a:xfrm>
          <a:prstGeom prst="rect">
            <a:avLst/>
          </a:prstGeom>
          <a:noFill/>
          <a:extLst>
            <a:ext uri="{909E8E84-426E-40DD-AFC4-6F175D3DCCD1}">
              <a14:hiddenFill xmlns:a14="http://schemas.microsoft.com/office/drawing/2010/main">
                <a:solidFill>
                  <a:srgbClr val="FFFFFF"/>
                </a:solidFill>
              </a14:hiddenFill>
            </a:ext>
          </a:extLst>
        </p:spPr>
      </p:pic>
      <p:sp>
        <p:nvSpPr>
          <p:cNvPr id="13" name="Text Placeholder 5">
            <a:extLst>
              <a:ext uri="{FF2B5EF4-FFF2-40B4-BE49-F238E27FC236}">
                <a16:creationId xmlns:a16="http://schemas.microsoft.com/office/drawing/2014/main" id="{E642FF6D-06F2-6A36-47FB-0180F75B4631}"/>
              </a:ext>
            </a:extLst>
          </p:cNvPr>
          <p:cNvSpPr txBox="1"/>
          <p:nvPr/>
        </p:nvSpPr>
        <p:spPr>
          <a:xfrm>
            <a:off x="6753200" y="971174"/>
            <a:ext cx="2052230" cy="52705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Gạch</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nung</a:t>
            </a:r>
            <a:endPar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a:p>
            <a:pPr marL="0" indent="0">
              <a:lnSpc>
                <a:spcPct val="100000"/>
              </a:lnSpc>
              <a:buNone/>
            </a:pP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Gạch</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tổ</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ong</a:t>
            </a:r>
            <a:endPar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a:p>
            <a:pPr marL="0" indent="0">
              <a:lnSpc>
                <a:spcPct val="100000"/>
              </a:lnSpc>
              <a:buNone/>
            </a:pP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Gạch</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bê</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tông</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không</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nung</a:t>
            </a:r>
            <a:endPar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a:p>
            <a:pPr marL="0" indent="0">
              <a:lnSpc>
                <a:spcPct val="100000"/>
              </a:lnSpc>
              <a:buNone/>
            </a:pP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Gạch</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bê</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tông</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khí</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chưng</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áp</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(AAC)</a:t>
            </a:r>
          </a:p>
          <a:p>
            <a:pPr marL="0" indent="0">
              <a:lnSpc>
                <a:spcPct val="100000"/>
              </a:lnSpc>
              <a:buNone/>
            </a:pP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Gạch</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đất</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nén</a:t>
            </a:r>
            <a:endPar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a:p>
            <a:pPr marL="0" indent="0">
              <a:lnSpc>
                <a:spcPct val="100000"/>
              </a:lnSpc>
              <a:buNone/>
            </a:pP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Thạch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cao</a:t>
            </a:r>
            <a:endPar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a:p>
            <a:pPr marL="0" indent="0">
              <a:lnSpc>
                <a:spcPct val="100000"/>
              </a:lnSpc>
              <a:buNone/>
            </a:pP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Đá</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tự</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nhiên</a:t>
            </a:r>
            <a:endPar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a:p>
            <a:pPr marL="0" indent="0">
              <a:lnSpc>
                <a:spcPct val="100000"/>
              </a:lnSpc>
              <a:buNone/>
            </a:pP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Ván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gỗ</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ép</a:t>
            </a:r>
            <a:endPar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a:p>
            <a:pPr marL="0" indent="0">
              <a:lnSpc>
                <a:spcPct val="100000"/>
              </a:lnSpc>
              <a:buNone/>
            </a:pP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Tấm</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panel</a:t>
            </a:r>
          </a:p>
          <a:p>
            <a:pPr marL="0" indent="0">
              <a:lnSpc>
                <a:spcPct val="100000"/>
              </a:lnSpc>
              <a:buNone/>
            </a:pP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Tôn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sóng</a:t>
            </a:r>
            <a:endPar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a:p>
            <a:pPr marL="0" indent="0">
              <a:lnSpc>
                <a:spcPct val="100000"/>
              </a:lnSpc>
              <a:buNone/>
            </a:pP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Tái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sử</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dụng</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tường</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hiện</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hữu</a:t>
            </a:r>
            <a:endPar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a:p>
            <a:pPr marL="0" indent="0">
              <a:lnSpc>
                <a:spcPct val="100000"/>
              </a:lnSpc>
              <a:buNone/>
            </a:pPr>
            <a:endPar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p:txBody>
      </p:sp>
    </p:spTree>
    <p:extLst>
      <p:ext uri="{BB962C8B-B14F-4D97-AF65-F5344CB8AC3E}">
        <p14:creationId xmlns:p14="http://schemas.microsoft.com/office/powerpoint/2010/main" val="279095895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C87A9-367D-B1C6-C5D7-4CB85FDBCBFA}"/>
            </a:ext>
          </a:extLst>
        </p:cNvPr>
        <p:cNvGrpSpPr/>
        <p:nvPr/>
      </p:nvGrpSpPr>
      <p:grpSpPr>
        <a:xfrm>
          <a:off x="0" y="0"/>
          <a:ext cx="0" cy="0"/>
          <a:chOff x="0" y="0"/>
          <a:chExt cx="0" cy="0"/>
        </a:xfrm>
      </p:grpSpPr>
      <p:pic>
        <p:nvPicPr>
          <p:cNvPr id="5122" name="Picture 2" descr="Aluminium Frames vs Timber | Compare Now | Action Glass">
            <a:extLst>
              <a:ext uri="{FF2B5EF4-FFF2-40B4-BE49-F238E27FC236}">
                <a16:creationId xmlns:a16="http://schemas.microsoft.com/office/drawing/2014/main" id="{124F2F09-147A-7A89-247B-7F9FC5EA5DE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54092" y="975390"/>
            <a:ext cx="2692960" cy="1705953"/>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id="{8E14D8DC-D48C-5608-4FBA-7B4125430835}"/>
              </a:ext>
            </a:extLst>
          </p:cNvPr>
          <p:cNvGrpSpPr/>
          <p:nvPr/>
        </p:nvGrpSpPr>
        <p:grpSpPr>
          <a:xfrm>
            <a:off x="8950637" y="800707"/>
            <a:ext cx="970915" cy="2263421"/>
            <a:chOff x="7821133" y="800707"/>
            <a:chExt cx="2100419" cy="4896547"/>
          </a:xfrm>
        </p:grpSpPr>
        <p:grpSp>
          <p:nvGrpSpPr>
            <p:cNvPr id="3" name="Group 2">
              <a:extLst>
                <a:ext uri="{FF2B5EF4-FFF2-40B4-BE49-F238E27FC236}">
                  <a16:creationId xmlns:a16="http://schemas.microsoft.com/office/drawing/2014/main" id="{0A0067BC-F6E0-FA95-463A-30F837126B31}"/>
                </a:ext>
              </a:extLst>
            </p:cNvPr>
            <p:cNvGrpSpPr/>
            <p:nvPr/>
          </p:nvGrpSpPr>
          <p:grpSpPr>
            <a:xfrm>
              <a:off x="7821133" y="800707"/>
              <a:ext cx="2100419" cy="1584177"/>
              <a:chOff x="7821133" y="800707"/>
              <a:chExt cx="2100419" cy="1584177"/>
            </a:xfrm>
          </p:grpSpPr>
          <p:pic>
            <p:nvPicPr>
              <p:cNvPr id="1030" name="Picture 6" descr="AI generated image">
                <a:extLst>
                  <a:ext uri="{FF2B5EF4-FFF2-40B4-BE49-F238E27FC236}">
                    <a16:creationId xmlns:a16="http://schemas.microsoft.com/office/drawing/2014/main" id="{C4A5D392-B9BC-B8B3-07FC-C5C614316023}"/>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6020" t="1631" r="5822" b="69215"/>
              <a:stretch>
                <a:fillRect/>
              </a:stretch>
            </p:blipFill>
            <p:spPr bwMode="auto">
              <a:xfrm>
                <a:off x="7833320" y="800707"/>
                <a:ext cx="2088232" cy="1584177"/>
              </a:xfrm>
              <a:prstGeom prst="rect">
                <a:avLst/>
              </a:prstGeom>
              <a:noFill/>
              <a:extLst>
                <a:ext uri="{909E8E84-426E-40DD-AFC4-6F175D3DCCD1}">
                  <a14:hiddenFill xmlns:a14="http://schemas.microsoft.com/office/drawing/2010/main">
                    <a:solidFill>
                      <a:srgbClr val="FFFFFF"/>
                    </a:solidFill>
                  </a14:hiddenFill>
                </a:ext>
              </a:extLst>
            </p:spPr>
          </p:pic>
          <p:sp>
            <p:nvSpPr>
              <p:cNvPr id="14" name="Isosceles Triangle 13">
                <a:extLst>
                  <a:ext uri="{FF2B5EF4-FFF2-40B4-BE49-F238E27FC236}">
                    <a16:creationId xmlns:a16="http://schemas.microsoft.com/office/drawing/2014/main" id="{C06B484C-22E6-9289-48E6-DC5BA492C1E9}"/>
                  </a:ext>
                </a:extLst>
              </p:cNvPr>
              <p:cNvSpPr/>
              <p:nvPr/>
            </p:nvSpPr>
            <p:spPr>
              <a:xfrm rot="10800000">
                <a:off x="7821135" y="804224"/>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3EB808D6-CB96-5B53-8AE3-9B104C6A726A}"/>
                  </a:ext>
                </a:extLst>
              </p:cNvPr>
              <p:cNvSpPr/>
              <p:nvPr/>
            </p:nvSpPr>
            <p:spPr>
              <a:xfrm>
                <a:off x="7821133" y="1632316"/>
                <a:ext cx="552243" cy="752568"/>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3">
              <a:extLst>
                <a:ext uri="{FF2B5EF4-FFF2-40B4-BE49-F238E27FC236}">
                  <a16:creationId xmlns:a16="http://schemas.microsoft.com/office/drawing/2014/main" id="{192FB9E6-7DAA-D187-FA9E-07E81FB8621E}"/>
                </a:ext>
              </a:extLst>
            </p:cNvPr>
            <p:cNvGrpSpPr/>
            <p:nvPr/>
          </p:nvGrpSpPr>
          <p:grpSpPr>
            <a:xfrm>
              <a:off x="7821133" y="2456892"/>
              <a:ext cx="2100419" cy="1584177"/>
              <a:chOff x="7821133" y="2456892"/>
              <a:chExt cx="2100419" cy="1584177"/>
            </a:xfrm>
          </p:grpSpPr>
          <p:pic>
            <p:nvPicPr>
              <p:cNvPr id="6" name="Picture 6" descr="AI generated image">
                <a:extLst>
                  <a:ext uri="{FF2B5EF4-FFF2-40B4-BE49-F238E27FC236}">
                    <a16:creationId xmlns:a16="http://schemas.microsoft.com/office/drawing/2014/main" id="{66E4680A-4B4A-D426-08BD-DDD13C38956F}"/>
                  </a:ext>
                </a:extLst>
              </p:cNvPr>
              <p:cNvPicPr>
                <a:picLocks noChangeAspect="1" noChangeArrowheads="1"/>
              </p:cNvPicPr>
              <p:nvPr/>
            </p:nvPicPr>
            <p:blipFill rotWithShape="1">
              <a:blip r:embed="rId4" cstate="print">
                <a:duotone>
                  <a:schemeClr val="accent3">
                    <a:shade val="45000"/>
                    <a:satMod val="135000"/>
                  </a:schemeClr>
                  <a:prstClr val="white"/>
                </a:duotone>
                <a:extLst>
                  <a:ext uri="{28A0092B-C50C-407E-A947-70E740481C1C}">
                    <a14:useLocalDpi xmlns:a14="http://schemas.microsoft.com/office/drawing/2010/main" val="0"/>
                  </a:ext>
                </a:extLst>
              </a:blip>
              <a:srcRect l="66020" t="32057" r="5822" b="38789"/>
              <a:stretch>
                <a:fillRect/>
              </a:stretch>
            </p:blipFill>
            <p:spPr bwMode="auto">
              <a:xfrm>
                <a:off x="7833320" y="2456892"/>
                <a:ext cx="2088232" cy="1584177"/>
              </a:xfrm>
              <a:prstGeom prst="rect">
                <a:avLst/>
              </a:prstGeom>
              <a:noFill/>
              <a:extLst>
                <a:ext uri="{909E8E84-426E-40DD-AFC4-6F175D3DCCD1}">
                  <a14:hiddenFill xmlns:a14="http://schemas.microsoft.com/office/drawing/2010/main">
                    <a:solidFill>
                      <a:srgbClr val="FFFFFF"/>
                    </a:solidFill>
                  </a14:hiddenFill>
                </a:ext>
              </a:extLst>
            </p:spPr>
          </p:pic>
          <p:sp>
            <p:nvSpPr>
              <p:cNvPr id="15" name="Isosceles Triangle 14">
                <a:extLst>
                  <a:ext uri="{FF2B5EF4-FFF2-40B4-BE49-F238E27FC236}">
                    <a16:creationId xmlns:a16="http://schemas.microsoft.com/office/drawing/2014/main" id="{47C20BB2-A41F-5E28-6E16-E1BC1A42C1BF}"/>
                  </a:ext>
                </a:extLst>
              </p:cNvPr>
              <p:cNvSpPr/>
              <p:nvPr/>
            </p:nvSpPr>
            <p:spPr>
              <a:xfrm rot="10800000">
                <a:off x="7821134" y="2456892"/>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049155F8-6412-5938-F420-37664B543E87}"/>
                  </a:ext>
                </a:extLst>
              </p:cNvPr>
              <p:cNvSpPr/>
              <p:nvPr/>
            </p:nvSpPr>
            <p:spPr>
              <a:xfrm>
                <a:off x="7821133" y="3288501"/>
                <a:ext cx="552243" cy="752568"/>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a:extLst>
                <a:ext uri="{FF2B5EF4-FFF2-40B4-BE49-F238E27FC236}">
                  <a16:creationId xmlns:a16="http://schemas.microsoft.com/office/drawing/2014/main" id="{F4254D60-CCAC-94D4-0F8E-85E29D809497}"/>
                </a:ext>
              </a:extLst>
            </p:cNvPr>
            <p:cNvGrpSpPr/>
            <p:nvPr/>
          </p:nvGrpSpPr>
          <p:grpSpPr>
            <a:xfrm>
              <a:off x="7821133" y="4113077"/>
              <a:ext cx="2088239" cy="1584177"/>
              <a:chOff x="7821133" y="4113077"/>
              <a:chExt cx="2088239" cy="1584177"/>
            </a:xfrm>
          </p:grpSpPr>
          <p:pic>
            <p:nvPicPr>
              <p:cNvPr id="7" name="Picture 6" descr="AI generated image">
                <a:extLst>
                  <a:ext uri="{FF2B5EF4-FFF2-40B4-BE49-F238E27FC236}">
                    <a16:creationId xmlns:a16="http://schemas.microsoft.com/office/drawing/2014/main" id="{62B5AE57-96B2-5748-25A2-AA755B147095}"/>
                  </a:ext>
                </a:extLst>
              </p:cNvPr>
              <p:cNvPicPr>
                <a:picLocks noChangeAspect="1" noChangeArrowheads="1"/>
              </p:cNvPicPr>
              <p:nvPr/>
            </p:nvPicPr>
            <p:blipFill rotWithShape="1">
              <a:blip r:embed="rId5" cstate="print">
                <a:duotone>
                  <a:schemeClr val="accent3">
                    <a:shade val="45000"/>
                    <a:satMod val="135000"/>
                  </a:schemeClr>
                  <a:prstClr val="white"/>
                </a:duotone>
                <a:extLst>
                  <a:ext uri="{28A0092B-C50C-407E-A947-70E740481C1C}">
                    <a14:useLocalDpi xmlns:a14="http://schemas.microsoft.com/office/drawing/2010/main" val="0"/>
                  </a:ext>
                </a:extLst>
              </a:blip>
              <a:srcRect l="66020" t="63021" r="5822" b="7825"/>
              <a:stretch>
                <a:fillRect/>
              </a:stretch>
            </p:blipFill>
            <p:spPr bwMode="auto">
              <a:xfrm>
                <a:off x="7821139" y="4113077"/>
                <a:ext cx="2088233" cy="1584177"/>
              </a:xfrm>
              <a:prstGeom prst="rect">
                <a:avLst/>
              </a:prstGeom>
              <a:noFill/>
              <a:extLst>
                <a:ext uri="{909E8E84-426E-40DD-AFC4-6F175D3DCCD1}">
                  <a14:hiddenFill xmlns:a14="http://schemas.microsoft.com/office/drawing/2010/main">
                    <a:solidFill>
                      <a:srgbClr val="FFFFFF"/>
                    </a:solidFill>
                  </a14:hiddenFill>
                </a:ext>
              </a:extLst>
            </p:spPr>
          </p:pic>
          <p:sp>
            <p:nvSpPr>
              <p:cNvPr id="16" name="Isosceles Triangle 15">
                <a:extLst>
                  <a:ext uri="{FF2B5EF4-FFF2-40B4-BE49-F238E27FC236}">
                    <a16:creationId xmlns:a16="http://schemas.microsoft.com/office/drawing/2014/main" id="{E6558EEA-323C-E1C9-4ED9-E5B988891E92}"/>
                  </a:ext>
                </a:extLst>
              </p:cNvPr>
              <p:cNvSpPr/>
              <p:nvPr/>
            </p:nvSpPr>
            <p:spPr>
              <a:xfrm rot="10800000">
                <a:off x="7822959" y="4116593"/>
                <a:ext cx="552243" cy="752568"/>
              </a:xfrm>
              <a:prstGeom prst="triangle">
                <a:avLst>
                  <a:gd name="adj" fmla="val 10000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54270B69-18ED-C7BD-95E2-490EC0487034}"/>
                  </a:ext>
                </a:extLst>
              </p:cNvPr>
              <p:cNvSpPr/>
              <p:nvPr/>
            </p:nvSpPr>
            <p:spPr>
              <a:xfrm>
                <a:off x="7821133" y="4869162"/>
                <a:ext cx="552243" cy="828092"/>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1" name="Rectangle: Rounded Corners 10">
            <a:extLst>
              <a:ext uri="{FF2B5EF4-FFF2-40B4-BE49-F238E27FC236}">
                <a16:creationId xmlns:a16="http://schemas.microsoft.com/office/drawing/2014/main" id="{4559033E-36BB-1CEC-7F0B-CFDA45A0D2FC}"/>
              </a:ext>
            </a:extLst>
          </p:cNvPr>
          <p:cNvSpPr/>
          <p:nvPr/>
        </p:nvSpPr>
        <p:spPr>
          <a:xfrm>
            <a:off x="200473" y="800707"/>
            <a:ext cx="8640960" cy="5544617"/>
          </a:xfrm>
          <a:prstGeom prst="roundRect">
            <a:avLst>
              <a:gd name="adj" fmla="val 3709"/>
            </a:avLst>
          </a:prstGeom>
          <a:noFill/>
          <a:ln w="38100">
            <a:solidFill>
              <a:srgbClr val="7F8083"/>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2" name="Table 11">
            <a:extLst>
              <a:ext uri="{FF2B5EF4-FFF2-40B4-BE49-F238E27FC236}">
                <a16:creationId xmlns:a16="http://schemas.microsoft.com/office/drawing/2014/main" id="{8CDF6196-7BEB-68F8-6227-EB22A476B160}"/>
              </a:ext>
            </a:extLst>
          </p:cNvPr>
          <p:cNvGraphicFramePr>
            <a:graphicFrameLocks noGrp="1"/>
          </p:cNvGraphicFramePr>
          <p:nvPr>
            <p:extLst>
              <p:ext uri="{D42A27DB-BD31-4B8C-83A1-F6EECF244321}">
                <p14:modId xmlns:p14="http://schemas.microsoft.com/office/powerpoint/2010/main" val="2682040533"/>
              </p:ext>
            </p:extLst>
          </p:nvPr>
        </p:nvGraphicFramePr>
        <p:xfrm>
          <a:off x="380492" y="976269"/>
          <a:ext cx="3564396" cy="5261044"/>
        </p:xfrm>
        <a:graphic>
          <a:graphicData uri="http://schemas.openxmlformats.org/drawingml/2006/table">
            <a:tbl>
              <a:tblPr firstRow="1" bandRow="1">
                <a:tableStyleId>{5C22544A-7EE6-4342-B048-85BDC9FD1C3A}</a:tableStyleId>
              </a:tblPr>
              <a:tblGrid>
                <a:gridCol w="869364">
                  <a:extLst>
                    <a:ext uri="{9D8B030D-6E8A-4147-A177-3AD203B41FA5}">
                      <a16:colId xmlns:a16="http://schemas.microsoft.com/office/drawing/2014/main" val="20000"/>
                    </a:ext>
                  </a:extLst>
                </a:gridCol>
                <a:gridCol w="2695032">
                  <a:extLst>
                    <a:ext uri="{9D8B030D-6E8A-4147-A177-3AD203B41FA5}">
                      <a16:colId xmlns:a16="http://schemas.microsoft.com/office/drawing/2014/main" val="2159886162"/>
                    </a:ext>
                  </a:extLst>
                </a:gridCol>
              </a:tblGrid>
              <a:tr h="924327">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EMBODIED CARBON EFFICIENCY MEASURES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GIẢI PHÁP GIẢM CARBON HÀM CHỨA</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hMerge="1">
                  <a:txBody>
                    <a:bodyPr/>
                    <a:lstStyle/>
                    <a:p>
                      <a:endParaRPr lang="en-US"/>
                    </a:p>
                  </a:txBody>
                  <a:tcPr/>
                </a:tc>
                <a:extLst>
                  <a:ext uri="{0D108BD9-81ED-4DB2-BD59-A6C34878D82A}">
                    <a16:rowId xmlns:a16="http://schemas.microsoft.com/office/drawing/2014/main" val="765374516"/>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EM01</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Bottom floor construction </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EM02</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indent="0" algn="l">
                        <a:lnSpc>
                          <a:spcPct val="100000"/>
                        </a:lnSpc>
                      </a:pPr>
                      <a:r>
                        <a:rPr kumimoji="0" lang="en-US" sz="1200" b="1" i="0" u="none" strike="noStrike" kern="1200" cap="none" spc="0" normalizeH="0" baseline="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Intermediate floor construction </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EM03</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Floor finish</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EM04</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Roof construction</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EM05</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External walls </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62056520"/>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EM06</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Internal walls </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3990733"/>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EM07</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Window frames </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extLst>
                  <a:ext uri="{0D108BD9-81ED-4DB2-BD59-A6C34878D82A}">
                    <a16:rowId xmlns:a16="http://schemas.microsoft.com/office/drawing/2014/main" val="332723687"/>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EM08</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Window glazing</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89F"/>
                    </a:solidFill>
                  </a:tcPr>
                </a:tc>
                <a:extLst>
                  <a:ext uri="{0D108BD9-81ED-4DB2-BD59-A6C34878D82A}">
                    <a16:rowId xmlns:a16="http://schemas.microsoft.com/office/drawing/2014/main" val="3098175579"/>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EM09</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Roof insulation</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12144339"/>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EM10</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Wall insulation</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r h="39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M</a:t>
                      </a:r>
                      <a:r>
                        <a:rPr kumimoji="0" lang="en-US" sz="1200" b="1"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EM11</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indent="0" algn="l">
                        <a:lnSpc>
                          <a:spcPct val="100000"/>
                        </a:lnSpc>
                      </a:pPr>
                      <a:r>
                        <a:rPr kumimoji="0" lang="en-US" sz="1200" b="1" i="0" u="none" strike="noStrike" kern="1200" cap="none" spc="0" normalizeH="0" baseline="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Floor insulation</a:t>
                      </a:r>
                    </a:p>
                  </a:txBody>
                  <a:tcPr marL="74295" marR="74295" marT="37148" marB="37148"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9"/>
                  </a:ext>
                </a:extLst>
              </a:tr>
            </a:tbl>
          </a:graphicData>
        </a:graphic>
      </p:graphicFrame>
      <p:sp>
        <p:nvSpPr>
          <p:cNvPr id="2" name="Text Box 4">
            <a:extLst>
              <a:ext uri="{FF2B5EF4-FFF2-40B4-BE49-F238E27FC236}">
                <a16:creationId xmlns:a16="http://schemas.microsoft.com/office/drawing/2014/main" id="{5527A118-0CDE-E515-D09A-2B92F2A7C26D}"/>
              </a:ext>
            </a:extLst>
          </p:cNvPr>
          <p:cNvSpPr txBox="1">
            <a:spLocks noChangeArrowheads="1"/>
          </p:cNvSpPr>
          <p:nvPr/>
        </p:nvSpPr>
        <p:spPr bwMode="auto">
          <a:xfrm>
            <a:off x="94588" y="160061"/>
            <a:ext cx="9716838" cy="215632"/>
          </a:xfrm>
          <a:prstGeom prst="rect">
            <a:avLst/>
          </a:prstGeom>
          <a:noFill/>
          <a:ln w="9525">
            <a:no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n-US" altLang="en-US" sz="1200" b="1" dirty="0">
                <a:solidFill>
                  <a:schemeClr val="tx1">
                    <a:lumMod val="75000"/>
                    <a:lumOff val="25000"/>
                  </a:schemeClr>
                </a:solidFill>
              </a:rPr>
              <a:t>VẬT LIỆU &amp; CARBON TRONG CHỨNG NHẬN EDGE</a:t>
            </a:r>
          </a:p>
        </p:txBody>
      </p:sp>
      <p:pic>
        <p:nvPicPr>
          <p:cNvPr id="5124" name="Picture 4" descr="How to choose the right timber window frames for you | Tucker Joinery">
            <a:extLst>
              <a:ext uri="{FF2B5EF4-FFF2-40B4-BE49-F238E27FC236}">
                <a16:creationId xmlns:a16="http://schemas.microsoft.com/office/drawing/2014/main" id="{FCC663C0-73C9-8ABB-F6D0-5E9E85983C4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054092" y="2725509"/>
            <a:ext cx="2692960" cy="1795307"/>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UPVC vs Aluminum Window Frames">
            <a:extLst>
              <a:ext uri="{FF2B5EF4-FFF2-40B4-BE49-F238E27FC236}">
                <a16:creationId xmlns:a16="http://schemas.microsoft.com/office/drawing/2014/main" id="{A90558AB-FB74-D93D-7866-C55A278CF152}"/>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054093" y="4572568"/>
            <a:ext cx="2692960" cy="1664745"/>
          </a:xfrm>
          <a:prstGeom prst="rect">
            <a:avLst/>
          </a:prstGeom>
          <a:noFill/>
          <a:extLst>
            <a:ext uri="{909E8E84-426E-40DD-AFC4-6F175D3DCCD1}">
              <a14:hiddenFill xmlns:a14="http://schemas.microsoft.com/office/drawing/2010/main">
                <a:solidFill>
                  <a:srgbClr val="FFFFFF"/>
                </a:solidFill>
              </a14:hiddenFill>
            </a:ext>
          </a:extLst>
        </p:spPr>
      </p:pic>
      <p:sp>
        <p:nvSpPr>
          <p:cNvPr id="13" name="Text Placeholder 5">
            <a:extLst>
              <a:ext uri="{FF2B5EF4-FFF2-40B4-BE49-F238E27FC236}">
                <a16:creationId xmlns:a16="http://schemas.microsoft.com/office/drawing/2014/main" id="{CDE65034-62EE-05F7-FD85-3EE7B62A1B28}"/>
              </a:ext>
            </a:extLst>
          </p:cNvPr>
          <p:cNvSpPr txBox="1"/>
          <p:nvPr/>
        </p:nvSpPr>
        <p:spPr>
          <a:xfrm>
            <a:off x="6753200" y="971174"/>
            <a:ext cx="2052230" cy="52705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Kính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đơn</a:t>
            </a:r>
            <a:endPar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a:p>
            <a:pPr marL="0" indent="0">
              <a:lnSpc>
                <a:spcPct val="100000"/>
              </a:lnSpc>
              <a:buNone/>
            </a:pP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Kính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hộp</a:t>
            </a:r>
            <a:endPar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a:p>
            <a:pPr marL="0" indent="0">
              <a:lnSpc>
                <a:spcPct val="100000"/>
              </a:lnSpc>
              <a:buNone/>
            </a:pP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Nhôm</a:t>
            </a:r>
            <a:endPar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a:p>
            <a:pPr marL="0" indent="0">
              <a:lnSpc>
                <a:spcPct val="100000"/>
              </a:lnSpc>
              <a:buNone/>
            </a:pP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Kim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loại</a:t>
            </a:r>
            <a:endPar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a:p>
            <a:pPr marL="0" indent="0">
              <a:lnSpc>
                <a:spcPct val="100000"/>
              </a:lnSpc>
              <a:buNone/>
            </a:pP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Gỗ</a:t>
            </a:r>
            <a:endPar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a:p>
            <a:pPr marL="0" indent="0">
              <a:lnSpc>
                <a:spcPct val="100000"/>
              </a:lnSpc>
              <a:buNone/>
            </a:pP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uPVC</a:t>
            </a:r>
          </a:p>
          <a:p>
            <a:pPr marL="0" indent="0">
              <a:lnSpc>
                <a:spcPct val="100000"/>
              </a:lnSpc>
              <a:buNone/>
            </a:pP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Tái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sử</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dụng</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khung</a:t>
            </a:r>
            <a:r>
              <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 </a:t>
            </a:r>
            <a:r>
              <a:rPr lang="en-US" sz="1200" b="1" dirty="0" err="1">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rPr>
              <a:t>cũ</a:t>
            </a:r>
            <a:endPar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a:p>
            <a:pPr marL="0" indent="0">
              <a:lnSpc>
                <a:spcPct val="100000"/>
              </a:lnSpc>
              <a:buNone/>
            </a:pPr>
            <a:endParaRPr lang="en-US" sz="1200" b="1" dirty="0">
              <a:solidFill>
                <a:schemeClr val="tx1">
                  <a:lumMod val="65000"/>
                  <a:lumOff val="35000"/>
                </a:schemeClr>
              </a:solidFill>
              <a:latin typeface="Arial" panose="020B0604020202020204" pitchFamily="34" charset="0"/>
              <a:ea typeface="LG EI Text Regular" panose="020B0500000101010101" pitchFamily="34" charset="-127"/>
              <a:cs typeface="Arial" panose="020B0604020202020204" pitchFamily="34" charset="0"/>
            </a:endParaRPr>
          </a:p>
        </p:txBody>
      </p:sp>
    </p:spTree>
    <p:extLst>
      <p:ext uri="{BB962C8B-B14F-4D97-AF65-F5344CB8AC3E}">
        <p14:creationId xmlns:p14="http://schemas.microsoft.com/office/powerpoint/2010/main" val="1824509924"/>
      </p:ext>
    </p:extLst>
  </p:cSld>
  <p:clrMapOvr>
    <a:masterClrMapping/>
  </p:clrMapOvr>
  <p:transition/>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10462</TotalTime>
  <Words>3169</Words>
  <Application>Microsoft Office PowerPoint</Application>
  <PresentationFormat>A4 Paper (210x297 mm)</PresentationFormat>
  <Paragraphs>670</Paragraphs>
  <Slides>36</Slides>
  <Notes>35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36</vt:i4>
      </vt:variant>
    </vt:vector>
  </HeadingPairs>
  <TitlesOfParts>
    <vt:vector size="39" baseType="lpstr">
      <vt:lpstr>Arial</vt:lpstr>
      <vt:lpstr>Calibri</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kkt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ARDOR Green</dc:creator>
  <cp:lastModifiedBy>ARDOR - Hsu Tu Uy</cp:lastModifiedBy>
  <cp:revision>4494</cp:revision>
  <cp:lastPrinted>2026-01-20T10:26:02Z</cp:lastPrinted>
  <dcterms:created xsi:type="dcterms:W3CDTF">2009-05-22T12:23:00Z</dcterms:created>
  <dcterms:modified xsi:type="dcterms:W3CDTF">2026-08-26T04:51:11Z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BAE74768A73341E3A367099157F28077_13</vt:lpwstr>
  </property>
  <property fmtid="{D5CDD505-2E9C-101B-9397-08002B2CF9AE}" pid="3" name="KSOProductBuildVer">
    <vt:lpwstr>1033-12.2.0.21931</vt:lpwstr>
  </property>
</Properties>
</file>